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4" r:id="rId1"/>
  </p:sldMasterIdLst>
  <p:notesMasterIdLst>
    <p:notesMasterId r:id="rId24"/>
  </p:notesMasterIdLst>
  <p:sldIdLst>
    <p:sldId id="256" r:id="rId2"/>
    <p:sldId id="284" r:id="rId3"/>
    <p:sldId id="285" r:id="rId4"/>
    <p:sldId id="263" r:id="rId5"/>
    <p:sldId id="257" r:id="rId6"/>
    <p:sldId id="258" r:id="rId7"/>
    <p:sldId id="286" r:id="rId8"/>
    <p:sldId id="267" r:id="rId9"/>
    <p:sldId id="264" r:id="rId10"/>
    <p:sldId id="276" r:id="rId11"/>
    <p:sldId id="265" r:id="rId12"/>
    <p:sldId id="270" r:id="rId13"/>
    <p:sldId id="287" r:id="rId14"/>
    <p:sldId id="272" r:id="rId15"/>
    <p:sldId id="288" r:id="rId16"/>
    <p:sldId id="268" r:id="rId17"/>
    <p:sldId id="261" r:id="rId18"/>
    <p:sldId id="273" r:id="rId19"/>
    <p:sldId id="262" r:id="rId20"/>
    <p:sldId id="279" r:id="rId21"/>
    <p:sldId id="281" r:id="rId22"/>
    <p:sldId id="29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7"/>
    <p:restoredTop sz="64818"/>
  </p:normalViewPr>
  <p:slideViewPr>
    <p:cSldViewPr snapToGrid="0" snapToObjects="1">
      <p:cViewPr varScale="1">
        <p:scale>
          <a:sx n="48" d="100"/>
          <a:sy n="48" d="100"/>
        </p:scale>
        <p:origin x="-112" y="-6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327BE7-6625-F842-9DDE-4BB5C7FC0760}" type="datetimeFigureOut">
              <a:rPr lang="en-US" smtClean="0"/>
              <a:t>16-07-14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AB80D1-51CC-0148-90F8-B04902A9037D}" type="slidenum">
              <a:rPr lang="en-US" smtClean="0"/>
              <a:t>‹#›</a:t>
            </a:fld>
            <a:endParaRPr lang="en-US"/>
          </a:p>
        </p:txBody>
      </p:sp>
    </p:spTree>
    <p:extLst>
      <p:ext uri="{BB962C8B-B14F-4D97-AF65-F5344CB8AC3E}">
        <p14:creationId xmlns:p14="http://schemas.microsoft.com/office/powerpoint/2010/main" val="1654886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AB80D1-51CC-0148-90F8-B04902A9037D}" type="slidenum">
              <a:rPr lang="en-US" smtClean="0"/>
              <a:t>1</a:t>
            </a:fld>
            <a:endParaRPr lang="en-US"/>
          </a:p>
        </p:txBody>
      </p:sp>
    </p:spTree>
    <p:extLst>
      <p:ext uri="{BB962C8B-B14F-4D97-AF65-F5344CB8AC3E}">
        <p14:creationId xmlns:p14="http://schemas.microsoft.com/office/powerpoint/2010/main" val="1611768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12</a:t>
            </a:fld>
            <a:endParaRPr lang="en-US"/>
          </a:p>
        </p:txBody>
      </p:sp>
    </p:spTree>
    <p:extLst>
      <p:ext uri="{BB962C8B-B14F-4D97-AF65-F5344CB8AC3E}">
        <p14:creationId xmlns:p14="http://schemas.microsoft.com/office/powerpoint/2010/main" val="2022518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smtClean="0"/>
          </a:p>
          <a:p>
            <a:pPr marL="17145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13</a:t>
            </a:fld>
            <a:endParaRPr lang="en-US"/>
          </a:p>
        </p:txBody>
      </p:sp>
    </p:spTree>
    <p:extLst>
      <p:ext uri="{BB962C8B-B14F-4D97-AF65-F5344CB8AC3E}">
        <p14:creationId xmlns:p14="http://schemas.microsoft.com/office/powerpoint/2010/main" val="1669106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fld id="{88AB80D1-51CC-0148-90F8-B04902A9037D}" type="slidenum">
              <a:rPr lang="en-US" smtClean="0"/>
              <a:t>14</a:t>
            </a:fld>
            <a:endParaRPr lang="en-US"/>
          </a:p>
        </p:txBody>
      </p:sp>
    </p:spTree>
    <p:extLst>
      <p:ext uri="{BB962C8B-B14F-4D97-AF65-F5344CB8AC3E}">
        <p14:creationId xmlns:p14="http://schemas.microsoft.com/office/powerpoint/2010/main" val="927019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88AB80D1-51CC-0148-90F8-B04902A9037D}" type="slidenum">
              <a:rPr lang="en-US" smtClean="0"/>
              <a:t>15</a:t>
            </a:fld>
            <a:endParaRPr lang="en-US"/>
          </a:p>
        </p:txBody>
      </p:sp>
    </p:spTree>
    <p:extLst>
      <p:ext uri="{BB962C8B-B14F-4D97-AF65-F5344CB8AC3E}">
        <p14:creationId xmlns:p14="http://schemas.microsoft.com/office/powerpoint/2010/main" val="922817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16</a:t>
            </a:fld>
            <a:endParaRPr lang="en-US"/>
          </a:p>
        </p:txBody>
      </p:sp>
    </p:spTree>
    <p:extLst>
      <p:ext uri="{BB962C8B-B14F-4D97-AF65-F5344CB8AC3E}">
        <p14:creationId xmlns:p14="http://schemas.microsoft.com/office/powerpoint/2010/main" val="18649017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17</a:t>
            </a:fld>
            <a:endParaRPr lang="en-US"/>
          </a:p>
        </p:txBody>
      </p:sp>
    </p:spTree>
    <p:extLst>
      <p:ext uri="{BB962C8B-B14F-4D97-AF65-F5344CB8AC3E}">
        <p14:creationId xmlns:p14="http://schemas.microsoft.com/office/powerpoint/2010/main" val="2075614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AB80D1-51CC-0148-90F8-B04902A9037D}" type="slidenum">
              <a:rPr lang="en-US" smtClean="0"/>
              <a:t>18</a:t>
            </a:fld>
            <a:endParaRPr lang="en-US"/>
          </a:p>
        </p:txBody>
      </p:sp>
    </p:spTree>
    <p:extLst>
      <p:ext uri="{BB962C8B-B14F-4D97-AF65-F5344CB8AC3E}">
        <p14:creationId xmlns:p14="http://schemas.microsoft.com/office/powerpoint/2010/main" val="1666949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19</a:t>
            </a:fld>
            <a:endParaRPr lang="en-US"/>
          </a:p>
        </p:txBody>
      </p:sp>
    </p:spTree>
    <p:extLst>
      <p:ext uri="{BB962C8B-B14F-4D97-AF65-F5344CB8AC3E}">
        <p14:creationId xmlns:p14="http://schemas.microsoft.com/office/powerpoint/2010/main" val="340117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20</a:t>
            </a:fld>
            <a:endParaRPr lang="en-US"/>
          </a:p>
        </p:txBody>
      </p:sp>
    </p:spTree>
    <p:extLst>
      <p:ext uri="{BB962C8B-B14F-4D97-AF65-F5344CB8AC3E}">
        <p14:creationId xmlns:p14="http://schemas.microsoft.com/office/powerpoint/2010/main" val="426964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21</a:t>
            </a:fld>
            <a:endParaRPr lang="en-US"/>
          </a:p>
        </p:txBody>
      </p:sp>
    </p:spTree>
    <p:extLst>
      <p:ext uri="{BB962C8B-B14F-4D97-AF65-F5344CB8AC3E}">
        <p14:creationId xmlns:p14="http://schemas.microsoft.com/office/powerpoint/2010/main" val="804639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AB80D1-51CC-0148-90F8-B04902A9037D}" type="slidenum">
              <a:rPr lang="en-US" smtClean="0"/>
              <a:t>4</a:t>
            </a:fld>
            <a:endParaRPr lang="en-US"/>
          </a:p>
        </p:txBody>
      </p:sp>
    </p:spTree>
    <p:extLst>
      <p:ext uri="{BB962C8B-B14F-4D97-AF65-F5344CB8AC3E}">
        <p14:creationId xmlns:p14="http://schemas.microsoft.com/office/powerpoint/2010/main" val="261107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22</a:t>
            </a:fld>
            <a:endParaRPr lang="en-US"/>
          </a:p>
        </p:txBody>
      </p:sp>
    </p:spTree>
    <p:extLst>
      <p:ext uri="{BB962C8B-B14F-4D97-AF65-F5344CB8AC3E}">
        <p14:creationId xmlns:p14="http://schemas.microsoft.com/office/powerpoint/2010/main" val="987180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5</a:t>
            </a:fld>
            <a:endParaRPr lang="en-US"/>
          </a:p>
        </p:txBody>
      </p:sp>
    </p:spTree>
    <p:extLst>
      <p:ext uri="{BB962C8B-B14F-4D97-AF65-F5344CB8AC3E}">
        <p14:creationId xmlns:p14="http://schemas.microsoft.com/office/powerpoint/2010/main" val="293050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6</a:t>
            </a:fld>
            <a:endParaRPr lang="en-US"/>
          </a:p>
        </p:txBody>
      </p:sp>
    </p:spTree>
    <p:extLst>
      <p:ext uri="{BB962C8B-B14F-4D97-AF65-F5344CB8AC3E}">
        <p14:creationId xmlns:p14="http://schemas.microsoft.com/office/powerpoint/2010/main" val="874026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8AB80D1-51CC-0148-90F8-B04902A9037D}" type="slidenum">
              <a:rPr lang="en-US" smtClean="0"/>
              <a:t>7</a:t>
            </a:fld>
            <a:endParaRPr lang="en-US"/>
          </a:p>
        </p:txBody>
      </p:sp>
    </p:spTree>
    <p:extLst>
      <p:ext uri="{BB962C8B-B14F-4D97-AF65-F5344CB8AC3E}">
        <p14:creationId xmlns:p14="http://schemas.microsoft.com/office/powerpoint/2010/main" val="51847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8</a:t>
            </a:fld>
            <a:endParaRPr lang="en-US"/>
          </a:p>
        </p:txBody>
      </p:sp>
    </p:spTree>
    <p:extLst>
      <p:ext uri="{BB962C8B-B14F-4D97-AF65-F5344CB8AC3E}">
        <p14:creationId xmlns:p14="http://schemas.microsoft.com/office/powerpoint/2010/main" val="1729007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8AB80D1-51CC-0148-90F8-B04902A9037D}" type="slidenum">
              <a:rPr lang="en-US" smtClean="0"/>
              <a:t>9</a:t>
            </a:fld>
            <a:endParaRPr lang="en-US"/>
          </a:p>
        </p:txBody>
      </p:sp>
    </p:spTree>
    <p:extLst>
      <p:ext uri="{BB962C8B-B14F-4D97-AF65-F5344CB8AC3E}">
        <p14:creationId xmlns:p14="http://schemas.microsoft.com/office/powerpoint/2010/main" val="1791720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88AB80D1-51CC-0148-90F8-B04902A9037D}" type="slidenum">
              <a:rPr lang="en-US" smtClean="0"/>
              <a:t>10</a:t>
            </a:fld>
            <a:endParaRPr lang="en-US"/>
          </a:p>
        </p:txBody>
      </p:sp>
    </p:spTree>
    <p:extLst>
      <p:ext uri="{BB962C8B-B14F-4D97-AF65-F5344CB8AC3E}">
        <p14:creationId xmlns:p14="http://schemas.microsoft.com/office/powerpoint/2010/main" val="1533710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8AB80D1-51CC-0148-90F8-B04902A9037D}" type="slidenum">
              <a:rPr lang="en-US" smtClean="0"/>
              <a:t>11</a:t>
            </a:fld>
            <a:endParaRPr lang="en-US"/>
          </a:p>
        </p:txBody>
      </p:sp>
    </p:spTree>
    <p:extLst>
      <p:ext uri="{BB962C8B-B14F-4D97-AF65-F5344CB8AC3E}">
        <p14:creationId xmlns:p14="http://schemas.microsoft.com/office/powerpoint/2010/main" val="1494082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16-07-14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22920549"/>
      </p:ext>
    </p:extLst>
  </p:cSld>
  <p:clrMapOvr>
    <a:masterClrMapping/>
  </p:clrMapOvr>
  <p:extLst>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16-07-14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9546160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16-07-14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3883446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16-07-14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5373969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16-07-14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6487548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16-07-14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0976399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16-07-14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716369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16-07-14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234021167"/>
      </p:ext>
    </p:extLst>
  </p:cSld>
  <p:clrMapOvr>
    <a:masterClrMapping/>
  </p:clrMapOvr>
  <p:extLst>
    <p:ext uri="{DCECCB84-F9BA-43D5-87BE-67443E8EF086}">
      <p15:sldGuideLst xmlns=""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16-07-14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839377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16-07-14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92640906"/>
      </p:ext>
    </p:extLst>
  </p:cSld>
  <p:clrMapOvr>
    <a:masterClrMapping/>
  </p:clrMapOvr>
  <p:extLst>
    <p:ext uri="{DCECCB84-F9BA-43D5-87BE-67443E8EF086}">
      <p15:sldGuideLst xmlns=""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16-07-14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86552356"/>
      </p:ext>
    </p:extLst>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16-07-14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015203163"/>
      </p:ext>
    </p:extLst>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16-07-14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554963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16-07-14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546472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16-07-14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573517854"/>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
        <p:nvSpPr>
          <p:cNvPr id="5" name="Date Placeholder 4"/>
          <p:cNvSpPr>
            <a:spLocks noGrp="1"/>
          </p:cNvSpPr>
          <p:nvPr>
            <p:ph type="dt" sz="half" idx="10"/>
          </p:nvPr>
        </p:nvSpPr>
        <p:spPr/>
        <p:txBody>
          <a:bodyPr/>
          <a:lstStyle/>
          <a:p>
            <a:fld id="{3772C379-9A7C-4C87-A116-CBE9F58B04C5}" type="datetimeFigureOut">
              <a:rPr lang="en-US" smtClean="0"/>
              <a:t>16-07-14</a:t>
            </a:fld>
            <a:endParaRPr lang="en-US"/>
          </a:p>
        </p:txBody>
      </p:sp>
    </p:spTree>
    <p:extLst>
      <p:ext uri="{BB962C8B-B14F-4D97-AF65-F5344CB8AC3E}">
        <p14:creationId xmlns:p14="http://schemas.microsoft.com/office/powerpoint/2010/main" val="12079644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64C608-40B1-4030-A28D-5B74BC98ADCE}" type="datetimeFigureOut">
              <a:rPr lang="en-US" smtClean="0"/>
              <a:t>16-07-14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2222364"/>
      </p:ext>
    </p:extLst>
  </p:cSld>
  <p:clrMap bg1="lt1" tx1="dk1" bg2="lt2" tx2="dk2" accent1="accent1" accent2="accent2" accent3="accent3" accent4="accent4" accent5="accent5" accent6="accent6" hlink="hlink" folHlink="folHlink"/>
  <p:sldLayoutIdLst>
    <p:sldLayoutId id="2147484135" r:id="rId1"/>
    <p:sldLayoutId id="2147484136" r:id="rId2"/>
    <p:sldLayoutId id="2147484137" r:id="rId3"/>
    <p:sldLayoutId id="2147484138" r:id="rId4"/>
    <p:sldLayoutId id="2147484139" r:id="rId5"/>
    <p:sldLayoutId id="2147484140" r:id="rId6"/>
    <p:sldLayoutId id="2147484141" r:id="rId7"/>
    <p:sldLayoutId id="2147484142" r:id="rId8"/>
    <p:sldLayoutId id="2147484143" r:id="rId9"/>
    <p:sldLayoutId id="2147484144" r:id="rId10"/>
    <p:sldLayoutId id="2147484145" r:id="rId11"/>
    <p:sldLayoutId id="2147484146" r:id="rId12"/>
    <p:sldLayoutId id="2147484147" r:id="rId13"/>
    <p:sldLayoutId id="2147484148" r:id="rId14"/>
    <p:sldLayoutId id="2147484149" r:id="rId15"/>
    <p:sldLayoutId id="214748415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296" y="1639676"/>
            <a:ext cx="7766936" cy="1646302"/>
          </a:xfrm>
        </p:spPr>
        <p:txBody>
          <a:bodyPr/>
          <a:lstStyle/>
          <a:p>
            <a:pPr algn="ctr"/>
            <a:r>
              <a:rPr lang="en-US" sz="5600" dirty="0" smtClean="0"/>
              <a:t>Building Clinic in Canada – Interim Report</a:t>
            </a:r>
            <a:endParaRPr lang="en-US" sz="5600" dirty="0"/>
          </a:p>
        </p:txBody>
      </p:sp>
      <p:grpSp>
        <p:nvGrpSpPr>
          <p:cNvPr id="6" name="Group 5"/>
          <p:cNvGrpSpPr/>
          <p:nvPr/>
        </p:nvGrpSpPr>
        <p:grpSpPr>
          <a:xfrm>
            <a:off x="9836253" y="6020959"/>
            <a:ext cx="2170744" cy="662152"/>
            <a:chOff x="9836253" y="6020959"/>
            <a:chExt cx="2170744" cy="662152"/>
          </a:xfrm>
        </p:grpSpPr>
        <p:pic>
          <p:nvPicPr>
            <p:cNvPr id="4" name="Picture 3"/>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7" name="Subtitle 2"/>
          <p:cNvSpPr txBox="1">
            <a:spLocks/>
          </p:cNvSpPr>
          <p:nvPr/>
        </p:nvSpPr>
        <p:spPr>
          <a:xfrm>
            <a:off x="1187296" y="3407801"/>
            <a:ext cx="7766936"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US" sz="2500" dirty="0" smtClean="0"/>
              <a:t>Presented to the 2016 IJCLE/ACCLE Conference</a:t>
            </a:r>
          </a:p>
        </p:txBody>
      </p:sp>
      <p:sp>
        <p:nvSpPr>
          <p:cNvPr id="9" name="Subtitle 7"/>
          <p:cNvSpPr txBox="1">
            <a:spLocks/>
          </p:cNvSpPr>
          <p:nvPr/>
        </p:nvSpPr>
        <p:spPr>
          <a:xfrm>
            <a:off x="1507067" y="5249041"/>
            <a:ext cx="3563697" cy="1125626"/>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US" sz="1500" dirty="0" smtClean="0"/>
              <a:t>Mattie-Marie </a:t>
            </a:r>
            <a:r>
              <a:rPr lang="en-US" sz="1500" dirty="0" err="1" smtClean="0"/>
              <a:t>Eansor</a:t>
            </a:r>
            <a:r>
              <a:rPr lang="en-US" sz="1500" dirty="0" err="1"/>
              <a:t>-</a:t>
            </a:r>
            <a:r>
              <a:rPr lang="en-US" sz="1500" dirty="0" err="1" smtClean="0"/>
              <a:t>Bornais</a:t>
            </a:r>
            <a:endParaRPr lang="en-US" sz="1500" dirty="0" smtClean="0"/>
          </a:p>
          <a:p>
            <a:pPr algn="ctr"/>
            <a:r>
              <a:rPr lang="en-US" sz="1500" dirty="0" smtClean="0"/>
              <a:t>JD/MSW Candidate 2017</a:t>
            </a:r>
            <a:endParaRPr lang="en-US" sz="1500" dirty="0"/>
          </a:p>
        </p:txBody>
      </p:sp>
      <p:sp>
        <p:nvSpPr>
          <p:cNvPr id="10" name="Subtitle 7"/>
          <p:cNvSpPr txBox="1">
            <a:spLocks/>
          </p:cNvSpPr>
          <p:nvPr/>
        </p:nvSpPr>
        <p:spPr>
          <a:xfrm>
            <a:off x="3271964" y="4139431"/>
            <a:ext cx="3563697" cy="1125626"/>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US" dirty="0" smtClean="0"/>
              <a:t>Samantha Hale</a:t>
            </a:r>
          </a:p>
          <a:p>
            <a:pPr algn="ctr"/>
            <a:r>
              <a:rPr lang="en-US" dirty="0" smtClean="0"/>
              <a:t>JD/MSW Candidate 2018</a:t>
            </a:r>
            <a:endParaRPr lang="en-US" dirty="0"/>
          </a:p>
        </p:txBody>
      </p:sp>
      <p:sp>
        <p:nvSpPr>
          <p:cNvPr id="11" name="Subtitle 7"/>
          <p:cNvSpPr txBox="1">
            <a:spLocks/>
          </p:cNvSpPr>
          <p:nvPr/>
        </p:nvSpPr>
        <p:spPr>
          <a:xfrm>
            <a:off x="4906537" y="5249041"/>
            <a:ext cx="3563697" cy="1125626"/>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US" sz="1500" dirty="0" smtClean="0"/>
              <a:t>Amanda Webb</a:t>
            </a:r>
          </a:p>
          <a:p>
            <a:pPr algn="ctr"/>
            <a:r>
              <a:rPr lang="en-US" sz="1500" dirty="0" smtClean="0"/>
              <a:t>JD/MSW Candidate 2017</a:t>
            </a:r>
            <a:endParaRPr lang="en-US" sz="1500" dirty="0"/>
          </a:p>
        </p:txBody>
      </p:sp>
      <p:sp>
        <p:nvSpPr>
          <p:cNvPr id="12" name="Subtitle 7"/>
          <p:cNvSpPr txBox="1">
            <a:spLocks/>
          </p:cNvSpPr>
          <p:nvPr/>
        </p:nvSpPr>
        <p:spPr>
          <a:xfrm>
            <a:off x="6193030" y="4139431"/>
            <a:ext cx="3563697"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US" dirty="0" smtClean="0"/>
              <a:t>Neil Gold</a:t>
            </a:r>
          </a:p>
          <a:p>
            <a:pPr algn="ctr"/>
            <a:r>
              <a:rPr lang="en-US" dirty="0" smtClean="0"/>
              <a:t>Professor Emeritus</a:t>
            </a:r>
            <a:endParaRPr lang="en-US" dirty="0"/>
          </a:p>
        </p:txBody>
      </p:sp>
      <p:sp>
        <p:nvSpPr>
          <p:cNvPr id="13" name="Subtitle 7"/>
          <p:cNvSpPr txBox="1">
            <a:spLocks/>
          </p:cNvSpPr>
          <p:nvPr/>
        </p:nvSpPr>
        <p:spPr>
          <a:xfrm>
            <a:off x="384801" y="4139431"/>
            <a:ext cx="3563697"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US" dirty="0" smtClean="0"/>
              <a:t>Gemma Smyth</a:t>
            </a:r>
          </a:p>
          <a:p>
            <a:pPr algn="ctr"/>
            <a:r>
              <a:rPr lang="en-US" dirty="0" smtClean="0"/>
              <a:t>Associate Professor</a:t>
            </a:r>
            <a:endParaRPr lang="en-US" dirty="0"/>
          </a:p>
        </p:txBody>
      </p:sp>
    </p:spTree>
    <p:extLst>
      <p:ext uri="{BB962C8B-B14F-4D97-AF65-F5344CB8AC3E}">
        <p14:creationId xmlns:p14="http://schemas.microsoft.com/office/powerpoint/2010/main" val="12489669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90"/>
            <a:ext cx="8596668" cy="1320800"/>
          </a:xfrm>
        </p:spPr>
        <p:txBody>
          <a:bodyPr>
            <a:normAutofit/>
          </a:bodyPr>
          <a:lstStyle/>
          <a:p>
            <a:r>
              <a:rPr lang="en-US" sz="4200" dirty="0"/>
              <a:t>Theme 2</a:t>
            </a:r>
            <a:r>
              <a:rPr lang="en-US" sz="2000" dirty="0"/>
              <a:t/>
            </a:r>
            <a:br>
              <a:rPr lang="en-US" sz="2000" dirty="0"/>
            </a:br>
            <a:r>
              <a:rPr lang="en-US" sz="2800" dirty="0"/>
              <a:t>Terminology</a:t>
            </a:r>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9" name="Content Placeholder 2"/>
          <p:cNvSpPr>
            <a:spLocks noGrp="1"/>
          </p:cNvSpPr>
          <p:nvPr>
            <p:ph idx="1"/>
          </p:nvPr>
        </p:nvSpPr>
        <p:spPr>
          <a:xfrm>
            <a:off x="677334" y="1887870"/>
            <a:ext cx="8596668" cy="4752588"/>
          </a:xfrm>
        </p:spPr>
        <p:txBody>
          <a:bodyPr>
            <a:normAutofit fontScale="85000" lnSpcReduction="20000"/>
          </a:bodyPr>
          <a:lstStyle/>
          <a:p>
            <a:pPr marL="0" indent="0">
              <a:buNone/>
            </a:pPr>
            <a:r>
              <a:rPr lang="en-US" sz="3500" dirty="0" smtClean="0">
                <a:solidFill>
                  <a:schemeClr val="accent1"/>
                </a:solidFill>
              </a:rPr>
              <a:t>Professors and Instructors</a:t>
            </a:r>
          </a:p>
          <a:p>
            <a:r>
              <a:rPr lang="en-US" sz="2500" dirty="0" smtClean="0"/>
              <a:t>Differentiation between CLE and EL based on real vs. simulated clients </a:t>
            </a:r>
          </a:p>
          <a:p>
            <a:r>
              <a:rPr lang="en-US" sz="2500" dirty="0" smtClean="0"/>
              <a:t>(Some highly developed simulations (mandatory and voluntary)</a:t>
            </a:r>
          </a:p>
          <a:p>
            <a:r>
              <a:rPr lang="en-US" sz="2500" dirty="0" smtClean="0"/>
              <a:t>Clinical = subset of experiential</a:t>
            </a:r>
          </a:p>
          <a:p>
            <a:r>
              <a:rPr lang="en-US" sz="2500" dirty="0" smtClean="0"/>
              <a:t>Missing/ few respondents engaged certain elements of clinical and experiential learning</a:t>
            </a:r>
          </a:p>
          <a:p>
            <a:pPr lvl="1"/>
            <a:r>
              <a:rPr lang="en-US" sz="2300" dirty="0" smtClean="0"/>
              <a:t>I.e.) As opportunity to engage critically, </a:t>
            </a:r>
            <a:r>
              <a:rPr lang="en-US" sz="2500" dirty="0" smtClean="0"/>
              <a:t>Professional identity formation, Reflective practice</a:t>
            </a:r>
          </a:p>
          <a:p>
            <a:r>
              <a:rPr lang="en-US" sz="2500" dirty="0" smtClean="0"/>
              <a:t>Limited discussed of social justice within CLE definition</a:t>
            </a:r>
          </a:p>
          <a:p>
            <a:r>
              <a:rPr lang="en-US" sz="2500" dirty="0"/>
              <a:t>Some assumptions about clinical learning </a:t>
            </a:r>
          </a:p>
          <a:p>
            <a:pPr lvl="1"/>
            <a:r>
              <a:rPr lang="en-US" sz="2500" dirty="0" err="1" smtClean="0"/>
              <a:t>Atheoretical</a:t>
            </a:r>
            <a:r>
              <a:rPr lang="en-US" sz="2500" dirty="0" smtClean="0"/>
              <a:t>, acritical </a:t>
            </a:r>
          </a:p>
          <a:p>
            <a:endParaRPr lang="en-US" sz="2500" dirty="0" smtClean="0"/>
          </a:p>
          <a:p>
            <a:endParaRPr lang="en-US" dirty="0" smtClean="0"/>
          </a:p>
          <a:p>
            <a:endParaRPr lang="en-US" dirty="0" smtClean="0"/>
          </a:p>
          <a:p>
            <a:pPr lvl="1"/>
            <a:endParaRPr lang="en-US" dirty="0" smtClean="0"/>
          </a:p>
          <a:p>
            <a:endParaRPr lang="en-US" dirty="0"/>
          </a:p>
        </p:txBody>
      </p:sp>
    </p:spTree>
    <p:extLst>
      <p:ext uri="{BB962C8B-B14F-4D97-AF65-F5344CB8AC3E}">
        <p14:creationId xmlns:p14="http://schemas.microsoft.com/office/powerpoint/2010/main" val="44742511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90"/>
            <a:ext cx="8596668" cy="1320800"/>
          </a:xfrm>
        </p:spPr>
        <p:txBody>
          <a:bodyPr>
            <a:normAutofit/>
          </a:bodyPr>
          <a:lstStyle/>
          <a:p>
            <a:r>
              <a:rPr lang="en-US" sz="4200" dirty="0"/>
              <a:t>Theme 2</a:t>
            </a:r>
            <a:r>
              <a:rPr lang="en-US" sz="2000" dirty="0"/>
              <a:t/>
            </a:r>
            <a:br>
              <a:rPr lang="en-US" sz="2000" dirty="0"/>
            </a:br>
            <a:r>
              <a:rPr lang="en-US" sz="2800" dirty="0"/>
              <a:t>Terminology</a:t>
            </a:r>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9" name="Content Placeholder 2"/>
          <p:cNvSpPr>
            <a:spLocks noGrp="1"/>
          </p:cNvSpPr>
          <p:nvPr>
            <p:ph idx="1"/>
          </p:nvPr>
        </p:nvSpPr>
        <p:spPr>
          <a:xfrm>
            <a:off x="677334" y="1930400"/>
            <a:ext cx="8596668" cy="4752588"/>
          </a:xfrm>
        </p:spPr>
        <p:txBody>
          <a:bodyPr>
            <a:normAutofit/>
          </a:bodyPr>
          <a:lstStyle/>
          <a:p>
            <a:pPr marL="0" indent="0">
              <a:buNone/>
            </a:pPr>
            <a:r>
              <a:rPr lang="en-US" sz="3000" dirty="0" smtClean="0">
                <a:solidFill>
                  <a:schemeClr val="accent1"/>
                </a:solidFill>
              </a:rPr>
              <a:t>Clinicians</a:t>
            </a:r>
          </a:p>
          <a:p>
            <a:pPr marL="285750" indent="-285750">
              <a:buClr>
                <a:schemeClr val="accent1"/>
              </a:buClr>
              <a:buFont typeface=".LucidaGrandeUI" charset="0"/>
              <a:buChar char="▶"/>
            </a:pPr>
            <a:r>
              <a:rPr lang="en-US" sz="2200" dirty="0"/>
              <a:t>Greater sophistication of understanding of CLE, EE, and EL</a:t>
            </a:r>
          </a:p>
          <a:p>
            <a:pPr lvl="1">
              <a:buFont typeface=".LucidaGrandeUI" charset="0"/>
              <a:buChar char="▶"/>
            </a:pPr>
            <a:r>
              <a:rPr lang="en-US" sz="2200" dirty="0"/>
              <a:t>CLE as subset of experiential</a:t>
            </a:r>
          </a:p>
          <a:p>
            <a:pPr lvl="1">
              <a:buFont typeface=".LucidaGrandeUI" charset="0"/>
              <a:buChar char="▶"/>
            </a:pPr>
            <a:r>
              <a:rPr lang="en-US" sz="2200" dirty="0"/>
              <a:t>Discussions of student learning, connection between doctrine and theory</a:t>
            </a:r>
          </a:p>
          <a:p>
            <a:r>
              <a:rPr lang="en-US" sz="2200" dirty="0" smtClean="0"/>
              <a:t>Sees </a:t>
            </a:r>
            <a:r>
              <a:rPr lang="en-US" sz="2200" dirty="0"/>
              <a:t>theory and practice as integrated in clinical environment</a:t>
            </a:r>
          </a:p>
          <a:p>
            <a:r>
              <a:rPr lang="en-US" sz="2200" dirty="0" smtClean="0"/>
              <a:t>Notion </a:t>
            </a:r>
            <a:r>
              <a:rPr lang="en-US" sz="2200" dirty="0"/>
              <a:t>that clinics have social justice goals, EE does not necessarily have those </a:t>
            </a:r>
            <a:r>
              <a:rPr lang="en-US" sz="2200" dirty="0" smtClean="0"/>
              <a:t>goals </a:t>
            </a:r>
          </a:p>
          <a:p>
            <a:endParaRPr lang="en-US" dirty="0" smtClean="0"/>
          </a:p>
          <a:p>
            <a:pPr lvl="1"/>
            <a:endParaRPr lang="en-US" dirty="0"/>
          </a:p>
          <a:p>
            <a:endParaRPr lang="en-US" dirty="0"/>
          </a:p>
        </p:txBody>
      </p:sp>
    </p:spTree>
    <p:extLst>
      <p:ext uri="{BB962C8B-B14F-4D97-AF65-F5344CB8AC3E}">
        <p14:creationId xmlns:p14="http://schemas.microsoft.com/office/powerpoint/2010/main" val="79667060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5565"/>
            <a:ext cx="8596668" cy="1320800"/>
          </a:xfrm>
        </p:spPr>
        <p:txBody>
          <a:bodyPr>
            <a:normAutofit fontScale="90000"/>
          </a:bodyPr>
          <a:lstStyle/>
          <a:p>
            <a:r>
              <a:rPr lang="en-US" sz="4700" dirty="0" smtClean="0"/>
              <a:t>Theme 3</a:t>
            </a:r>
            <a:r>
              <a:rPr lang="en-US" dirty="0" smtClean="0"/>
              <a:t/>
            </a:r>
            <a:br>
              <a:rPr lang="en-US" dirty="0" smtClean="0"/>
            </a:br>
            <a:r>
              <a:rPr lang="en-US" sz="3100" dirty="0" smtClean="0"/>
              <a:t>Role of Clinical and Experiential Legal Education in Supporting Law Students’ </a:t>
            </a:r>
            <a:r>
              <a:rPr lang="en-US" sz="3100" dirty="0"/>
              <a:t>L</a:t>
            </a:r>
            <a:r>
              <a:rPr lang="en-US" sz="3100" dirty="0" smtClean="0"/>
              <a:t>earning</a:t>
            </a:r>
            <a:endParaRPr lang="en-US" sz="3100" dirty="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graphicFrame>
        <p:nvGraphicFramePr>
          <p:cNvPr id="8" name="Content Placeholder 8"/>
          <p:cNvGraphicFramePr>
            <a:graphicFrameLocks/>
          </p:cNvGraphicFramePr>
          <p:nvPr>
            <p:extLst>
              <p:ext uri="{D42A27DB-BD31-4B8C-83A1-F6EECF244321}">
                <p14:modId xmlns:p14="http://schemas.microsoft.com/office/powerpoint/2010/main" val="1007953059"/>
              </p:ext>
            </p:extLst>
          </p:nvPr>
        </p:nvGraphicFramePr>
        <p:xfrm>
          <a:off x="478972" y="2015677"/>
          <a:ext cx="11146971" cy="3933667"/>
        </p:xfrm>
        <a:graphic>
          <a:graphicData uri="http://schemas.openxmlformats.org/drawingml/2006/table">
            <a:tbl>
              <a:tblPr firstRow="1" bandCol="1">
                <a:tableStyleId>{5C22544A-7EE6-4342-B048-85BDC9FD1C3A}</a:tableStyleId>
              </a:tblPr>
              <a:tblGrid>
                <a:gridCol w="3715657"/>
                <a:gridCol w="3715657"/>
                <a:gridCol w="3715657"/>
              </a:tblGrid>
              <a:tr h="321916">
                <a:tc>
                  <a:txBody>
                    <a:bodyPr/>
                    <a:lstStyle/>
                    <a:p>
                      <a:pPr algn="ctr"/>
                      <a:r>
                        <a:rPr lang="en-US" i="0" dirty="0" smtClean="0"/>
                        <a:t>Deans</a:t>
                      </a:r>
                      <a:endParaRPr lang="en-US" i="0" dirty="0"/>
                    </a:p>
                  </a:txBody>
                  <a:tcPr/>
                </a:tc>
                <a:tc>
                  <a:txBody>
                    <a:bodyPr/>
                    <a:lstStyle/>
                    <a:p>
                      <a:pPr algn="ctr"/>
                      <a:r>
                        <a:rPr lang="en-US" i="0" dirty="0" smtClean="0"/>
                        <a:t>Professors/Instructors</a:t>
                      </a:r>
                      <a:endParaRPr lang="en-US" i="0" dirty="0"/>
                    </a:p>
                  </a:txBody>
                  <a:tcPr/>
                </a:tc>
                <a:tc>
                  <a:txBody>
                    <a:bodyPr/>
                    <a:lstStyle/>
                    <a:p>
                      <a:pPr algn="ctr"/>
                      <a:r>
                        <a:rPr lang="en-US" i="0" dirty="0" smtClean="0"/>
                        <a:t>Clinicians</a:t>
                      </a:r>
                      <a:endParaRPr lang="en-US" i="0" dirty="0"/>
                    </a:p>
                  </a:txBody>
                  <a:tcPr/>
                </a:tc>
              </a:tr>
              <a:tr h="3567907">
                <a:tc>
                  <a:txBody>
                    <a:bodyPr/>
                    <a:lstStyle/>
                    <a:p>
                      <a:pPr marL="285750" indent="-285750">
                        <a:buClr>
                          <a:schemeClr val="accent1"/>
                        </a:buClr>
                        <a:buFont typeface=".LucidaGrandeUI" charset="0"/>
                        <a:buChar char="▶"/>
                      </a:pPr>
                      <a:r>
                        <a:rPr lang="en-US" sz="1900" dirty="0" smtClean="0"/>
                        <a:t>Skills Learning </a:t>
                      </a:r>
                      <a:r>
                        <a:rPr lang="en-US" sz="1700" dirty="0" smtClean="0"/>
                        <a:t>(i.e., </a:t>
                      </a:r>
                      <a:r>
                        <a:rPr lang="en-US" sz="1900" dirty="0" smtClean="0"/>
                        <a:t>“</a:t>
                      </a:r>
                      <a:r>
                        <a:rPr lang="en-US" sz="1700" dirty="0" smtClean="0"/>
                        <a:t>client management”,</a:t>
                      </a:r>
                      <a:r>
                        <a:rPr lang="en-US" sz="1700" baseline="0" dirty="0" smtClean="0"/>
                        <a:t> “</a:t>
                      </a:r>
                      <a:r>
                        <a:rPr lang="en-US" sz="1700" dirty="0" smtClean="0"/>
                        <a:t>Interviewing”,</a:t>
                      </a:r>
                      <a:r>
                        <a:rPr lang="en-US" sz="1700" baseline="0" dirty="0" smtClean="0"/>
                        <a:t> “p</a:t>
                      </a:r>
                      <a:r>
                        <a:rPr lang="en-US" sz="1700" dirty="0" smtClean="0"/>
                        <a:t>rofessional Skills”,</a:t>
                      </a:r>
                      <a:r>
                        <a:rPr lang="en-US" sz="1700" baseline="0" dirty="0" smtClean="0"/>
                        <a:t> </a:t>
                      </a:r>
                      <a:r>
                        <a:rPr lang="en-US" sz="1700" dirty="0" smtClean="0"/>
                        <a:t> “understanding</a:t>
                      </a:r>
                      <a:r>
                        <a:rPr lang="en-US" sz="1700" baseline="0" dirty="0" smtClean="0"/>
                        <a:t> social context”, “Interpersonal skills”, cultural competence, plain language communication)</a:t>
                      </a:r>
                      <a:endParaRPr lang="en-US" sz="1700" dirty="0" smtClean="0"/>
                    </a:p>
                    <a:p>
                      <a:pPr marL="742950" lvl="1" indent="-285750">
                        <a:buClr>
                          <a:schemeClr val="accent1"/>
                        </a:buClr>
                        <a:buFont typeface=".LucidaGrandeUI" charset="0"/>
                        <a:buChar char="▶"/>
                      </a:pPr>
                      <a:endParaRPr lang="en-US" sz="200" dirty="0" smtClean="0"/>
                    </a:p>
                    <a:p>
                      <a:endParaRPr lang="en-US" dirty="0" smtClean="0"/>
                    </a:p>
                    <a:p>
                      <a:r>
                        <a:rPr lang="en-US" dirty="0" smtClean="0"/>
                        <a:t>Dominant: </a:t>
                      </a:r>
                    </a:p>
                    <a:p>
                      <a:pPr algn="ctr"/>
                      <a:r>
                        <a:rPr lang="en-US" dirty="0" smtClean="0"/>
                        <a:t>“Hands on way to encounter law”</a:t>
                      </a:r>
                    </a:p>
                  </a:txBody>
                  <a:tcPr/>
                </a:tc>
                <a:tc>
                  <a:txBody>
                    <a:bodyPr/>
                    <a:lstStyle/>
                    <a:p>
                      <a:pPr marL="285750" indent="-285750">
                        <a:lnSpc>
                          <a:spcPct val="100000"/>
                        </a:lnSpc>
                        <a:buClr>
                          <a:schemeClr val="accent1"/>
                        </a:buClr>
                        <a:buFont typeface=".LucidaGrandeUI" charset="0"/>
                        <a:buChar char="▶"/>
                      </a:pPr>
                      <a:r>
                        <a:rPr lang="en-US" sz="1900" dirty="0" smtClean="0"/>
                        <a:t>Students ”learn better,” good for diverse learners</a:t>
                      </a:r>
                    </a:p>
                    <a:p>
                      <a:pPr marL="285750" indent="-285750">
                        <a:lnSpc>
                          <a:spcPct val="100000"/>
                        </a:lnSpc>
                        <a:buClr>
                          <a:schemeClr val="accent1"/>
                        </a:buClr>
                        <a:buFont typeface=".LucidaGrandeUI" charset="0"/>
                        <a:buChar char="▶"/>
                      </a:pPr>
                      <a:r>
                        <a:rPr lang="en-US" sz="1900" dirty="0" smtClean="0"/>
                        <a:t>“Makes</a:t>
                      </a:r>
                      <a:r>
                        <a:rPr lang="en-US" sz="1900" baseline="0" dirty="0" smtClean="0"/>
                        <a:t> students practice ready”</a:t>
                      </a:r>
                    </a:p>
                    <a:p>
                      <a:pPr marL="285750" indent="-285750">
                        <a:lnSpc>
                          <a:spcPct val="100000"/>
                        </a:lnSpc>
                        <a:buClr>
                          <a:schemeClr val="accent1"/>
                        </a:buClr>
                        <a:buFont typeface=".LucidaGrandeUI" charset="0"/>
                        <a:buChar char="▶"/>
                      </a:pPr>
                      <a:r>
                        <a:rPr lang="en-US" sz="1900" baseline="0" dirty="0" smtClean="0"/>
                        <a:t>Personal reflection and professional values and identities </a:t>
                      </a:r>
                    </a:p>
                    <a:p>
                      <a:pPr marL="285750" indent="-285750">
                        <a:lnSpc>
                          <a:spcPct val="100000"/>
                        </a:lnSpc>
                        <a:buClr>
                          <a:schemeClr val="accent1"/>
                        </a:buClr>
                        <a:buFont typeface=".LucidaGrandeUI" charset="0"/>
                        <a:buChar char="▶"/>
                      </a:pPr>
                      <a:r>
                        <a:rPr lang="en-US" sz="1900" baseline="0" dirty="0" smtClean="0"/>
                        <a:t>Social justice</a:t>
                      </a:r>
                    </a:p>
                    <a:p>
                      <a:pPr marL="742950" lvl="1" indent="-285750">
                        <a:lnSpc>
                          <a:spcPct val="100000"/>
                        </a:lnSpc>
                        <a:buClr>
                          <a:schemeClr val="accent1"/>
                        </a:buClr>
                        <a:buFont typeface=".LucidaGrandeUI" charset="0"/>
                        <a:buChar char="▶"/>
                      </a:pPr>
                      <a:r>
                        <a:rPr lang="en-US" sz="1700" baseline="0" dirty="0" smtClean="0"/>
                        <a:t>Critical thinking and action</a:t>
                      </a:r>
                    </a:p>
                    <a:p>
                      <a:pPr marL="742950" lvl="1" indent="-285750">
                        <a:lnSpc>
                          <a:spcPct val="100000"/>
                        </a:lnSpc>
                        <a:buClr>
                          <a:schemeClr val="accent1"/>
                        </a:buClr>
                        <a:buFont typeface=".LucidaGrandeUI" charset="0"/>
                        <a:buChar char="▶"/>
                      </a:pPr>
                      <a:r>
                        <a:rPr lang="en-US" sz="1700" baseline="0" dirty="0" smtClean="0"/>
                        <a:t>Creating </a:t>
                      </a:r>
                      <a:r>
                        <a:rPr lang="en-US" sz="1900" baseline="0" dirty="0" smtClean="0"/>
                        <a:t>social awareness</a:t>
                      </a:r>
                      <a:endParaRPr lang="en-US" sz="1900" dirty="0" smtClean="0"/>
                    </a:p>
                    <a:p>
                      <a:pPr marL="285750" indent="-285750">
                        <a:lnSpc>
                          <a:spcPct val="100000"/>
                        </a:lnSpc>
                        <a:buClr>
                          <a:schemeClr val="accent1"/>
                        </a:buClr>
                        <a:buFont typeface=".LucidaGrandeUI" charset="0"/>
                        <a:buChar char="▶"/>
                      </a:pPr>
                      <a:endParaRPr lang="en-US" sz="200" dirty="0" smtClean="0"/>
                    </a:p>
                  </a:txBody>
                  <a:tcPr/>
                </a:tc>
                <a:tc>
                  <a:txBody>
                    <a:bodyPr/>
                    <a:lstStyle/>
                    <a:p>
                      <a:pPr marL="285750" indent="-285750">
                        <a:lnSpc>
                          <a:spcPct val="100000"/>
                        </a:lnSpc>
                        <a:buClr>
                          <a:schemeClr val="accent1"/>
                        </a:buClr>
                        <a:buFont typeface=".LucidaGrandeUI" charset="0"/>
                        <a:buChar char="▶"/>
                      </a:pPr>
                      <a:r>
                        <a:rPr lang="en-US" sz="1900" dirty="0" smtClean="0"/>
                        <a:t>Quality of learning (CLE and ELE being “better”)</a:t>
                      </a:r>
                    </a:p>
                    <a:p>
                      <a:pPr marL="285750" indent="-285750">
                        <a:lnSpc>
                          <a:spcPct val="100000"/>
                        </a:lnSpc>
                        <a:buClr>
                          <a:schemeClr val="accent1"/>
                        </a:buClr>
                        <a:buFont typeface=".LucidaGrandeUI" charset="0"/>
                        <a:buChar char="▶"/>
                      </a:pPr>
                      <a:r>
                        <a:rPr lang="en-US" sz="1900" dirty="0" smtClean="0"/>
                        <a:t>Beneficial for diverse learning styles</a:t>
                      </a:r>
                    </a:p>
                    <a:p>
                      <a:pPr marL="285750" indent="-285750">
                        <a:lnSpc>
                          <a:spcPct val="100000"/>
                        </a:lnSpc>
                        <a:buClr>
                          <a:schemeClr val="accent1"/>
                        </a:buClr>
                        <a:buFont typeface=".LucidaGrandeUI" charset="0"/>
                        <a:buChar char="▶"/>
                      </a:pPr>
                      <a:r>
                        <a:rPr lang="en-US" sz="1900" dirty="0" smtClean="0"/>
                        <a:t>Critical analysis and social justice</a:t>
                      </a:r>
                    </a:p>
                    <a:p>
                      <a:pPr marL="742950" lvl="1" indent="-285750">
                        <a:lnSpc>
                          <a:spcPct val="100000"/>
                        </a:lnSpc>
                        <a:buClr>
                          <a:schemeClr val="accent1"/>
                        </a:buClr>
                        <a:buFont typeface=".LucidaGrandeUI" charset="0"/>
                        <a:buChar char="▶"/>
                      </a:pPr>
                      <a:r>
                        <a:rPr lang="en-US" sz="1700" dirty="0" smtClean="0"/>
                        <a:t>Challenges dominant discourses of law</a:t>
                      </a:r>
                      <a:r>
                        <a:rPr lang="en-US" sz="1700" baseline="0" dirty="0" smtClean="0"/>
                        <a:t>, developing lifelong critical awareness</a:t>
                      </a:r>
                    </a:p>
                    <a:p>
                      <a:pPr marL="285750" indent="-285750">
                        <a:lnSpc>
                          <a:spcPct val="100000"/>
                        </a:lnSpc>
                        <a:buClr>
                          <a:schemeClr val="accent1"/>
                        </a:buClr>
                        <a:buFont typeface=".LucidaGrandeUI" charset="0"/>
                        <a:buChar char="▶"/>
                      </a:pPr>
                      <a:r>
                        <a:rPr lang="en-US" sz="1900" baseline="0" dirty="0" smtClean="0"/>
                        <a:t>Reflective practice</a:t>
                      </a:r>
                      <a:endParaRPr lang="en-US" sz="1900" dirty="0" smtClean="0"/>
                    </a:p>
                  </a:txBody>
                  <a:tcPr/>
                </a:tc>
              </a:tr>
            </a:tbl>
          </a:graphicData>
        </a:graphic>
      </p:graphicFrame>
    </p:spTree>
    <p:extLst>
      <p:ext uri="{BB962C8B-B14F-4D97-AF65-F5344CB8AC3E}">
        <p14:creationId xmlns:p14="http://schemas.microsoft.com/office/powerpoint/2010/main" val="206005374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90"/>
            <a:ext cx="8596668" cy="1320800"/>
          </a:xfrm>
        </p:spPr>
        <p:txBody>
          <a:bodyPr>
            <a:normAutofit/>
          </a:bodyPr>
          <a:lstStyle/>
          <a:p>
            <a:r>
              <a:rPr lang="en-US" sz="4200" dirty="0" smtClean="0"/>
              <a:t>Theme 4</a:t>
            </a:r>
            <a:r>
              <a:rPr lang="en-US" dirty="0" smtClean="0"/>
              <a:t/>
            </a:r>
            <a:br>
              <a:rPr lang="en-US" dirty="0" smtClean="0"/>
            </a:br>
            <a:r>
              <a:rPr lang="en-US" sz="2800" dirty="0" smtClean="0"/>
              <a:t>Challenges and Barriers</a:t>
            </a:r>
            <a:endParaRPr lang="en-US" sz="2800" dirty="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graphicFrame>
        <p:nvGraphicFramePr>
          <p:cNvPr id="7" name="Content Placeholder 8"/>
          <p:cNvGraphicFramePr>
            <a:graphicFrameLocks noGrp="1"/>
          </p:cNvGraphicFramePr>
          <p:nvPr>
            <p:ph idx="1"/>
            <p:extLst>
              <p:ext uri="{D42A27DB-BD31-4B8C-83A1-F6EECF244321}">
                <p14:modId xmlns:p14="http://schemas.microsoft.com/office/powerpoint/2010/main" val="904357759"/>
              </p:ext>
            </p:extLst>
          </p:nvPr>
        </p:nvGraphicFramePr>
        <p:xfrm>
          <a:off x="500743" y="1758273"/>
          <a:ext cx="11146971" cy="3986346"/>
        </p:xfrm>
        <a:graphic>
          <a:graphicData uri="http://schemas.openxmlformats.org/drawingml/2006/table">
            <a:tbl>
              <a:tblPr firstRow="1" bandCol="1">
                <a:tableStyleId>{5C22544A-7EE6-4342-B048-85BDC9FD1C3A}</a:tableStyleId>
              </a:tblPr>
              <a:tblGrid>
                <a:gridCol w="3715657"/>
                <a:gridCol w="3715657"/>
                <a:gridCol w="3715657"/>
              </a:tblGrid>
              <a:tr h="338533">
                <a:tc>
                  <a:txBody>
                    <a:bodyPr/>
                    <a:lstStyle/>
                    <a:p>
                      <a:pPr algn="ctr"/>
                      <a:r>
                        <a:rPr lang="en-US" i="0" dirty="0" smtClean="0"/>
                        <a:t>Deans</a:t>
                      </a:r>
                      <a:endParaRPr lang="en-US" i="0" dirty="0"/>
                    </a:p>
                  </a:txBody>
                  <a:tcPr/>
                </a:tc>
                <a:tc>
                  <a:txBody>
                    <a:bodyPr/>
                    <a:lstStyle/>
                    <a:p>
                      <a:pPr algn="ctr"/>
                      <a:r>
                        <a:rPr lang="en-US" i="0" dirty="0" smtClean="0"/>
                        <a:t>Professors/Instructors</a:t>
                      </a:r>
                      <a:endParaRPr lang="en-US" i="0" dirty="0"/>
                    </a:p>
                  </a:txBody>
                  <a:tcPr/>
                </a:tc>
                <a:tc>
                  <a:txBody>
                    <a:bodyPr/>
                    <a:lstStyle/>
                    <a:p>
                      <a:pPr algn="ctr"/>
                      <a:r>
                        <a:rPr lang="en-US" i="0" dirty="0" smtClean="0"/>
                        <a:t>Clinicians</a:t>
                      </a:r>
                      <a:endParaRPr lang="en-US" i="0" dirty="0"/>
                    </a:p>
                  </a:txBody>
                  <a:tcPr/>
                </a:tc>
              </a:tr>
              <a:tr h="3620586">
                <a:tc>
                  <a:txBody>
                    <a:bodyPr/>
                    <a:lstStyle/>
                    <a:p>
                      <a:pPr marL="285750" indent="-285750">
                        <a:buClr>
                          <a:schemeClr val="accent1"/>
                        </a:buClr>
                        <a:buFont typeface=".LucidaGrandeUI" charset="0"/>
                        <a:buChar char="▶"/>
                      </a:pPr>
                      <a:r>
                        <a:rPr lang="en-US" sz="1900" dirty="0" smtClean="0"/>
                        <a:t>Resources</a:t>
                      </a:r>
                    </a:p>
                    <a:p>
                      <a:pPr marL="285750" indent="-285750">
                        <a:buClr>
                          <a:schemeClr val="accent1"/>
                        </a:buClr>
                        <a:buFont typeface=".LucidaGrandeUI" charset="0"/>
                        <a:buChar char="▶"/>
                      </a:pPr>
                      <a:endParaRPr lang="en-US" sz="200" dirty="0" smtClean="0"/>
                    </a:p>
                    <a:p>
                      <a:pPr marL="285750" indent="-285750">
                        <a:buClr>
                          <a:schemeClr val="accent1"/>
                        </a:buClr>
                        <a:buFont typeface=".LucidaGrandeUI" charset="0"/>
                        <a:buChar char="▶"/>
                      </a:pPr>
                      <a:r>
                        <a:rPr lang="en-US" sz="1900" dirty="0" smtClean="0"/>
                        <a:t>Institutional history</a:t>
                      </a:r>
                    </a:p>
                    <a:p>
                      <a:pPr marL="285750" indent="-285750">
                        <a:buClr>
                          <a:schemeClr val="accent1"/>
                        </a:buClr>
                        <a:buFont typeface=".LucidaGrandeUI" charset="0"/>
                        <a:buChar char="▶"/>
                      </a:pPr>
                      <a:endParaRPr lang="en-US" sz="200" dirty="0" smtClean="0"/>
                    </a:p>
                    <a:p>
                      <a:pPr marL="285750" indent="-285750">
                        <a:buClr>
                          <a:schemeClr val="accent1"/>
                        </a:buClr>
                        <a:buFont typeface=".LucidaGrandeUI" charset="0"/>
                        <a:buChar char="▶"/>
                      </a:pPr>
                      <a:r>
                        <a:rPr lang="en-US" sz="1900" dirty="0" smtClean="0"/>
                        <a:t>Attitudes</a:t>
                      </a:r>
                    </a:p>
                    <a:p>
                      <a:pPr marL="0" indent="0">
                        <a:buClr>
                          <a:schemeClr val="accent1"/>
                        </a:buClr>
                        <a:buFont typeface=".LucidaGrandeUI" charset="0"/>
                        <a:buNone/>
                      </a:pPr>
                      <a:endParaRPr lang="en-US" sz="1900" dirty="0" smtClean="0"/>
                    </a:p>
                    <a:p>
                      <a:pPr marL="0" indent="0" algn="ctr">
                        <a:buClr>
                          <a:schemeClr val="accent1"/>
                        </a:buClr>
                        <a:buFont typeface=".LucidaGrandeUI" charset="0"/>
                        <a:buNone/>
                      </a:pPr>
                      <a:r>
                        <a:rPr lang="en-US" sz="1900" dirty="0" smtClean="0"/>
                        <a:t>“Bureaucracy eats innovation for lunch”</a:t>
                      </a:r>
                    </a:p>
                    <a:p>
                      <a:pPr marL="0" indent="0" algn="ctr">
                        <a:buClr>
                          <a:schemeClr val="accent1"/>
                        </a:buClr>
                        <a:buFont typeface=".LucidaGrandeUI" charset="0"/>
                        <a:buNone/>
                      </a:pPr>
                      <a:endParaRPr lang="en-US" sz="1900" dirty="0" smtClean="0"/>
                    </a:p>
                    <a:p>
                      <a:pPr marL="0" indent="0" algn="ctr">
                        <a:buClr>
                          <a:schemeClr val="accent1"/>
                        </a:buClr>
                        <a:buFont typeface=".LucidaGrandeUI" charset="0"/>
                        <a:buNone/>
                      </a:pPr>
                      <a:r>
                        <a:rPr lang="en-US" sz="1900" dirty="0" smtClean="0"/>
                        <a:t>“We</a:t>
                      </a:r>
                      <a:r>
                        <a:rPr lang="en-US" sz="1900" baseline="0" dirty="0" smtClean="0"/>
                        <a:t> are an academic institution not a vocational training ground”</a:t>
                      </a:r>
                      <a:endParaRPr lang="en-US" sz="1900" dirty="0" smtClean="0"/>
                    </a:p>
                    <a:p>
                      <a:endParaRPr lang="en-US" dirty="0"/>
                    </a:p>
                  </a:txBody>
                  <a:tcPr/>
                </a:tc>
                <a:tc>
                  <a:txBody>
                    <a:bodyPr/>
                    <a:lstStyle/>
                    <a:p>
                      <a:pPr marL="285750" indent="-285750">
                        <a:lnSpc>
                          <a:spcPct val="100000"/>
                        </a:lnSpc>
                        <a:buClr>
                          <a:schemeClr val="accent1"/>
                        </a:buClr>
                        <a:buFont typeface=".LucidaGrandeUI" charset="0"/>
                        <a:buChar char="▶"/>
                      </a:pPr>
                      <a:r>
                        <a:rPr lang="en-US" sz="1900" dirty="0" smtClean="0"/>
                        <a:t>Time</a:t>
                      </a:r>
                    </a:p>
                    <a:p>
                      <a:pPr marL="285750" indent="-285750">
                        <a:lnSpc>
                          <a:spcPct val="100000"/>
                        </a:lnSpc>
                        <a:buClr>
                          <a:schemeClr val="accent1"/>
                        </a:buClr>
                        <a:buFont typeface=".LucidaGrandeUI" charset="0"/>
                        <a:buChar char="▶"/>
                      </a:pPr>
                      <a:endParaRPr lang="en-US" sz="200" dirty="0" smtClean="0"/>
                    </a:p>
                    <a:p>
                      <a:pPr marL="285750" indent="-285750">
                        <a:lnSpc>
                          <a:spcPct val="100000"/>
                        </a:lnSpc>
                        <a:buClr>
                          <a:schemeClr val="accent1"/>
                        </a:buClr>
                        <a:buFont typeface=".LucidaGrandeUI" charset="0"/>
                        <a:buChar char="▶"/>
                      </a:pPr>
                      <a:r>
                        <a:rPr lang="en-US" sz="1900" dirty="0" smtClean="0"/>
                        <a:t>Moving out of comfort zone</a:t>
                      </a:r>
                    </a:p>
                    <a:p>
                      <a:pPr marL="285750" indent="-285750">
                        <a:lnSpc>
                          <a:spcPct val="100000"/>
                        </a:lnSpc>
                        <a:buClr>
                          <a:schemeClr val="accent1"/>
                        </a:buClr>
                        <a:buFont typeface=".LucidaGrandeUI" charset="0"/>
                        <a:buChar char="▶"/>
                      </a:pPr>
                      <a:endParaRPr lang="en-US" sz="200" dirty="0" smtClean="0"/>
                    </a:p>
                    <a:p>
                      <a:pPr marL="285750" indent="-285750">
                        <a:lnSpc>
                          <a:spcPct val="100000"/>
                        </a:lnSpc>
                        <a:buClr>
                          <a:schemeClr val="accent1"/>
                        </a:buClr>
                        <a:buFont typeface=".LucidaGrandeUI" charset="0"/>
                        <a:buChar char="▶"/>
                      </a:pPr>
                      <a:r>
                        <a:rPr lang="en-US" sz="1900" dirty="0" smtClean="0"/>
                        <a:t>Pedagogical considerations</a:t>
                      </a:r>
                      <a:r>
                        <a:rPr lang="en-US" sz="1900" baseline="0" dirty="0" smtClean="0"/>
                        <a:t> </a:t>
                      </a:r>
                    </a:p>
                    <a:p>
                      <a:pPr marL="742950" lvl="1" indent="-285750">
                        <a:lnSpc>
                          <a:spcPct val="100000"/>
                        </a:lnSpc>
                        <a:buClr>
                          <a:schemeClr val="accent1"/>
                        </a:buClr>
                        <a:buFont typeface=".LucidaGrandeUI" charset="0"/>
                        <a:buChar char="▶"/>
                      </a:pPr>
                      <a:r>
                        <a:rPr lang="en-US" sz="1700" dirty="0" smtClean="0"/>
                        <a:t>Meaningful evaluation</a:t>
                      </a:r>
                    </a:p>
                    <a:p>
                      <a:pPr marL="742950" lvl="1" indent="-285750">
                        <a:lnSpc>
                          <a:spcPct val="100000"/>
                        </a:lnSpc>
                        <a:buClr>
                          <a:schemeClr val="accent1"/>
                        </a:buClr>
                        <a:buFont typeface=".LucidaGrandeUI" charset="0"/>
                        <a:buChar char="▶"/>
                      </a:pPr>
                      <a:r>
                        <a:rPr lang="en-US" sz="1700" dirty="0" smtClean="0"/>
                        <a:t>Teaching spaces</a:t>
                      </a:r>
                    </a:p>
                    <a:p>
                      <a:pPr marL="742950" lvl="1" indent="-285750">
                        <a:lnSpc>
                          <a:spcPct val="100000"/>
                        </a:lnSpc>
                        <a:buClr>
                          <a:schemeClr val="accent1"/>
                        </a:buClr>
                        <a:buFont typeface=".LucidaGrandeUI" charset="0"/>
                        <a:buChar char="▶"/>
                      </a:pPr>
                      <a:r>
                        <a:rPr lang="en-US" sz="1700" dirty="0" smtClean="0"/>
                        <a:t>Materials</a:t>
                      </a:r>
                    </a:p>
                    <a:p>
                      <a:pPr marL="742950" lvl="1" indent="-285750">
                        <a:lnSpc>
                          <a:spcPct val="100000"/>
                        </a:lnSpc>
                        <a:buClr>
                          <a:schemeClr val="accent1"/>
                        </a:buClr>
                        <a:buFont typeface=".LucidaGrandeUI" charset="0"/>
                        <a:buChar char="▶"/>
                      </a:pPr>
                      <a:endParaRPr lang="en-US" sz="200" dirty="0"/>
                    </a:p>
                    <a:p>
                      <a:pPr marL="285750" indent="-285750">
                        <a:lnSpc>
                          <a:spcPct val="100000"/>
                        </a:lnSpc>
                        <a:buClr>
                          <a:schemeClr val="accent1"/>
                        </a:buClr>
                        <a:buFont typeface=".LucidaGrandeUI" charset="0"/>
                        <a:buChar char="▶"/>
                      </a:pPr>
                      <a:r>
                        <a:rPr lang="en-US" sz="1900" dirty="0" smtClean="0"/>
                        <a:t>Higher</a:t>
                      </a:r>
                      <a:r>
                        <a:rPr lang="en-US" sz="1900" baseline="0" dirty="0" smtClean="0"/>
                        <a:t> level of r</a:t>
                      </a:r>
                      <a:r>
                        <a:rPr lang="en-US" sz="1900" dirty="0" smtClean="0"/>
                        <a:t>esources</a:t>
                      </a:r>
                    </a:p>
                    <a:p>
                      <a:pPr marL="285750" indent="-285750">
                        <a:lnSpc>
                          <a:spcPct val="100000"/>
                        </a:lnSpc>
                        <a:buClr>
                          <a:schemeClr val="accent1"/>
                        </a:buClr>
                        <a:buFont typeface=".LucidaGrandeUI" charset="0"/>
                        <a:buChar char="▶"/>
                      </a:pPr>
                      <a:endParaRPr lang="en-US" sz="200" dirty="0" smtClean="0"/>
                    </a:p>
                    <a:p>
                      <a:pPr marL="285750" indent="-285750">
                        <a:lnSpc>
                          <a:spcPct val="100000"/>
                        </a:lnSpc>
                        <a:buClr>
                          <a:schemeClr val="accent1"/>
                        </a:buClr>
                        <a:buFont typeface=".LucidaGrandeUI" charset="0"/>
                        <a:buChar char="▶"/>
                      </a:pPr>
                      <a:r>
                        <a:rPr lang="en-US" sz="1900" dirty="0" smtClean="0"/>
                        <a:t>Student pushback </a:t>
                      </a:r>
                    </a:p>
                    <a:p>
                      <a:pPr marL="285750" indent="-285750">
                        <a:lnSpc>
                          <a:spcPct val="100000"/>
                        </a:lnSpc>
                        <a:buClr>
                          <a:schemeClr val="accent1"/>
                        </a:buClr>
                        <a:buFont typeface=".LucidaGrandeUI" charset="0"/>
                        <a:buChar char="▶"/>
                      </a:pPr>
                      <a:endParaRPr lang="en-US" sz="200" baseline="0" dirty="0" smtClean="0"/>
                    </a:p>
                    <a:p>
                      <a:pPr marL="285750" indent="-285750">
                        <a:lnSpc>
                          <a:spcPct val="100000"/>
                        </a:lnSpc>
                        <a:buClr>
                          <a:schemeClr val="accent1"/>
                        </a:buClr>
                        <a:buFont typeface=".LucidaGrandeUI" charset="0"/>
                        <a:buChar char="▶"/>
                      </a:pPr>
                      <a:r>
                        <a:rPr lang="en-US" sz="1900" baseline="0" dirty="0" smtClean="0"/>
                        <a:t>Emotionally draining</a:t>
                      </a:r>
                    </a:p>
                  </a:txBody>
                  <a:tcPr/>
                </a:tc>
                <a:tc>
                  <a:txBody>
                    <a:bodyPr/>
                    <a:lstStyle/>
                    <a:p>
                      <a:pPr marL="285750" indent="-285750">
                        <a:lnSpc>
                          <a:spcPct val="100000"/>
                        </a:lnSpc>
                        <a:buClr>
                          <a:schemeClr val="accent1"/>
                        </a:buClr>
                        <a:buFont typeface=".LucidaGrandeUI" charset="0"/>
                        <a:buChar char="▶"/>
                      </a:pPr>
                      <a:r>
                        <a:rPr lang="en-US" sz="1900" dirty="0" smtClean="0"/>
                        <a:t>RESOURCES!</a:t>
                      </a:r>
                      <a:endParaRPr lang="en-US" sz="200" dirty="0" smtClean="0"/>
                    </a:p>
                    <a:p>
                      <a:pPr marL="742950" lvl="1" indent="-285750">
                        <a:lnSpc>
                          <a:spcPct val="100000"/>
                        </a:lnSpc>
                        <a:buClr>
                          <a:schemeClr val="accent1"/>
                        </a:buClr>
                        <a:buFont typeface=".LucidaGrandeUI" charset="0"/>
                        <a:buChar char="▶"/>
                      </a:pPr>
                      <a:endParaRPr lang="en-US" sz="200" dirty="0" smtClean="0"/>
                    </a:p>
                    <a:p>
                      <a:pPr marL="285750" indent="-285750">
                        <a:lnSpc>
                          <a:spcPct val="100000"/>
                        </a:lnSpc>
                        <a:buClr>
                          <a:schemeClr val="accent1"/>
                        </a:buClr>
                        <a:buFont typeface=".LucidaGrandeUI" charset="0"/>
                        <a:buChar char="▶"/>
                      </a:pPr>
                      <a:r>
                        <a:rPr lang="en-US" sz="1900" dirty="0" smtClean="0"/>
                        <a:t>Hostile social/political/legal</a:t>
                      </a:r>
                      <a:r>
                        <a:rPr lang="en-US" sz="1900" baseline="0" dirty="0" smtClean="0"/>
                        <a:t> environment</a:t>
                      </a:r>
                      <a:endParaRPr lang="en-US" sz="1900" dirty="0" smtClean="0"/>
                    </a:p>
                    <a:p>
                      <a:pPr marL="285750" indent="-285750">
                        <a:lnSpc>
                          <a:spcPct val="100000"/>
                        </a:lnSpc>
                        <a:buClr>
                          <a:schemeClr val="accent1"/>
                        </a:buClr>
                        <a:buFont typeface=".LucidaGrandeUI" charset="0"/>
                        <a:buChar char="▶"/>
                      </a:pPr>
                      <a:endParaRPr lang="en-US" sz="200" dirty="0" smtClean="0"/>
                    </a:p>
                    <a:p>
                      <a:pPr marL="285750" indent="-285750">
                        <a:lnSpc>
                          <a:spcPct val="100000"/>
                        </a:lnSpc>
                        <a:buClr>
                          <a:schemeClr val="accent1"/>
                        </a:buClr>
                        <a:buFont typeface=".LucidaGrandeUI" charset="0"/>
                        <a:buChar char="▶"/>
                      </a:pPr>
                      <a:r>
                        <a:rPr lang="en-US" sz="1900" dirty="0" smtClean="0"/>
                        <a:t>Meeting demands (number of students,</a:t>
                      </a:r>
                      <a:r>
                        <a:rPr lang="en-US" sz="1900" baseline="0" dirty="0" smtClean="0"/>
                        <a:t> clients, placements)</a:t>
                      </a:r>
                    </a:p>
                    <a:p>
                      <a:pPr marL="285750" indent="-285750">
                        <a:lnSpc>
                          <a:spcPct val="100000"/>
                        </a:lnSpc>
                        <a:buClr>
                          <a:schemeClr val="accent1"/>
                        </a:buClr>
                        <a:buFont typeface=".LucidaGrandeUI" charset="0"/>
                        <a:buChar char="▶"/>
                      </a:pPr>
                      <a:endParaRPr lang="en-US" sz="200" baseline="0" dirty="0" smtClean="0"/>
                    </a:p>
                    <a:p>
                      <a:pPr marL="285750" indent="-285750">
                        <a:lnSpc>
                          <a:spcPct val="100000"/>
                        </a:lnSpc>
                        <a:buClr>
                          <a:schemeClr val="accent1"/>
                        </a:buClr>
                        <a:buFont typeface=".LucidaGrandeUI" charset="0"/>
                        <a:buChar char="▶"/>
                      </a:pPr>
                      <a:r>
                        <a:rPr lang="en-US" sz="1900" baseline="0" dirty="0" smtClean="0"/>
                        <a:t>Ensuring high quality work</a:t>
                      </a:r>
                    </a:p>
                    <a:p>
                      <a:endParaRPr lang="en-US" sz="1900" dirty="0" smtClean="0"/>
                    </a:p>
                    <a:p>
                      <a:pPr algn="ctr"/>
                      <a:r>
                        <a:rPr lang="en-US" sz="1900" i="0" kern="1200" dirty="0" smtClean="0">
                          <a:solidFill>
                            <a:schemeClr val="dk1"/>
                          </a:solidFill>
                          <a:effectLst/>
                          <a:latin typeface="+mn-lt"/>
                          <a:ea typeface="+mn-ea"/>
                          <a:cs typeface="+mn-cs"/>
                        </a:rPr>
                        <a:t>“Balancing the realities of the practice of law with the, at times, idealistic theory of law”</a:t>
                      </a:r>
                      <a:endParaRPr lang="en-US" sz="1900" i="0" dirty="0"/>
                    </a:p>
                  </a:txBody>
                  <a:tcPr/>
                </a:tc>
              </a:tr>
            </a:tbl>
          </a:graphicData>
        </a:graphic>
      </p:graphicFrame>
    </p:spTree>
    <p:extLst>
      <p:ext uri="{BB962C8B-B14F-4D97-AF65-F5344CB8AC3E}">
        <p14:creationId xmlns:p14="http://schemas.microsoft.com/office/powerpoint/2010/main" val="10065679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90"/>
            <a:ext cx="8596668" cy="1320800"/>
          </a:xfrm>
        </p:spPr>
        <p:txBody>
          <a:bodyPr>
            <a:normAutofit/>
          </a:bodyPr>
          <a:lstStyle/>
          <a:p>
            <a:r>
              <a:rPr lang="en-US" sz="4200" dirty="0" smtClean="0"/>
              <a:t>Theme 5</a:t>
            </a:r>
            <a:r>
              <a:rPr lang="en-US" dirty="0" smtClean="0"/>
              <a:t/>
            </a:r>
            <a:br>
              <a:rPr lang="en-US" dirty="0" smtClean="0"/>
            </a:br>
            <a:r>
              <a:rPr lang="en-US" sz="2800" dirty="0" smtClean="0"/>
              <a:t>Staffing/Funding</a:t>
            </a:r>
            <a:endParaRPr lang="en-US" sz="2800" dirty="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graphicFrame>
        <p:nvGraphicFramePr>
          <p:cNvPr id="9" name="Table 8"/>
          <p:cNvGraphicFramePr>
            <a:graphicFrameLocks noGrp="1"/>
          </p:cNvGraphicFramePr>
          <p:nvPr>
            <p:extLst>
              <p:ext uri="{D42A27DB-BD31-4B8C-83A1-F6EECF244321}">
                <p14:modId xmlns:p14="http://schemas.microsoft.com/office/powerpoint/2010/main" val="180695917"/>
              </p:ext>
            </p:extLst>
          </p:nvPr>
        </p:nvGraphicFramePr>
        <p:xfrm>
          <a:off x="911666" y="1859796"/>
          <a:ext cx="10720352" cy="3903051"/>
        </p:xfrm>
        <a:graphic>
          <a:graphicData uri="http://schemas.openxmlformats.org/drawingml/2006/table">
            <a:tbl>
              <a:tblPr firstRow="1" bandRow="1">
                <a:tableStyleId>{5C22544A-7EE6-4342-B048-85BDC9FD1C3A}</a:tableStyleId>
              </a:tblPr>
              <a:tblGrid>
                <a:gridCol w="5360176"/>
                <a:gridCol w="5360176"/>
              </a:tblGrid>
              <a:tr h="409662">
                <a:tc>
                  <a:txBody>
                    <a:bodyPr/>
                    <a:lstStyle/>
                    <a:p>
                      <a:pPr algn="ctr"/>
                      <a:r>
                        <a:rPr lang="en-US" i="0" dirty="0" smtClean="0"/>
                        <a:t>Who</a:t>
                      </a:r>
                      <a:r>
                        <a:rPr lang="en-US" i="0" baseline="0" dirty="0" smtClean="0"/>
                        <a:t> Works in Clinics</a:t>
                      </a:r>
                      <a:endParaRPr lang="en-US" i="0" dirty="0"/>
                    </a:p>
                  </a:txBody>
                  <a:tcPr/>
                </a:tc>
                <a:tc>
                  <a:txBody>
                    <a:bodyPr/>
                    <a:lstStyle/>
                    <a:p>
                      <a:pPr algn="ctr"/>
                      <a:r>
                        <a:rPr lang="en-US" dirty="0" smtClean="0"/>
                        <a:t>Who Funds</a:t>
                      </a:r>
                      <a:r>
                        <a:rPr lang="en-US" baseline="0" dirty="0" smtClean="0"/>
                        <a:t> Clinics</a:t>
                      </a:r>
                      <a:endParaRPr lang="en-US" dirty="0"/>
                    </a:p>
                  </a:txBody>
                  <a:tcPr/>
                </a:tc>
              </a:tr>
              <a:tr h="3493389">
                <a:tc>
                  <a:txBody>
                    <a:bodyPr/>
                    <a:lstStyle/>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dirty="0" smtClean="0"/>
                        <a:t>Clinic directors, sessional instructors,</a:t>
                      </a:r>
                      <a:r>
                        <a:rPr lang="en-US" sz="2100" baseline="0" dirty="0" smtClean="0"/>
                        <a:t> student coordinators, volunteers</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Staff lawyers (contract, permanent, per diem</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Professors (with clinical files or without)</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Social workers, community legal workers</a:t>
                      </a:r>
                    </a:p>
                  </a:txBody>
                  <a:tcPr/>
                </a:tc>
                <a:tc>
                  <a:txBody>
                    <a:bodyPr/>
                    <a:lstStyle/>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dirty="0" smtClean="0"/>
                        <a:t>Government</a:t>
                      </a:r>
                      <a:r>
                        <a:rPr lang="en-US" sz="2100" baseline="0" dirty="0" smtClean="0"/>
                        <a:t> (MAG, grants, or government programs)</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Law foundations</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Universities</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Private donors</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Law firms</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Alumni</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Funding from student fees</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Notarial fees</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100" baseline="0" dirty="0" smtClean="0"/>
                        <a:t>No funding or almost no funding</a:t>
                      </a:r>
                    </a:p>
                  </a:txBody>
                  <a:tcPr/>
                </a:tc>
              </a:tr>
            </a:tbl>
          </a:graphicData>
        </a:graphic>
      </p:graphicFrame>
    </p:spTree>
    <p:extLst>
      <p:ext uri="{BB962C8B-B14F-4D97-AF65-F5344CB8AC3E}">
        <p14:creationId xmlns:p14="http://schemas.microsoft.com/office/powerpoint/2010/main" val="6822505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90"/>
            <a:ext cx="8596668" cy="1320800"/>
          </a:xfrm>
        </p:spPr>
        <p:txBody>
          <a:bodyPr>
            <a:normAutofit/>
          </a:bodyPr>
          <a:lstStyle/>
          <a:p>
            <a:r>
              <a:rPr lang="en-US" sz="4200" dirty="0" smtClean="0"/>
              <a:t>Theme 6</a:t>
            </a:r>
            <a:r>
              <a:rPr lang="en-US" dirty="0" smtClean="0"/>
              <a:t/>
            </a:r>
            <a:br>
              <a:rPr lang="en-US" dirty="0" smtClean="0"/>
            </a:br>
            <a:r>
              <a:rPr lang="en-US" sz="2800" dirty="0" smtClean="0"/>
              <a:t>Staffing Decisions</a:t>
            </a:r>
            <a:endParaRPr lang="en-US" sz="2800" dirty="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7" name="Content Placeholder 2"/>
          <p:cNvSpPr>
            <a:spLocks noGrp="1"/>
          </p:cNvSpPr>
          <p:nvPr>
            <p:ph idx="1"/>
          </p:nvPr>
        </p:nvSpPr>
        <p:spPr>
          <a:xfrm>
            <a:off x="677334" y="1712690"/>
            <a:ext cx="8596668" cy="3880773"/>
          </a:xfrm>
        </p:spPr>
        <p:txBody>
          <a:bodyPr>
            <a:noAutofit/>
          </a:bodyPr>
          <a:lstStyle/>
          <a:p>
            <a:pPr marL="0" indent="0">
              <a:buNone/>
            </a:pPr>
            <a:r>
              <a:rPr lang="en-US" sz="2200" b="1" dirty="0" smtClean="0">
                <a:solidFill>
                  <a:schemeClr val="accent1"/>
                </a:solidFill>
              </a:rPr>
              <a:t>Deans</a:t>
            </a:r>
          </a:p>
          <a:p>
            <a:r>
              <a:rPr lang="en-US" sz="2200" dirty="0" smtClean="0"/>
              <a:t>Hiring </a:t>
            </a:r>
            <a:r>
              <a:rPr lang="en-US" sz="2200" dirty="0"/>
              <a:t>decisions are key to sustainability of clinical and experiential legal education</a:t>
            </a:r>
          </a:p>
          <a:p>
            <a:r>
              <a:rPr lang="en-US" sz="2200" dirty="0" smtClean="0"/>
              <a:t>Difficulties in allocating </a:t>
            </a:r>
            <a:r>
              <a:rPr lang="en-US" sz="2200" dirty="0"/>
              <a:t>credit for clinical </a:t>
            </a:r>
            <a:r>
              <a:rPr lang="en-US" sz="2200" dirty="0" smtClean="0"/>
              <a:t>work</a:t>
            </a:r>
          </a:p>
          <a:p>
            <a:r>
              <a:rPr lang="en-US" sz="2200" dirty="0" smtClean="0"/>
              <a:t>Continued debates over different staffing models and responsibilities </a:t>
            </a:r>
          </a:p>
          <a:p>
            <a:r>
              <a:rPr lang="en-US" sz="2200" dirty="0" smtClean="0"/>
              <a:t>Many professors teaching experientially or interested in clinical work make that decision on their own, not as an essential element of their employment (some exceptions to this, and likely changing)</a:t>
            </a:r>
          </a:p>
        </p:txBody>
      </p:sp>
    </p:spTree>
    <p:extLst>
      <p:ext uri="{BB962C8B-B14F-4D97-AF65-F5344CB8AC3E}">
        <p14:creationId xmlns:p14="http://schemas.microsoft.com/office/powerpoint/2010/main" val="171310978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90"/>
            <a:ext cx="8596668" cy="1320800"/>
          </a:xfrm>
        </p:spPr>
        <p:txBody>
          <a:bodyPr/>
          <a:lstStyle/>
          <a:p>
            <a:r>
              <a:rPr lang="en-US" sz="4200" dirty="0" smtClean="0"/>
              <a:t>Theme 7</a:t>
            </a:r>
            <a:r>
              <a:rPr lang="en-US" dirty="0"/>
              <a:t/>
            </a:r>
            <a:br>
              <a:rPr lang="en-US" dirty="0"/>
            </a:br>
            <a:r>
              <a:rPr lang="en-US" sz="2800" dirty="0" smtClean="0"/>
              <a:t>Faculty Support for CLE and ELE</a:t>
            </a:r>
            <a:endParaRPr lang="en-US" sz="2800" dirty="0"/>
          </a:p>
        </p:txBody>
      </p:sp>
      <p:sp>
        <p:nvSpPr>
          <p:cNvPr id="3" name="Content Placeholder 2"/>
          <p:cNvSpPr>
            <a:spLocks noGrp="1"/>
          </p:cNvSpPr>
          <p:nvPr>
            <p:ph idx="1"/>
          </p:nvPr>
        </p:nvSpPr>
        <p:spPr/>
        <p:txBody>
          <a:bodyPr/>
          <a:lstStyle/>
          <a:p>
            <a:endParaRPr lang="en-US" dirty="0" smtClean="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graphicFrame>
        <p:nvGraphicFramePr>
          <p:cNvPr id="8" name="Content Placeholder 8"/>
          <p:cNvGraphicFramePr>
            <a:graphicFrameLocks/>
          </p:cNvGraphicFramePr>
          <p:nvPr>
            <p:extLst>
              <p:ext uri="{D42A27DB-BD31-4B8C-83A1-F6EECF244321}">
                <p14:modId xmlns:p14="http://schemas.microsoft.com/office/powerpoint/2010/main" val="143642437"/>
              </p:ext>
            </p:extLst>
          </p:nvPr>
        </p:nvGraphicFramePr>
        <p:xfrm>
          <a:off x="478972" y="1660060"/>
          <a:ext cx="11146971" cy="4312920"/>
        </p:xfrm>
        <a:graphic>
          <a:graphicData uri="http://schemas.openxmlformats.org/drawingml/2006/table">
            <a:tbl>
              <a:tblPr firstRow="1" bandCol="1">
                <a:tableStyleId>{5C22544A-7EE6-4342-B048-85BDC9FD1C3A}</a:tableStyleId>
              </a:tblPr>
              <a:tblGrid>
                <a:gridCol w="3224348"/>
                <a:gridCol w="3590109"/>
                <a:gridCol w="4332514"/>
              </a:tblGrid>
              <a:tr h="330748">
                <a:tc>
                  <a:txBody>
                    <a:bodyPr/>
                    <a:lstStyle/>
                    <a:p>
                      <a:pPr algn="ctr"/>
                      <a:r>
                        <a:rPr lang="en-US" i="0" dirty="0" smtClean="0"/>
                        <a:t>Deans</a:t>
                      </a:r>
                      <a:endParaRPr lang="en-US" i="0" dirty="0"/>
                    </a:p>
                  </a:txBody>
                  <a:tcPr/>
                </a:tc>
                <a:tc>
                  <a:txBody>
                    <a:bodyPr/>
                    <a:lstStyle/>
                    <a:p>
                      <a:pPr algn="ctr"/>
                      <a:r>
                        <a:rPr lang="en-US" i="0" dirty="0" smtClean="0"/>
                        <a:t>Professors/Instructors</a:t>
                      </a:r>
                      <a:endParaRPr lang="en-US" i="0" dirty="0"/>
                    </a:p>
                  </a:txBody>
                  <a:tcPr/>
                </a:tc>
                <a:tc>
                  <a:txBody>
                    <a:bodyPr/>
                    <a:lstStyle/>
                    <a:p>
                      <a:pPr algn="ctr"/>
                      <a:r>
                        <a:rPr lang="en-US" i="0" dirty="0" smtClean="0"/>
                        <a:t>Clinicians</a:t>
                      </a:r>
                      <a:endParaRPr lang="en-US" i="0" dirty="0"/>
                    </a:p>
                  </a:txBody>
                  <a:tcPr/>
                </a:tc>
              </a:tr>
              <a:tr h="3817378">
                <a:tc>
                  <a:txBody>
                    <a:bodyPr/>
                    <a:lstStyle/>
                    <a:p>
                      <a:pPr marL="285750" indent="-285750">
                        <a:buClr>
                          <a:schemeClr val="accent1"/>
                        </a:buClr>
                        <a:buFont typeface=".LucidaGrandeUI" charset="0"/>
                        <a:buChar char="▶"/>
                      </a:pPr>
                      <a:r>
                        <a:rPr lang="en-US" sz="1900" dirty="0" smtClean="0"/>
                        <a:t>Vast majority want to expand their clinical and experiential offerings; most faculty members supportive</a:t>
                      </a:r>
                      <a:endParaRPr lang="en-US" sz="1700" dirty="0" smtClean="0"/>
                    </a:p>
                    <a:p>
                      <a:pPr marL="742950" lvl="1" indent="-285750">
                        <a:buClr>
                          <a:schemeClr val="accent1"/>
                        </a:buClr>
                        <a:buFont typeface=".LucidaGrandeUI" charset="0"/>
                        <a:buChar char="▶"/>
                      </a:pPr>
                      <a:endParaRPr lang="en-US" sz="200" dirty="0" smtClean="0"/>
                    </a:p>
                    <a:p>
                      <a:pPr marL="285750" indent="-285750">
                        <a:buClr>
                          <a:schemeClr val="accent1"/>
                        </a:buClr>
                        <a:buFont typeface=".LucidaGrandeUI" charset="0"/>
                        <a:buChar char="▶"/>
                      </a:pPr>
                      <a:r>
                        <a:rPr lang="en-US" sz="1900" dirty="0" smtClean="0"/>
                        <a:t>“Pride, not necessarily knowledge” among faculty members for clinical programs</a:t>
                      </a:r>
                    </a:p>
                    <a:p>
                      <a:pPr marL="285750" indent="-285750">
                        <a:buClr>
                          <a:schemeClr val="accent1"/>
                        </a:buClr>
                        <a:buFont typeface=".LucidaGrandeUI" charset="0"/>
                        <a:buChar char="▶"/>
                      </a:pPr>
                      <a:endParaRPr lang="en-US" sz="200" dirty="0" smtClean="0"/>
                    </a:p>
                    <a:p>
                      <a:pPr marL="285750" indent="-285750">
                        <a:buClr>
                          <a:schemeClr val="accent1"/>
                        </a:buClr>
                        <a:buFont typeface=".LucidaGrandeUI" charset="0"/>
                        <a:buChar char="▶"/>
                      </a:pPr>
                      <a:r>
                        <a:rPr lang="en-US" sz="1900" dirty="0" smtClean="0"/>
                        <a:t>Some: supportive, but not as a replacement to ”traditional” legal education</a:t>
                      </a:r>
                    </a:p>
                    <a:p>
                      <a:pPr marL="285750" indent="-285750">
                        <a:buClr>
                          <a:schemeClr val="accent1"/>
                        </a:buClr>
                        <a:buFont typeface=".LucidaGrandeUI" charset="0"/>
                        <a:buChar char="▶"/>
                      </a:pPr>
                      <a:endParaRPr lang="en-US" sz="200" dirty="0" smtClean="0"/>
                    </a:p>
                  </a:txBody>
                  <a:tcPr/>
                </a:tc>
                <a:tc>
                  <a:txBody>
                    <a:bodyPr/>
                    <a:lstStyle/>
                    <a:p>
                      <a:pPr marL="285750" indent="-285750">
                        <a:lnSpc>
                          <a:spcPct val="100000"/>
                        </a:lnSpc>
                        <a:buClr>
                          <a:schemeClr val="accent1"/>
                        </a:buClr>
                        <a:buFont typeface=".LucidaGrandeUI" charset="0"/>
                        <a:buChar char="▶"/>
                      </a:pPr>
                      <a:r>
                        <a:rPr lang="en-US" sz="1900" dirty="0" smtClean="0"/>
                        <a:t>Faculty are</a:t>
                      </a:r>
                      <a:r>
                        <a:rPr lang="en-US" sz="1900" baseline="0" dirty="0" smtClean="0"/>
                        <a:t> </a:t>
                      </a:r>
                      <a:r>
                        <a:rPr lang="en-US" sz="1900" dirty="0" smtClean="0"/>
                        <a:t>“[h]</a:t>
                      </a:r>
                      <a:r>
                        <a:rPr lang="en-US" sz="1900" dirty="0" err="1" smtClean="0"/>
                        <a:t>ighly</a:t>
                      </a:r>
                      <a:r>
                        <a:rPr lang="en-US" sz="1900" dirty="0" smtClean="0"/>
                        <a:t> supportive in principle, but no</a:t>
                      </a:r>
                      <a:r>
                        <a:rPr lang="en-US" sz="1900" baseline="0" dirty="0" smtClean="0"/>
                        <a:t> actual substantive supports”</a:t>
                      </a:r>
                      <a:endParaRPr lang="en-US" sz="1900" dirty="0" smtClean="0"/>
                    </a:p>
                    <a:p>
                      <a:pPr marL="285750" indent="-285750">
                        <a:lnSpc>
                          <a:spcPct val="100000"/>
                        </a:lnSpc>
                        <a:buClr>
                          <a:schemeClr val="accent1"/>
                        </a:buClr>
                        <a:buFont typeface=".LucidaGrandeUI" charset="0"/>
                        <a:buChar char="▶"/>
                      </a:pPr>
                      <a:endParaRPr lang="en-US" sz="200" dirty="0" smtClean="0"/>
                    </a:p>
                    <a:p>
                      <a:pPr marL="285750" indent="-285750">
                        <a:lnSpc>
                          <a:spcPct val="100000"/>
                        </a:lnSpc>
                        <a:buClr>
                          <a:schemeClr val="accent1"/>
                        </a:buClr>
                        <a:buFont typeface=".LucidaGrandeUI" charset="0"/>
                        <a:buChar char="▶"/>
                      </a:pPr>
                      <a:endParaRPr lang="en-US" sz="200" dirty="0" smtClean="0"/>
                    </a:p>
                    <a:p>
                      <a:pPr marL="285750" indent="-285750">
                        <a:lnSpc>
                          <a:spcPct val="100000"/>
                        </a:lnSpc>
                        <a:buClr>
                          <a:schemeClr val="accent1"/>
                        </a:buClr>
                        <a:buFont typeface=".LucidaGrandeUI" charset="0"/>
                        <a:buChar char="▶"/>
                      </a:pPr>
                      <a:r>
                        <a:rPr lang="en-US" sz="1900" dirty="0" smtClean="0"/>
                        <a:t>Most perceive that the actual supports are</a:t>
                      </a:r>
                      <a:r>
                        <a:rPr lang="en-US" sz="1900" baseline="0" dirty="0" smtClean="0"/>
                        <a:t> not there to facilitate excellence in experiential learning </a:t>
                      </a:r>
                      <a:endParaRPr lang="en-US" sz="1900" dirty="0" smtClean="0"/>
                    </a:p>
                    <a:p>
                      <a:pPr marL="285750" indent="-285750">
                        <a:lnSpc>
                          <a:spcPct val="100000"/>
                        </a:lnSpc>
                        <a:buClr>
                          <a:schemeClr val="accent1"/>
                        </a:buClr>
                        <a:buFont typeface=".LucidaGrandeUI" charset="0"/>
                        <a:buChar char="▶"/>
                      </a:pPr>
                      <a:endParaRPr lang="en-US" sz="200" dirty="0" smtClean="0"/>
                    </a:p>
                  </a:txBody>
                  <a:tcPr/>
                </a:tc>
                <a:tc>
                  <a:txBody>
                    <a:bodyPr/>
                    <a:lstStyle/>
                    <a:p>
                      <a:pPr marL="285750" indent="-285750">
                        <a:lnSpc>
                          <a:spcPct val="100000"/>
                        </a:lnSpc>
                        <a:buClr>
                          <a:schemeClr val="accent1"/>
                        </a:buClr>
                        <a:buFont typeface=".LucidaGrandeUI" charset="0"/>
                        <a:buChar char="▶"/>
                      </a:pPr>
                      <a:r>
                        <a:rPr lang="en-US" sz="1900" dirty="0" smtClean="0"/>
                        <a:t>Generally constructed</a:t>
                      </a:r>
                      <a:r>
                        <a:rPr lang="en-US" sz="1900" baseline="0" dirty="0" smtClean="0"/>
                        <a:t> a </a:t>
                      </a:r>
                      <a:r>
                        <a:rPr lang="en-US" sz="1900" dirty="0" smtClean="0"/>
                        <a:t> negative picture of faculty support</a:t>
                      </a:r>
                      <a:endParaRPr lang="en-US" sz="200" dirty="0" smtClean="0"/>
                    </a:p>
                    <a:p>
                      <a:endParaRPr lang="en-US" sz="1900" dirty="0" smtClean="0"/>
                    </a:p>
                    <a:p>
                      <a:pPr algn="ctr"/>
                      <a:r>
                        <a:rPr lang="en-US" sz="1900" i="0" kern="1200" dirty="0" smtClean="0">
                          <a:solidFill>
                            <a:schemeClr val="dk1"/>
                          </a:solidFill>
                          <a:effectLst/>
                          <a:latin typeface="+mn-lt"/>
                          <a:ea typeface="+mn-ea"/>
                          <a:cs typeface="+mn-cs"/>
                        </a:rPr>
                        <a:t>“The faculty</a:t>
                      </a:r>
                      <a:r>
                        <a:rPr lang="en-US" sz="1900" i="0" kern="1200" baseline="0" dirty="0" smtClean="0">
                          <a:solidFill>
                            <a:schemeClr val="dk1"/>
                          </a:solidFill>
                          <a:effectLst/>
                          <a:latin typeface="+mn-lt"/>
                          <a:ea typeface="+mn-ea"/>
                          <a:cs typeface="+mn-cs"/>
                        </a:rPr>
                        <a:t> is tolerant of CLE, in theory, as long as they don’t have to do it, and as long as the credit weight does not encroach on what they perceive as ‘important stuff …’</a:t>
                      </a:r>
                      <a:r>
                        <a:rPr lang="en-US" sz="1900" i="0" kern="1200" dirty="0" smtClean="0">
                          <a:solidFill>
                            <a:schemeClr val="dk1"/>
                          </a:solidFill>
                          <a:effectLst/>
                          <a:latin typeface="+mn-lt"/>
                          <a:ea typeface="+mn-ea"/>
                          <a:cs typeface="+mn-cs"/>
                        </a:rPr>
                        <a:t>”</a:t>
                      </a:r>
                    </a:p>
                    <a:p>
                      <a:pPr algn="ctr"/>
                      <a:endParaRPr lang="en-US" sz="1900" i="0" kern="1200" dirty="0" smtClean="0">
                        <a:solidFill>
                          <a:schemeClr val="dk1"/>
                        </a:solidFill>
                        <a:effectLst/>
                        <a:latin typeface="+mn-lt"/>
                        <a:ea typeface="+mn-ea"/>
                        <a:cs typeface="+mn-cs"/>
                      </a:endParaRPr>
                    </a:p>
                    <a:p>
                      <a:pPr algn="ctr"/>
                      <a:r>
                        <a:rPr lang="en-US" sz="1900" i="0" kern="1200" dirty="0" smtClean="0">
                          <a:solidFill>
                            <a:schemeClr val="dk1"/>
                          </a:solidFill>
                          <a:effectLst/>
                          <a:latin typeface="+mn-lt"/>
                          <a:ea typeface="+mn-ea"/>
                          <a:cs typeface="+mn-cs"/>
                        </a:rPr>
                        <a:t>“It’s an add on,</a:t>
                      </a:r>
                      <a:r>
                        <a:rPr lang="en-US" sz="1900" i="0" kern="1200" baseline="0" dirty="0" smtClean="0">
                          <a:solidFill>
                            <a:schemeClr val="dk1"/>
                          </a:solidFill>
                          <a:effectLst/>
                          <a:latin typeface="+mn-lt"/>
                          <a:ea typeface="+mn-ea"/>
                          <a:cs typeface="+mn-cs"/>
                        </a:rPr>
                        <a:t> not a revolution”</a:t>
                      </a:r>
                      <a:endParaRPr lang="en-US" sz="1900" i="0" dirty="0"/>
                    </a:p>
                  </a:txBody>
                  <a:tcPr/>
                </a:tc>
              </a:tr>
            </a:tbl>
          </a:graphicData>
        </a:graphic>
      </p:graphicFrame>
    </p:spTree>
    <p:extLst>
      <p:ext uri="{BB962C8B-B14F-4D97-AF65-F5344CB8AC3E}">
        <p14:creationId xmlns:p14="http://schemas.microsoft.com/office/powerpoint/2010/main" val="153318587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90"/>
            <a:ext cx="8596668" cy="1320800"/>
          </a:xfrm>
        </p:spPr>
        <p:txBody>
          <a:bodyPr>
            <a:normAutofit/>
          </a:bodyPr>
          <a:lstStyle/>
          <a:p>
            <a:r>
              <a:rPr lang="en-US" sz="4200" dirty="0" smtClean="0"/>
              <a:t>Theme 8</a:t>
            </a:r>
            <a:br>
              <a:rPr lang="en-US" sz="4200" dirty="0" smtClean="0"/>
            </a:br>
            <a:r>
              <a:rPr lang="en-US" sz="2800" dirty="0" smtClean="0"/>
              <a:t>Pedagogy vs. Public Service</a:t>
            </a:r>
            <a:endParaRPr lang="en-US" sz="2800" dirty="0"/>
          </a:p>
        </p:txBody>
      </p:sp>
      <p:sp>
        <p:nvSpPr>
          <p:cNvPr id="3" name="Content Placeholder 2"/>
          <p:cNvSpPr>
            <a:spLocks noGrp="1"/>
          </p:cNvSpPr>
          <p:nvPr>
            <p:ph idx="1"/>
          </p:nvPr>
        </p:nvSpPr>
        <p:spPr/>
        <p:txBody>
          <a:bodyPr/>
          <a:lstStyle/>
          <a:p>
            <a:endParaRPr lang="en-US" dirty="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graphicFrame>
        <p:nvGraphicFramePr>
          <p:cNvPr id="10" name="Content Placeholder 8"/>
          <p:cNvGraphicFramePr>
            <a:graphicFrameLocks/>
          </p:cNvGraphicFramePr>
          <p:nvPr>
            <p:extLst>
              <p:ext uri="{D42A27DB-BD31-4B8C-83A1-F6EECF244321}">
                <p14:modId xmlns:p14="http://schemas.microsoft.com/office/powerpoint/2010/main" val="1434634137"/>
              </p:ext>
            </p:extLst>
          </p:nvPr>
        </p:nvGraphicFramePr>
        <p:xfrm>
          <a:off x="500743" y="1630682"/>
          <a:ext cx="11038114" cy="4313366"/>
        </p:xfrm>
        <a:graphic>
          <a:graphicData uri="http://schemas.openxmlformats.org/drawingml/2006/table">
            <a:tbl>
              <a:tblPr firstRow="1" bandCol="1">
                <a:tableStyleId>{5C22544A-7EE6-4342-B048-85BDC9FD1C3A}</a:tableStyleId>
              </a:tblPr>
              <a:tblGrid>
                <a:gridCol w="6379028"/>
                <a:gridCol w="4659086"/>
              </a:tblGrid>
              <a:tr h="357144">
                <a:tc>
                  <a:txBody>
                    <a:bodyPr/>
                    <a:lstStyle/>
                    <a:p>
                      <a:pPr algn="ctr"/>
                      <a:r>
                        <a:rPr lang="en-US" i="0" dirty="0" smtClean="0"/>
                        <a:t>Deans</a:t>
                      </a:r>
                      <a:endParaRPr lang="en-US" i="0" dirty="0"/>
                    </a:p>
                  </a:txBody>
                  <a:tcPr/>
                </a:tc>
                <a:tc>
                  <a:txBody>
                    <a:bodyPr/>
                    <a:lstStyle/>
                    <a:p>
                      <a:pPr algn="ctr"/>
                      <a:r>
                        <a:rPr lang="en-US" i="0" dirty="0" smtClean="0"/>
                        <a:t>Clinicians</a:t>
                      </a:r>
                      <a:endParaRPr lang="en-US" i="0" dirty="0"/>
                    </a:p>
                  </a:txBody>
                  <a:tcPr/>
                </a:tc>
              </a:tr>
              <a:tr h="3825146">
                <a:tc>
                  <a:txBody>
                    <a:bodyPr/>
                    <a:lstStyle/>
                    <a:p>
                      <a:pPr marL="0" indent="0">
                        <a:buClr>
                          <a:schemeClr val="accent1"/>
                        </a:buClr>
                        <a:buFont typeface=".LucidaGrandeUI" charset="0"/>
                        <a:buNone/>
                      </a:pPr>
                      <a:endParaRPr lang="en-US" sz="600" dirty="0" smtClean="0"/>
                    </a:p>
                    <a:p>
                      <a:pPr marL="0" indent="0" algn="ctr">
                        <a:buClr>
                          <a:schemeClr val="accent1"/>
                        </a:buClr>
                        <a:buFont typeface=".LucidaGrandeUI" charset="0"/>
                        <a:buNone/>
                      </a:pPr>
                      <a:r>
                        <a:rPr lang="en-US" sz="1900" dirty="0" smtClean="0"/>
                        <a:t>“You can’t be</a:t>
                      </a:r>
                      <a:r>
                        <a:rPr lang="en-US" sz="1900" baseline="0" dirty="0" smtClean="0"/>
                        <a:t> looking at law students as a way to resolve access to justice issues. They are students.</a:t>
                      </a:r>
                      <a:r>
                        <a:rPr lang="en-US" sz="1900" dirty="0" smtClean="0"/>
                        <a:t>”</a:t>
                      </a:r>
                    </a:p>
                    <a:p>
                      <a:pPr marL="0" indent="0" algn="ctr">
                        <a:buClr>
                          <a:schemeClr val="accent1"/>
                        </a:buClr>
                        <a:buFont typeface=".LucidaGrandeUI" charset="0"/>
                        <a:buNone/>
                      </a:pPr>
                      <a:endParaRPr lang="en-US" sz="1900" dirty="0" smtClean="0"/>
                    </a:p>
                    <a:p>
                      <a:pPr marL="0" indent="0" algn="ctr">
                        <a:buClr>
                          <a:schemeClr val="accent1"/>
                        </a:buClr>
                        <a:buFont typeface=".LucidaGrandeUI" charset="0"/>
                        <a:buNone/>
                      </a:pPr>
                      <a:r>
                        <a:rPr lang="en-US" sz="1900" dirty="0" smtClean="0"/>
                        <a:t>“One</a:t>
                      </a:r>
                      <a:r>
                        <a:rPr lang="en-US" sz="1900" baseline="0" dirty="0" smtClean="0"/>
                        <a:t> of the errors that the Federation and LSUC seem to be making is to think that somehow you can shortcut the learning process, partly to divest the legal process from mentoring young lawyers. We have to regard it primarily as an educational process and not as a service”</a:t>
                      </a:r>
                    </a:p>
                    <a:p>
                      <a:pPr marL="0" indent="0" algn="ctr">
                        <a:buClr>
                          <a:schemeClr val="accent1"/>
                        </a:buClr>
                        <a:buFont typeface=".LucidaGrandeUI" charset="0"/>
                        <a:buNone/>
                      </a:pPr>
                      <a:endParaRPr lang="en-US" sz="1900" baseline="0" dirty="0" smtClean="0"/>
                    </a:p>
                    <a:p>
                      <a:pPr marL="0" indent="0" algn="ctr">
                        <a:buClr>
                          <a:schemeClr val="accent1"/>
                        </a:buClr>
                        <a:buFont typeface=".LucidaGrandeUI" charset="0"/>
                        <a:buNone/>
                      </a:pPr>
                      <a:r>
                        <a:rPr lang="en-US" sz="1900" baseline="0" dirty="0" smtClean="0"/>
                        <a:t>“It’s not why we do it … but it has all sorts of ancillary and important benefits that flow from it, but they are not reason to do it”</a:t>
                      </a:r>
                      <a:endParaRPr lang="en-US" sz="1900" dirty="0" smtClean="0"/>
                    </a:p>
                  </a:txBody>
                  <a:tcPr/>
                </a:tc>
                <a:tc>
                  <a:txBody>
                    <a:bodyPr/>
                    <a:lstStyle/>
                    <a:p>
                      <a:endParaRPr lang="en-US" sz="600" dirty="0" smtClean="0"/>
                    </a:p>
                    <a:p>
                      <a:pPr algn="ctr"/>
                      <a:r>
                        <a:rPr lang="en-US" sz="1900" i="0" kern="1200" dirty="0" smtClean="0">
                          <a:solidFill>
                            <a:schemeClr val="dk1"/>
                          </a:solidFill>
                          <a:effectLst/>
                          <a:latin typeface="+mn-lt"/>
                          <a:ea typeface="+mn-ea"/>
                          <a:cs typeface="+mn-cs"/>
                        </a:rPr>
                        <a:t>“[Access to justice] is the</a:t>
                      </a:r>
                      <a:r>
                        <a:rPr lang="en-US" sz="1900" i="0" kern="1200" baseline="0" dirty="0" smtClean="0">
                          <a:solidFill>
                            <a:schemeClr val="dk1"/>
                          </a:solidFill>
                          <a:effectLst/>
                          <a:latin typeface="+mn-lt"/>
                          <a:ea typeface="+mn-ea"/>
                          <a:cs typeface="+mn-cs"/>
                        </a:rPr>
                        <a:t> role. It is essential. The organizations depend on law students in order to operate</a:t>
                      </a:r>
                      <a:r>
                        <a:rPr lang="en-US" sz="1900" i="0" kern="1200" dirty="0" smtClean="0">
                          <a:solidFill>
                            <a:schemeClr val="dk1"/>
                          </a:solidFill>
                          <a:effectLst/>
                          <a:latin typeface="+mn-lt"/>
                          <a:ea typeface="+mn-ea"/>
                          <a:cs typeface="+mn-cs"/>
                        </a:rPr>
                        <a:t>”</a:t>
                      </a:r>
                    </a:p>
                    <a:p>
                      <a:pPr algn="ctr"/>
                      <a:endParaRPr lang="en-US" sz="1900" i="0" kern="1200" dirty="0" smtClean="0">
                        <a:solidFill>
                          <a:schemeClr val="dk1"/>
                        </a:solidFill>
                        <a:effectLst/>
                        <a:latin typeface="+mn-lt"/>
                        <a:ea typeface="+mn-ea"/>
                        <a:cs typeface="+mn-cs"/>
                      </a:endParaRPr>
                    </a:p>
                    <a:p>
                      <a:pPr algn="ctr"/>
                      <a:r>
                        <a:rPr lang="en-US" sz="1900" i="0" kern="1200" dirty="0" smtClean="0">
                          <a:solidFill>
                            <a:schemeClr val="dk1"/>
                          </a:solidFill>
                          <a:effectLst/>
                          <a:latin typeface="+mn-lt"/>
                          <a:ea typeface="+mn-ea"/>
                          <a:cs typeface="+mn-cs"/>
                        </a:rPr>
                        <a:t>“An essential element of CLE is to teach students that the</a:t>
                      </a:r>
                      <a:r>
                        <a:rPr lang="en-US" sz="1900" i="0" kern="1200" baseline="0" dirty="0" smtClean="0">
                          <a:solidFill>
                            <a:schemeClr val="dk1"/>
                          </a:solidFill>
                          <a:effectLst/>
                          <a:latin typeface="+mn-lt"/>
                          <a:ea typeface="+mn-ea"/>
                          <a:cs typeface="+mn-cs"/>
                        </a:rPr>
                        <a:t> legal system provides productive opportunities to advance social change through considering how the law functions within society”</a:t>
                      </a:r>
                      <a:endParaRPr lang="en-US" sz="1900" i="0" dirty="0"/>
                    </a:p>
                  </a:txBody>
                  <a:tcPr/>
                </a:tc>
              </a:tr>
            </a:tbl>
          </a:graphicData>
        </a:graphic>
      </p:graphicFrame>
    </p:spTree>
    <p:extLst>
      <p:ext uri="{BB962C8B-B14F-4D97-AF65-F5344CB8AC3E}">
        <p14:creationId xmlns:p14="http://schemas.microsoft.com/office/powerpoint/2010/main" val="175753203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89"/>
            <a:ext cx="8596668" cy="1458681"/>
          </a:xfrm>
        </p:spPr>
        <p:txBody>
          <a:bodyPr>
            <a:normAutofit fontScale="90000"/>
          </a:bodyPr>
          <a:lstStyle/>
          <a:p>
            <a:r>
              <a:rPr lang="en-US" sz="4200" dirty="0" smtClean="0"/>
              <a:t>Theme 9</a:t>
            </a:r>
            <a:br>
              <a:rPr lang="en-US" sz="4200" dirty="0" smtClean="0"/>
            </a:br>
            <a:r>
              <a:rPr lang="en-US" sz="2800" dirty="0" smtClean="0"/>
              <a:t>Integration of Clinical and Experiential Programs within Curriculum</a:t>
            </a:r>
            <a:endParaRPr lang="en-US" sz="2800" dirty="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14" name="Content Placeholder 2"/>
          <p:cNvSpPr>
            <a:spLocks noGrp="1"/>
          </p:cNvSpPr>
          <p:nvPr>
            <p:ph idx="1"/>
          </p:nvPr>
        </p:nvSpPr>
        <p:spPr>
          <a:xfrm>
            <a:off x="972147" y="4947875"/>
            <a:ext cx="8882116" cy="3880773"/>
          </a:xfrm>
        </p:spPr>
        <p:txBody>
          <a:bodyPr>
            <a:normAutofit/>
          </a:bodyPr>
          <a:lstStyle/>
          <a:p>
            <a:r>
              <a:rPr lang="en-US" sz="2600" dirty="0" smtClean="0"/>
              <a:t>One exception (discussed later) …</a:t>
            </a:r>
          </a:p>
        </p:txBody>
      </p:sp>
      <p:sp>
        <p:nvSpPr>
          <p:cNvPr id="15" name="TextBox 14"/>
          <p:cNvSpPr txBox="1"/>
          <p:nvPr/>
        </p:nvSpPr>
        <p:spPr>
          <a:xfrm rot="20623863">
            <a:off x="686031" y="2299839"/>
            <a:ext cx="1981200" cy="954107"/>
          </a:xfrm>
          <a:prstGeom prst="rect">
            <a:avLst/>
          </a:prstGeom>
          <a:noFill/>
        </p:spPr>
        <p:txBody>
          <a:bodyPr wrap="square" rtlCol="0">
            <a:spAutoFit/>
          </a:bodyPr>
          <a:lstStyle/>
          <a:p>
            <a:r>
              <a:rPr lang="en-US" sz="5600" dirty="0" smtClean="0"/>
              <a:t>“no”</a:t>
            </a:r>
            <a:endParaRPr lang="en-US" sz="5600" dirty="0"/>
          </a:p>
        </p:txBody>
      </p:sp>
      <p:sp>
        <p:nvSpPr>
          <p:cNvPr id="16" name="TextBox 15"/>
          <p:cNvSpPr txBox="1"/>
          <p:nvPr/>
        </p:nvSpPr>
        <p:spPr>
          <a:xfrm rot="445704">
            <a:off x="1116669" y="3669594"/>
            <a:ext cx="4599336" cy="584775"/>
          </a:xfrm>
          <a:prstGeom prst="rect">
            <a:avLst/>
          </a:prstGeom>
          <a:noFill/>
        </p:spPr>
        <p:txBody>
          <a:bodyPr wrap="none" rtlCol="0">
            <a:spAutoFit/>
          </a:bodyPr>
          <a:lstStyle/>
          <a:p>
            <a:r>
              <a:rPr lang="en-US" sz="3200" dirty="0" smtClean="0"/>
              <a:t>“needs improvement”</a:t>
            </a:r>
            <a:endParaRPr lang="en-US" sz="3200" dirty="0"/>
          </a:p>
        </p:txBody>
      </p:sp>
      <p:sp>
        <p:nvSpPr>
          <p:cNvPr id="17" name="TextBox 16"/>
          <p:cNvSpPr txBox="1"/>
          <p:nvPr/>
        </p:nvSpPr>
        <p:spPr>
          <a:xfrm rot="238942">
            <a:off x="4864267" y="3193445"/>
            <a:ext cx="3701654" cy="677108"/>
          </a:xfrm>
          <a:prstGeom prst="rect">
            <a:avLst/>
          </a:prstGeom>
          <a:noFill/>
        </p:spPr>
        <p:txBody>
          <a:bodyPr wrap="none" rtlCol="0">
            <a:spAutoFit/>
          </a:bodyPr>
          <a:lstStyle/>
          <a:p>
            <a:r>
              <a:rPr lang="en-US" sz="3800" dirty="0" smtClean="0"/>
              <a:t>“not there yet”</a:t>
            </a:r>
            <a:endParaRPr lang="en-US" sz="3800" dirty="0"/>
          </a:p>
        </p:txBody>
      </p:sp>
      <p:sp>
        <p:nvSpPr>
          <p:cNvPr id="18" name="TextBox 17"/>
          <p:cNvSpPr txBox="1"/>
          <p:nvPr/>
        </p:nvSpPr>
        <p:spPr>
          <a:xfrm rot="21262643">
            <a:off x="2244835" y="2598091"/>
            <a:ext cx="4903907" cy="553998"/>
          </a:xfrm>
          <a:prstGeom prst="rect">
            <a:avLst/>
          </a:prstGeom>
          <a:noFill/>
        </p:spPr>
        <p:txBody>
          <a:bodyPr wrap="none" rtlCol="0">
            <a:spAutoFit/>
          </a:bodyPr>
          <a:lstStyle/>
          <a:p>
            <a:r>
              <a:rPr lang="en-US" sz="3000" dirty="0" smtClean="0"/>
              <a:t>“no overall coordination”</a:t>
            </a:r>
            <a:endParaRPr lang="en-US" sz="3000" dirty="0"/>
          </a:p>
        </p:txBody>
      </p:sp>
      <p:sp>
        <p:nvSpPr>
          <p:cNvPr id="19" name="TextBox 18"/>
          <p:cNvSpPr txBox="1"/>
          <p:nvPr/>
        </p:nvSpPr>
        <p:spPr>
          <a:xfrm rot="971551">
            <a:off x="6976835" y="2094322"/>
            <a:ext cx="2525050" cy="892552"/>
          </a:xfrm>
          <a:prstGeom prst="rect">
            <a:avLst/>
          </a:prstGeom>
          <a:noFill/>
        </p:spPr>
        <p:txBody>
          <a:bodyPr wrap="none" rtlCol="0">
            <a:spAutoFit/>
          </a:bodyPr>
          <a:lstStyle/>
          <a:p>
            <a:r>
              <a:rPr lang="en-US" sz="5200" dirty="0" smtClean="0"/>
              <a:t>“none”</a:t>
            </a:r>
            <a:endParaRPr lang="en-US" sz="5200" dirty="0"/>
          </a:p>
        </p:txBody>
      </p:sp>
    </p:spTree>
    <p:extLst>
      <p:ext uri="{BB962C8B-B14F-4D97-AF65-F5344CB8AC3E}">
        <p14:creationId xmlns:p14="http://schemas.microsoft.com/office/powerpoint/2010/main" val="120403804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9" name="Title 1"/>
          <p:cNvSpPr>
            <a:spLocks noGrp="1"/>
          </p:cNvSpPr>
          <p:nvPr>
            <p:ph type="title"/>
          </p:nvPr>
        </p:nvSpPr>
        <p:spPr>
          <a:xfrm>
            <a:off x="546708" y="0"/>
            <a:ext cx="8727294" cy="1712690"/>
          </a:xfrm>
        </p:spPr>
        <p:txBody>
          <a:bodyPr>
            <a:normAutofit/>
          </a:bodyPr>
          <a:lstStyle/>
          <a:p>
            <a:r>
              <a:rPr lang="en-US" sz="4200" dirty="0" smtClean="0"/>
              <a:t/>
            </a:r>
            <a:br>
              <a:rPr lang="en-US" sz="4200" dirty="0" smtClean="0"/>
            </a:br>
            <a:r>
              <a:rPr lang="en-US" dirty="0" smtClean="0"/>
              <a:t>Promising Practices</a:t>
            </a:r>
            <a:endParaRPr lang="en-US" dirty="0"/>
          </a:p>
        </p:txBody>
      </p:sp>
      <p:sp>
        <p:nvSpPr>
          <p:cNvPr id="10" name="Content Placeholder 2"/>
          <p:cNvSpPr>
            <a:spLocks noGrp="1"/>
          </p:cNvSpPr>
          <p:nvPr>
            <p:ph idx="1"/>
          </p:nvPr>
        </p:nvSpPr>
        <p:spPr>
          <a:xfrm>
            <a:off x="546708" y="1405196"/>
            <a:ext cx="8771466" cy="3617745"/>
          </a:xfrm>
        </p:spPr>
        <p:txBody>
          <a:bodyPr>
            <a:noAutofit/>
          </a:bodyPr>
          <a:lstStyle/>
          <a:p>
            <a:r>
              <a:rPr lang="en-US" sz="2000" dirty="0" smtClean="0"/>
              <a:t>Substantive curriculum being infused with three pronged </a:t>
            </a:r>
            <a:r>
              <a:rPr lang="en-US" sz="2000" dirty="0" err="1" smtClean="0"/>
              <a:t>praxicum</a:t>
            </a:r>
            <a:r>
              <a:rPr lang="en-US" sz="2000" dirty="0" smtClean="0"/>
              <a:t> requirements: exposure to relevant law and context, substantial experiential engagement, reflective practice</a:t>
            </a:r>
          </a:p>
          <a:p>
            <a:r>
              <a:rPr lang="en-US" sz="2000" dirty="0" smtClean="0"/>
              <a:t>Inviting thought leaders from other disciplines (medicine, education) to contribute to </a:t>
            </a:r>
            <a:r>
              <a:rPr lang="en-US" sz="2000" dirty="0"/>
              <a:t>implementing innovative pedagogy</a:t>
            </a:r>
            <a:r>
              <a:rPr lang="en-US" sz="2000" dirty="0" smtClean="0"/>
              <a:t> in curriculum review</a:t>
            </a:r>
          </a:p>
          <a:p>
            <a:r>
              <a:rPr lang="en-US" sz="2000" dirty="0" smtClean="0"/>
              <a:t>Have a thorough understanding of the educational and community context, including reaching out to others for best practices before undertaking clinical and experiential learning expansion</a:t>
            </a:r>
          </a:p>
          <a:p>
            <a:r>
              <a:rPr lang="en-US" sz="2000" dirty="0" smtClean="0"/>
              <a:t>Creating meaningful dialogue between governing authorities and law schools</a:t>
            </a:r>
          </a:p>
          <a:p>
            <a:r>
              <a:rPr lang="en-US" sz="2000" dirty="0" smtClean="0"/>
              <a:t>Clinical and experiential </a:t>
            </a:r>
            <a:r>
              <a:rPr lang="en-US" sz="2000" dirty="0"/>
              <a:t>t</a:t>
            </a:r>
            <a:r>
              <a:rPr lang="en-US" sz="2000" dirty="0" smtClean="0"/>
              <a:t>hought leaders who are respected on faculty</a:t>
            </a:r>
          </a:p>
        </p:txBody>
      </p:sp>
    </p:spTree>
    <p:extLst>
      <p:ext uri="{BB962C8B-B14F-4D97-AF65-F5344CB8AC3E}">
        <p14:creationId xmlns:p14="http://schemas.microsoft.com/office/powerpoint/2010/main" val="6669872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2">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7" name="Title 1"/>
          <p:cNvSpPr txBox="1">
            <a:spLocks/>
          </p:cNvSpPr>
          <p:nvPr/>
        </p:nvSpPr>
        <p:spPr>
          <a:xfrm>
            <a:off x="677334" y="52454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Agenda (1)</a:t>
            </a:r>
            <a:endParaRPr lang="en-US" dirty="0"/>
          </a:p>
        </p:txBody>
      </p:sp>
      <p:sp>
        <p:nvSpPr>
          <p:cNvPr id="9" name="Content Placeholder 2"/>
          <p:cNvSpPr>
            <a:spLocks noGrp="1"/>
          </p:cNvSpPr>
          <p:nvPr>
            <p:ph idx="1"/>
          </p:nvPr>
        </p:nvSpPr>
        <p:spPr>
          <a:xfrm>
            <a:off x="677334" y="1327950"/>
            <a:ext cx="8596668" cy="4693009"/>
          </a:xfrm>
        </p:spPr>
        <p:txBody>
          <a:bodyPr>
            <a:noAutofit/>
          </a:bodyPr>
          <a:lstStyle/>
          <a:p>
            <a:r>
              <a:rPr lang="en-US" sz="2200" dirty="0" smtClean="0"/>
              <a:t>Impetus for our project</a:t>
            </a:r>
          </a:p>
          <a:p>
            <a:r>
              <a:rPr lang="en-US" sz="2200" dirty="0" smtClean="0"/>
              <a:t>Project goals</a:t>
            </a:r>
          </a:p>
          <a:p>
            <a:r>
              <a:rPr lang="en-US" sz="2200" dirty="0" smtClean="0"/>
              <a:t>Methodology</a:t>
            </a:r>
          </a:p>
          <a:p>
            <a:r>
              <a:rPr lang="en-US" sz="2200" dirty="0" smtClean="0"/>
              <a:t>Key Themes</a:t>
            </a:r>
          </a:p>
          <a:p>
            <a:pPr lvl="1"/>
            <a:r>
              <a:rPr lang="en-US" sz="2200" dirty="0" smtClean="0"/>
              <a:t>Theme 1: View on the state of clinical and experiential legal education</a:t>
            </a:r>
          </a:p>
          <a:p>
            <a:pPr lvl="1"/>
            <a:r>
              <a:rPr lang="en-US" sz="2200" dirty="0" smtClean="0"/>
              <a:t>Theme 2: Terminology</a:t>
            </a:r>
          </a:p>
          <a:p>
            <a:pPr lvl="1"/>
            <a:r>
              <a:rPr lang="en-US" sz="2200" dirty="0" smtClean="0"/>
              <a:t>Theme 3: Role of clinical and experiential legal education as a pedagogy</a:t>
            </a:r>
          </a:p>
          <a:p>
            <a:pPr lvl="1"/>
            <a:r>
              <a:rPr lang="en-US" sz="2200" dirty="0" smtClean="0"/>
              <a:t>Theme 4: Challenges and barriers</a:t>
            </a:r>
          </a:p>
        </p:txBody>
      </p:sp>
    </p:spTree>
    <p:extLst>
      <p:ext uri="{BB962C8B-B14F-4D97-AF65-F5344CB8AC3E}">
        <p14:creationId xmlns:p14="http://schemas.microsoft.com/office/powerpoint/2010/main" val="7780340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9" name="Title 1"/>
          <p:cNvSpPr>
            <a:spLocks noGrp="1"/>
          </p:cNvSpPr>
          <p:nvPr>
            <p:ph type="title"/>
          </p:nvPr>
        </p:nvSpPr>
        <p:spPr>
          <a:xfrm>
            <a:off x="546708" y="0"/>
            <a:ext cx="8727294" cy="1712690"/>
          </a:xfrm>
        </p:spPr>
        <p:txBody>
          <a:bodyPr>
            <a:normAutofit/>
          </a:bodyPr>
          <a:lstStyle/>
          <a:p>
            <a:r>
              <a:rPr lang="en-US" sz="4200" dirty="0" smtClean="0"/>
              <a:t/>
            </a:r>
            <a:br>
              <a:rPr lang="en-US" sz="4200" dirty="0" smtClean="0"/>
            </a:br>
            <a:r>
              <a:rPr lang="en-US" dirty="0" smtClean="0"/>
              <a:t>Promising Practices (Continued)</a:t>
            </a:r>
            <a:endParaRPr lang="en-US" dirty="0"/>
          </a:p>
        </p:txBody>
      </p:sp>
      <p:sp>
        <p:nvSpPr>
          <p:cNvPr id="10" name="Content Placeholder 2"/>
          <p:cNvSpPr>
            <a:spLocks noGrp="1"/>
          </p:cNvSpPr>
          <p:nvPr>
            <p:ph idx="1"/>
          </p:nvPr>
        </p:nvSpPr>
        <p:spPr>
          <a:xfrm>
            <a:off x="461648" y="1341402"/>
            <a:ext cx="8771466" cy="3617745"/>
          </a:xfrm>
        </p:spPr>
        <p:txBody>
          <a:bodyPr>
            <a:noAutofit/>
          </a:bodyPr>
          <a:lstStyle/>
          <a:p>
            <a:r>
              <a:rPr lang="en-US" dirty="0" smtClean="0"/>
              <a:t>Tying external funds to clinical and experiential programming</a:t>
            </a:r>
          </a:p>
          <a:p>
            <a:r>
              <a:rPr lang="en-US" dirty="0" smtClean="0"/>
              <a:t>Pedagogical programming (‘How To’)</a:t>
            </a:r>
          </a:p>
          <a:p>
            <a:r>
              <a:rPr lang="en-US" dirty="0" smtClean="0"/>
              <a:t>Places for dialogue within faculties between instructors, clinicians, professors, Deans</a:t>
            </a:r>
          </a:p>
          <a:p>
            <a:r>
              <a:rPr lang="en-US" dirty="0"/>
              <a:t>Supportive &amp; visionary Dean willing to take risks</a:t>
            </a:r>
          </a:p>
          <a:p>
            <a:r>
              <a:rPr lang="en-US" dirty="0"/>
              <a:t>Creative ways of achieving tenure for faculty focused on clinical and experiential learning </a:t>
            </a:r>
          </a:p>
          <a:p>
            <a:r>
              <a:rPr lang="en-US" dirty="0"/>
              <a:t>Including questions and criteria regarding experiential learning in future hiring for all professors </a:t>
            </a:r>
          </a:p>
          <a:p>
            <a:r>
              <a:rPr lang="en-US" dirty="0"/>
              <a:t>Better communication and integration between clinicians, faculty, and deans </a:t>
            </a:r>
          </a:p>
          <a:p>
            <a:pPr lvl="1"/>
            <a:r>
              <a:rPr lang="en-US" dirty="0"/>
              <a:t>Inclusion of faculty on clinical advisory and governance boards</a:t>
            </a:r>
          </a:p>
          <a:p>
            <a:r>
              <a:rPr lang="en-US" dirty="0"/>
              <a:t>Ensuring that new programming does not hinder the continued success  </a:t>
            </a:r>
            <a:r>
              <a:rPr lang="en-US" dirty="0" smtClean="0"/>
              <a:t> of </a:t>
            </a:r>
            <a:r>
              <a:rPr lang="en-US" dirty="0"/>
              <a:t>long standing programs with deep community roots</a:t>
            </a:r>
          </a:p>
          <a:p>
            <a:endParaRPr lang="en-US" sz="1600" dirty="0" smtClean="0"/>
          </a:p>
        </p:txBody>
      </p:sp>
    </p:spTree>
    <p:extLst>
      <p:ext uri="{BB962C8B-B14F-4D97-AF65-F5344CB8AC3E}">
        <p14:creationId xmlns:p14="http://schemas.microsoft.com/office/powerpoint/2010/main" val="191432301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9" name="Title 1"/>
          <p:cNvSpPr>
            <a:spLocks noGrp="1"/>
          </p:cNvSpPr>
          <p:nvPr>
            <p:ph type="title"/>
          </p:nvPr>
        </p:nvSpPr>
        <p:spPr>
          <a:xfrm>
            <a:off x="677334" y="710865"/>
            <a:ext cx="8596668" cy="1320800"/>
          </a:xfrm>
        </p:spPr>
        <p:txBody>
          <a:bodyPr>
            <a:normAutofit/>
          </a:bodyPr>
          <a:lstStyle/>
          <a:p>
            <a:r>
              <a:rPr lang="en-US" sz="4200" dirty="0" smtClean="0"/>
              <a:t>Ideas to Consider</a:t>
            </a:r>
            <a:br>
              <a:rPr lang="en-US" sz="4200" dirty="0" smtClean="0"/>
            </a:br>
            <a:r>
              <a:rPr lang="en-US" sz="2200" dirty="0" smtClean="0"/>
              <a:t>Moving Forward</a:t>
            </a:r>
            <a:endParaRPr lang="en-US" sz="4200" dirty="0"/>
          </a:p>
        </p:txBody>
      </p:sp>
      <p:sp>
        <p:nvSpPr>
          <p:cNvPr id="10" name="Content Placeholder 2"/>
          <p:cNvSpPr>
            <a:spLocks noGrp="1"/>
          </p:cNvSpPr>
          <p:nvPr>
            <p:ph idx="1"/>
          </p:nvPr>
        </p:nvSpPr>
        <p:spPr>
          <a:xfrm>
            <a:off x="677334" y="2078765"/>
            <a:ext cx="8314266" cy="4965730"/>
          </a:xfrm>
        </p:spPr>
        <p:txBody>
          <a:bodyPr>
            <a:normAutofit/>
          </a:bodyPr>
          <a:lstStyle/>
          <a:p>
            <a:r>
              <a:rPr lang="en-US" sz="2400" dirty="0" smtClean="0"/>
              <a:t>Renewed relationship with Law </a:t>
            </a:r>
            <a:r>
              <a:rPr lang="en-US" sz="2400" dirty="0"/>
              <a:t>S</a:t>
            </a:r>
            <a:r>
              <a:rPr lang="en-US" sz="2400" dirty="0" smtClean="0"/>
              <a:t>ocieties across Canada</a:t>
            </a:r>
          </a:p>
          <a:p>
            <a:r>
              <a:rPr lang="en-US" sz="2400" dirty="0" smtClean="0"/>
              <a:t>Promoting more conversations with governing authorities and funders so that they understand how they can support law schools</a:t>
            </a:r>
          </a:p>
          <a:p>
            <a:r>
              <a:rPr lang="en-US" sz="2400" dirty="0" smtClean="0"/>
              <a:t>More evidence-based research </a:t>
            </a:r>
          </a:p>
          <a:p>
            <a:r>
              <a:rPr lang="en-US" sz="2400" dirty="0" smtClean="0"/>
              <a:t>Context matters – no one size fits all approach</a:t>
            </a:r>
          </a:p>
        </p:txBody>
      </p:sp>
    </p:spTree>
    <p:extLst>
      <p:ext uri="{BB962C8B-B14F-4D97-AF65-F5344CB8AC3E}">
        <p14:creationId xmlns:p14="http://schemas.microsoft.com/office/powerpoint/2010/main" val="52762328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11" name="Title 1"/>
          <p:cNvSpPr>
            <a:spLocks noGrp="1"/>
          </p:cNvSpPr>
          <p:nvPr>
            <p:ph type="title"/>
          </p:nvPr>
        </p:nvSpPr>
        <p:spPr>
          <a:xfrm>
            <a:off x="677334" y="625805"/>
            <a:ext cx="8596668" cy="1320800"/>
          </a:xfrm>
        </p:spPr>
        <p:txBody>
          <a:bodyPr>
            <a:normAutofit/>
          </a:bodyPr>
          <a:lstStyle/>
          <a:p>
            <a:r>
              <a:rPr lang="en-US" sz="4200" dirty="0" smtClean="0"/>
              <a:t>Ideas to Consider</a:t>
            </a:r>
            <a:br>
              <a:rPr lang="en-US" sz="4200" dirty="0" smtClean="0"/>
            </a:br>
            <a:r>
              <a:rPr lang="en-US" sz="2200" dirty="0" smtClean="0"/>
              <a:t>Moving Forward</a:t>
            </a:r>
            <a:endParaRPr lang="en-US" sz="4200" dirty="0"/>
          </a:p>
        </p:txBody>
      </p:sp>
      <p:sp>
        <p:nvSpPr>
          <p:cNvPr id="12" name="Content Placeholder 2"/>
          <p:cNvSpPr>
            <a:spLocks noGrp="1"/>
          </p:cNvSpPr>
          <p:nvPr>
            <p:ph idx="1"/>
          </p:nvPr>
        </p:nvSpPr>
        <p:spPr>
          <a:xfrm>
            <a:off x="677334" y="1892270"/>
            <a:ext cx="8314266" cy="4965730"/>
          </a:xfrm>
        </p:spPr>
        <p:txBody>
          <a:bodyPr>
            <a:normAutofit/>
          </a:bodyPr>
          <a:lstStyle/>
          <a:p>
            <a:r>
              <a:rPr lang="en-US" sz="2200" dirty="0" smtClean="0"/>
              <a:t>Curricular integration helpful to students and communities</a:t>
            </a:r>
          </a:p>
          <a:p>
            <a:r>
              <a:rPr lang="en-US" sz="2200" dirty="0" smtClean="0"/>
              <a:t>Greater understanding between clinicians, instructors, professors, Deans</a:t>
            </a:r>
          </a:p>
          <a:p>
            <a:r>
              <a:rPr lang="en-US" sz="2200" dirty="0" smtClean="0"/>
              <a:t>Deeper understanding of both learning and community need:</a:t>
            </a:r>
          </a:p>
          <a:p>
            <a:pPr lvl="1"/>
            <a:r>
              <a:rPr lang="en-US" sz="2000" dirty="0" smtClean="0"/>
              <a:t>Are there entire communities we are not thinking about?</a:t>
            </a:r>
          </a:p>
          <a:p>
            <a:pPr lvl="1"/>
            <a:r>
              <a:rPr lang="en-US" sz="2000" dirty="0" smtClean="0"/>
              <a:t>Is the program actually meeting the type of need that needs to be met, both educationally and from an access to justice perspective?</a:t>
            </a:r>
          </a:p>
        </p:txBody>
      </p:sp>
    </p:spTree>
    <p:extLst>
      <p:ext uri="{BB962C8B-B14F-4D97-AF65-F5344CB8AC3E}">
        <p14:creationId xmlns:p14="http://schemas.microsoft.com/office/powerpoint/2010/main" val="9297363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2">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7" name="Title 1"/>
          <p:cNvSpPr txBox="1">
            <a:spLocks/>
          </p:cNvSpPr>
          <p:nvPr/>
        </p:nvSpPr>
        <p:spPr>
          <a:xfrm>
            <a:off x="677334" y="52454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Agenda (2)</a:t>
            </a:r>
            <a:endParaRPr lang="en-US" dirty="0"/>
          </a:p>
        </p:txBody>
      </p:sp>
      <p:sp>
        <p:nvSpPr>
          <p:cNvPr id="9" name="Content Placeholder 2"/>
          <p:cNvSpPr>
            <a:spLocks noGrp="1"/>
          </p:cNvSpPr>
          <p:nvPr>
            <p:ph idx="1"/>
          </p:nvPr>
        </p:nvSpPr>
        <p:spPr>
          <a:xfrm>
            <a:off x="677334" y="1327950"/>
            <a:ext cx="8596668" cy="4693009"/>
          </a:xfrm>
        </p:spPr>
        <p:txBody>
          <a:bodyPr>
            <a:noAutofit/>
          </a:bodyPr>
          <a:lstStyle/>
          <a:p>
            <a:r>
              <a:rPr lang="en-US" sz="2200" dirty="0" smtClean="0"/>
              <a:t>Key Themes (Continued)</a:t>
            </a:r>
          </a:p>
          <a:p>
            <a:pPr lvl="1"/>
            <a:r>
              <a:rPr lang="en-US" sz="2200" dirty="0" smtClean="0"/>
              <a:t>Theme 5: Resources (or lack thereof)</a:t>
            </a:r>
          </a:p>
          <a:p>
            <a:pPr lvl="1"/>
            <a:r>
              <a:rPr lang="en-US" sz="2200" dirty="0" smtClean="0"/>
              <a:t>Theme 6: Staffing</a:t>
            </a:r>
          </a:p>
          <a:p>
            <a:pPr lvl="1"/>
            <a:r>
              <a:rPr lang="en-US" sz="2200" dirty="0" smtClean="0"/>
              <a:t>Theme 7: Faculty support</a:t>
            </a:r>
          </a:p>
          <a:p>
            <a:pPr lvl="1"/>
            <a:r>
              <a:rPr lang="en-US" sz="2200" dirty="0" smtClean="0"/>
              <a:t>Theme 8: Pedagogy v. Access to Justice</a:t>
            </a:r>
          </a:p>
          <a:p>
            <a:pPr lvl="1"/>
            <a:r>
              <a:rPr lang="en-US" sz="2200" dirty="0" smtClean="0"/>
              <a:t>Theme 9: Integration</a:t>
            </a:r>
          </a:p>
          <a:p>
            <a:r>
              <a:rPr lang="en-US" sz="2200" dirty="0" smtClean="0"/>
              <a:t>Promising Practices</a:t>
            </a:r>
          </a:p>
          <a:p>
            <a:r>
              <a:rPr lang="en-US" sz="2200" dirty="0" smtClean="0"/>
              <a:t>Where do we go from here?</a:t>
            </a:r>
            <a:endParaRPr lang="en-US" sz="2200" dirty="0"/>
          </a:p>
          <a:p>
            <a:r>
              <a:rPr lang="en-US" sz="2200" dirty="0" smtClean="0"/>
              <a:t>Interim Recommendations</a:t>
            </a:r>
            <a:endParaRPr lang="en-US" sz="2200" dirty="0"/>
          </a:p>
        </p:txBody>
      </p:sp>
    </p:spTree>
    <p:extLst>
      <p:ext uri="{BB962C8B-B14F-4D97-AF65-F5344CB8AC3E}">
        <p14:creationId xmlns:p14="http://schemas.microsoft.com/office/powerpoint/2010/main" val="1355593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18459"/>
            <a:ext cx="8596668" cy="1320800"/>
          </a:xfrm>
        </p:spPr>
        <p:txBody>
          <a:bodyPr>
            <a:normAutofit/>
          </a:bodyPr>
          <a:lstStyle/>
          <a:p>
            <a:r>
              <a:rPr lang="en-US" sz="4200" dirty="0" smtClean="0"/>
              <a:t>Impetus</a:t>
            </a:r>
            <a:endParaRPr lang="en-US" sz="4200" dirty="0"/>
          </a:p>
        </p:txBody>
      </p:sp>
      <p:sp>
        <p:nvSpPr>
          <p:cNvPr id="3" name="Content Placeholder 2"/>
          <p:cNvSpPr>
            <a:spLocks noGrp="1"/>
          </p:cNvSpPr>
          <p:nvPr>
            <p:ph idx="1"/>
          </p:nvPr>
        </p:nvSpPr>
        <p:spPr>
          <a:xfrm>
            <a:off x="677334" y="1698105"/>
            <a:ext cx="8596668" cy="4653868"/>
          </a:xfrm>
        </p:spPr>
        <p:txBody>
          <a:bodyPr>
            <a:normAutofit/>
          </a:bodyPr>
          <a:lstStyle/>
          <a:p>
            <a:r>
              <a:rPr lang="en-US" sz="2200" dirty="0"/>
              <a:t>Almost fifty-year old challenges in Canadian clinical and experiential legal education</a:t>
            </a:r>
          </a:p>
          <a:p>
            <a:r>
              <a:rPr lang="en-US" sz="2200" dirty="0"/>
              <a:t>Increased attention from university, provincial, and federal regulators; anecdotal nature of much of the literature</a:t>
            </a:r>
          </a:p>
          <a:p>
            <a:r>
              <a:rPr lang="en-US" sz="2200" dirty="0"/>
              <a:t>Lack of a shared language and organized thinking around clinical and experiential legal education, research, and practice</a:t>
            </a:r>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Tree>
    <p:extLst>
      <p:ext uri="{BB962C8B-B14F-4D97-AF65-F5344CB8AC3E}">
        <p14:creationId xmlns:p14="http://schemas.microsoft.com/office/powerpoint/2010/main" val="3979419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74919"/>
            <a:ext cx="8596668" cy="1320800"/>
          </a:xfrm>
        </p:spPr>
        <p:txBody>
          <a:bodyPr>
            <a:normAutofit/>
          </a:bodyPr>
          <a:lstStyle/>
          <a:p>
            <a:r>
              <a:rPr lang="en-US" sz="4200" dirty="0" smtClean="0"/>
              <a:t>Project Goals</a:t>
            </a:r>
            <a:endParaRPr lang="en-US" sz="4200" dirty="0"/>
          </a:p>
        </p:txBody>
      </p:sp>
      <p:sp>
        <p:nvSpPr>
          <p:cNvPr id="3" name="Content Placeholder 2"/>
          <p:cNvSpPr>
            <a:spLocks noGrp="1"/>
          </p:cNvSpPr>
          <p:nvPr>
            <p:ph idx="1"/>
          </p:nvPr>
        </p:nvSpPr>
        <p:spPr>
          <a:xfrm>
            <a:off x="677334" y="1793047"/>
            <a:ext cx="8596668" cy="4558926"/>
          </a:xfrm>
        </p:spPr>
        <p:txBody>
          <a:bodyPr/>
          <a:lstStyle/>
          <a:p>
            <a:r>
              <a:rPr lang="en-US" sz="2200" dirty="0" smtClean="0"/>
              <a:t>Examine the current Canadian clinical and experiential learning landscape</a:t>
            </a:r>
          </a:p>
          <a:p>
            <a:pPr lvl="1"/>
            <a:r>
              <a:rPr lang="en-US" sz="2200" dirty="0" smtClean="0"/>
              <a:t>Gather names, funders, types of experiential and clinical programs in Canadian law schools (handout)</a:t>
            </a:r>
          </a:p>
          <a:p>
            <a:pPr lvl="1"/>
            <a:r>
              <a:rPr lang="en-US" sz="2200" dirty="0" smtClean="0"/>
              <a:t>Capture progress &amp; stagnation</a:t>
            </a:r>
          </a:p>
          <a:p>
            <a:pPr lvl="1"/>
            <a:r>
              <a:rPr lang="en-US" sz="2200" dirty="0" smtClean="0"/>
              <a:t>Step toward evidence-based approach to clinical and experiential learning reform</a:t>
            </a:r>
          </a:p>
          <a:p>
            <a:pPr lvl="1"/>
            <a:r>
              <a:rPr lang="en-US" sz="2200" dirty="0" smtClean="0"/>
              <a:t>Highlight promising practices</a:t>
            </a:r>
          </a:p>
          <a:p>
            <a:pPr lvl="1"/>
            <a:r>
              <a:rPr lang="en-US" sz="2200" dirty="0" smtClean="0"/>
              <a:t>Highlight possible roadblocks</a:t>
            </a:r>
          </a:p>
          <a:p>
            <a:endParaRPr lang="en-US" dirty="0" smtClean="0"/>
          </a:p>
          <a:p>
            <a:endParaRPr lang="en-US" dirty="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Tree>
    <p:extLst>
      <p:ext uri="{BB962C8B-B14F-4D97-AF65-F5344CB8AC3E}">
        <p14:creationId xmlns:p14="http://schemas.microsoft.com/office/powerpoint/2010/main" val="11000874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0119"/>
            <a:ext cx="8596668" cy="1320800"/>
          </a:xfrm>
        </p:spPr>
        <p:txBody>
          <a:bodyPr>
            <a:normAutofit/>
          </a:bodyPr>
          <a:lstStyle/>
          <a:p>
            <a:r>
              <a:rPr lang="en-US" sz="4200" dirty="0" smtClean="0"/>
              <a:t>Methodology (1)</a:t>
            </a:r>
            <a:endParaRPr lang="en-US" sz="4200" dirty="0"/>
          </a:p>
        </p:txBody>
      </p:sp>
      <p:sp>
        <p:nvSpPr>
          <p:cNvPr id="3" name="Content Placeholder 2"/>
          <p:cNvSpPr>
            <a:spLocks noGrp="1"/>
          </p:cNvSpPr>
          <p:nvPr>
            <p:ph idx="1"/>
          </p:nvPr>
        </p:nvSpPr>
        <p:spPr>
          <a:xfrm>
            <a:off x="613539" y="1336770"/>
            <a:ext cx="8596668" cy="5128508"/>
          </a:xfrm>
        </p:spPr>
        <p:txBody>
          <a:bodyPr>
            <a:normAutofit fontScale="92500" lnSpcReduction="10000"/>
          </a:bodyPr>
          <a:lstStyle/>
          <a:p>
            <a:r>
              <a:rPr lang="en-US" sz="2400" dirty="0"/>
              <a:t>Study of all Canadian common law programs (civil to follow)</a:t>
            </a:r>
          </a:p>
          <a:p>
            <a:pPr lvl="1"/>
            <a:r>
              <a:rPr lang="en-US" sz="2400" dirty="0"/>
              <a:t>Research ongoing </a:t>
            </a:r>
          </a:p>
          <a:p>
            <a:r>
              <a:rPr lang="en-US" sz="2400" dirty="0"/>
              <a:t>Three groups of research subjects:</a:t>
            </a:r>
          </a:p>
          <a:p>
            <a:pPr marL="914400" lvl="1" indent="-457200">
              <a:buAutoNum type="arabicParenR"/>
            </a:pPr>
            <a:r>
              <a:rPr lang="en-US" sz="2400" dirty="0"/>
              <a:t>Deans or Dean’s Designates – 30 minute phone/Skype interview</a:t>
            </a:r>
          </a:p>
          <a:p>
            <a:pPr marL="914400" lvl="1" indent="-457200">
              <a:buAutoNum type="arabicParenR"/>
            </a:pPr>
            <a:r>
              <a:rPr lang="en-US" sz="2400" dirty="0"/>
              <a:t>Professors/Instructors – </a:t>
            </a:r>
            <a:r>
              <a:rPr lang="en-US" sz="2400" dirty="0" err="1"/>
              <a:t>FluidSurvey</a:t>
            </a:r>
            <a:r>
              <a:rPr lang="en-US" sz="2400" dirty="0"/>
              <a:t>, open questions</a:t>
            </a:r>
          </a:p>
          <a:p>
            <a:pPr marL="914400" lvl="1" indent="-457200">
              <a:buAutoNum type="arabicParenR"/>
            </a:pPr>
            <a:r>
              <a:rPr lang="en-US" sz="2400" dirty="0"/>
              <a:t>Clinicians – </a:t>
            </a:r>
            <a:r>
              <a:rPr lang="en-US" sz="2400" dirty="0" err="1"/>
              <a:t>FluidSurvey</a:t>
            </a:r>
            <a:r>
              <a:rPr lang="en-US" sz="2400" dirty="0"/>
              <a:t>, open questions</a:t>
            </a:r>
          </a:p>
          <a:p>
            <a:r>
              <a:rPr lang="en-US" sz="2400" dirty="0"/>
              <a:t>Research subjects found through public online databases; voluntary; no incentive program; Deans not anonymous; clinicians and professors anonymous (codes)</a:t>
            </a:r>
          </a:p>
          <a:p>
            <a:r>
              <a:rPr lang="en-US" sz="1200" dirty="0"/>
              <a:t>Research Ethics approval from University of Victoria, University of British Columbia, Thompson Rivers University, University of Alberta, University of Calgary, University of Saskatchewan, University of Manitoba, Lakehead University, Western University, York University, University of Toronto, Queen’s University, University of Ottawa, McGill University,             </a:t>
            </a:r>
            <a:r>
              <a:rPr lang="en-US" sz="1200" dirty="0" err="1"/>
              <a:t>Université</a:t>
            </a:r>
            <a:r>
              <a:rPr lang="en-US" sz="1200" dirty="0"/>
              <a:t> du Québec </a:t>
            </a:r>
            <a:r>
              <a:rPr lang="en-US" sz="1200" dirty="0" err="1"/>
              <a:t>à</a:t>
            </a:r>
            <a:r>
              <a:rPr lang="en-US" sz="1200" dirty="0"/>
              <a:t> Montréal, </a:t>
            </a:r>
            <a:r>
              <a:rPr lang="en-US" sz="1200" dirty="0" err="1"/>
              <a:t>Université</a:t>
            </a:r>
            <a:r>
              <a:rPr lang="en-US" sz="1200" dirty="0"/>
              <a:t> de Montréal, </a:t>
            </a:r>
            <a:r>
              <a:rPr lang="en-US" sz="1200" dirty="0" err="1"/>
              <a:t>Université</a:t>
            </a:r>
            <a:r>
              <a:rPr lang="en-US" sz="1200" dirty="0"/>
              <a:t> de </a:t>
            </a:r>
            <a:r>
              <a:rPr lang="en-US" sz="1200" dirty="0" err="1"/>
              <a:t>Sherbrooke</a:t>
            </a:r>
            <a:r>
              <a:rPr lang="en-US" sz="1200" dirty="0"/>
              <a:t>, </a:t>
            </a:r>
            <a:r>
              <a:rPr lang="en-US" sz="1200" dirty="0" err="1"/>
              <a:t>L’Université</a:t>
            </a:r>
            <a:r>
              <a:rPr lang="en-US" sz="1200" dirty="0"/>
              <a:t> Laval,                Dalhousie University, </a:t>
            </a:r>
            <a:r>
              <a:rPr lang="en-US" sz="1200" dirty="0" err="1"/>
              <a:t>Université</a:t>
            </a:r>
            <a:r>
              <a:rPr lang="en-US" sz="1200" dirty="0"/>
              <a:t> de Moncton, University of New Brunswick</a:t>
            </a:r>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Tree>
    <p:extLst>
      <p:ext uri="{BB962C8B-B14F-4D97-AF65-F5344CB8AC3E}">
        <p14:creationId xmlns:p14="http://schemas.microsoft.com/office/powerpoint/2010/main" val="111253511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0119"/>
            <a:ext cx="8596668" cy="1320800"/>
          </a:xfrm>
        </p:spPr>
        <p:txBody>
          <a:bodyPr>
            <a:normAutofit/>
          </a:bodyPr>
          <a:lstStyle/>
          <a:p>
            <a:r>
              <a:rPr lang="en-US" sz="4200" dirty="0" smtClean="0"/>
              <a:t>Methodology (2)</a:t>
            </a:r>
            <a:endParaRPr lang="en-US" sz="4200" dirty="0"/>
          </a:p>
        </p:txBody>
      </p:sp>
      <p:sp>
        <p:nvSpPr>
          <p:cNvPr id="3" name="Content Placeholder 2"/>
          <p:cNvSpPr>
            <a:spLocks noGrp="1"/>
          </p:cNvSpPr>
          <p:nvPr>
            <p:ph idx="1"/>
          </p:nvPr>
        </p:nvSpPr>
        <p:spPr>
          <a:xfrm>
            <a:off x="613539" y="1336770"/>
            <a:ext cx="8596668" cy="5128508"/>
          </a:xfrm>
        </p:spPr>
        <p:txBody>
          <a:bodyPr>
            <a:normAutofit/>
          </a:bodyPr>
          <a:lstStyle/>
          <a:p>
            <a:r>
              <a:rPr lang="en-US" sz="2200" dirty="0"/>
              <a:t>Data transcribed and reviewed by researchers</a:t>
            </a:r>
          </a:p>
          <a:p>
            <a:pPr lvl="1"/>
            <a:r>
              <a:rPr lang="en-US" sz="2200" dirty="0"/>
              <a:t>Inductive method (participants encouraged to express their opinions)</a:t>
            </a:r>
          </a:p>
          <a:p>
            <a:r>
              <a:rPr lang="en-US" sz="2200" dirty="0"/>
              <a:t>“[A]</a:t>
            </a:r>
            <a:r>
              <a:rPr lang="en-US" sz="2200" dirty="0" err="1"/>
              <a:t>cknowledge</a:t>
            </a:r>
            <a:r>
              <a:rPr lang="en-US" sz="2200" dirty="0"/>
              <a:t> the ways individuals make meaning of their experience, and, in turn, the ways the broader social context impinges on those meanings, while retaining focus on the material and other limits of ‘reality’” (Braun &amp; Clarke, 2006, p. 81)</a:t>
            </a:r>
          </a:p>
          <a:p>
            <a:r>
              <a:rPr lang="en-US" sz="2200" dirty="0"/>
              <a:t>Researchers aimed to understand the content of what the subjects were writing/ saying, but also unpack possible contextual assumptions and background that affected statements</a:t>
            </a:r>
          </a:p>
          <a:p>
            <a:r>
              <a:rPr lang="en-US" sz="2200" dirty="0"/>
              <a:t>Read for common themes (prevalence) and outliers</a:t>
            </a:r>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Tree>
    <p:extLst>
      <p:ext uri="{BB962C8B-B14F-4D97-AF65-F5344CB8AC3E}">
        <p14:creationId xmlns:p14="http://schemas.microsoft.com/office/powerpoint/2010/main" val="12086094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90"/>
            <a:ext cx="8596668" cy="1320800"/>
          </a:xfrm>
        </p:spPr>
        <p:txBody>
          <a:bodyPr>
            <a:normAutofit/>
          </a:bodyPr>
          <a:lstStyle/>
          <a:p>
            <a:r>
              <a:rPr lang="en-US" sz="4200" dirty="0" smtClean="0"/>
              <a:t>Theme 1</a:t>
            </a:r>
            <a:r>
              <a:rPr lang="en-US" dirty="0" smtClean="0"/>
              <a:t/>
            </a:r>
            <a:br>
              <a:rPr lang="en-US" dirty="0" smtClean="0"/>
            </a:br>
            <a:r>
              <a:rPr lang="en-US" sz="2800" dirty="0" smtClean="0"/>
              <a:t>Varied Views on Current State of C&amp;LE</a:t>
            </a:r>
            <a:endParaRPr lang="en-US" sz="2800" dirty="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3" name="Content Placeholder 2"/>
          <p:cNvSpPr>
            <a:spLocks noGrp="1"/>
          </p:cNvSpPr>
          <p:nvPr>
            <p:ph idx="1"/>
          </p:nvPr>
        </p:nvSpPr>
        <p:spPr/>
        <p:txBody>
          <a:bodyPr/>
          <a:lstStyle/>
          <a:p>
            <a:endParaRPr lang="en-US"/>
          </a:p>
        </p:txBody>
      </p:sp>
      <p:graphicFrame>
        <p:nvGraphicFramePr>
          <p:cNvPr id="8" name="Content Placeholder 6"/>
          <p:cNvGraphicFramePr>
            <a:graphicFrameLocks/>
          </p:cNvGraphicFramePr>
          <p:nvPr>
            <p:extLst>
              <p:ext uri="{D42A27DB-BD31-4B8C-83A1-F6EECF244321}">
                <p14:modId xmlns:p14="http://schemas.microsoft.com/office/powerpoint/2010/main" val="1666096281"/>
              </p:ext>
            </p:extLst>
          </p:nvPr>
        </p:nvGraphicFramePr>
        <p:xfrm>
          <a:off x="677332" y="1725160"/>
          <a:ext cx="10954686" cy="4236720"/>
        </p:xfrm>
        <a:graphic>
          <a:graphicData uri="http://schemas.openxmlformats.org/drawingml/2006/table">
            <a:tbl>
              <a:tblPr firstRow="1" bandRow="1">
                <a:tableStyleId>{5C22544A-7EE6-4342-B048-85BDC9FD1C3A}</a:tableStyleId>
              </a:tblPr>
              <a:tblGrid>
                <a:gridCol w="5477343"/>
                <a:gridCol w="5477343"/>
              </a:tblGrid>
              <a:tr h="346727">
                <a:tc>
                  <a:txBody>
                    <a:bodyPr/>
                    <a:lstStyle/>
                    <a:p>
                      <a:pPr algn="ctr"/>
                      <a:r>
                        <a:rPr lang="en-US" dirty="0" smtClean="0"/>
                        <a:t>Deans</a:t>
                      </a:r>
                      <a:endParaRPr lang="en-US" dirty="0"/>
                    </a:p>
                  </a:txBody>
                  <a:tcPr/>
                </a:tc>
                <a:tc>
                  <a:txBody>
                    <a:bodyPr/>
                    <a:lstStyle/>
                    <a:p>
                      <a:pPr algn="ctr"/>
                      <a:r>
                        <a:rPr lang="en-US" dirty="0" smtClean="0"/>
                        <a:t>Clinicians</a:t>
                      </a:r>
                      <a:endParaRPr lang="en-US" dirty="0"/>
                    </a:p>
                  </a:txBody>
                  <a:tcPr/>
                </a:tc>
              </a:tr>
              <a:tr h="3734553">
                <a:tc>
                  <a:txBody>
                    <a:bodyPr/>
                    <a:lstStyle/>
                    <a:p>
                      <a:pPr marL="285750" indent="-285750">
                        <a:buClr>
                          <a:schemeClr val="accent1"/>
                        </a:buClr>
                        <a:buFont typeface=".LucidaGrandeUI" charset="0"/>
                        <a:buChar char="▶"/>
                      </a:pPr>
                      <a:r>
                        <a:rPr lang="en-US" sz="2000" dirty="0" smtClean="0"/>
                        <a:t>High student demand</a:t>
                      </a:r>
                    </a:p>
                    <a:p>
                      <a:pPr marL="285750" indent="-285750">
                        <a:buClr>
                          <a:schemeClr val="accent1"/>
                        </a:buClr>
                        <a:buFont typeface=".LucidaGrandeUI" charset="0"/>
                        <a:buChar char="▶"/>
                      </a:pPr>
                      <a:endParaRPr lang="en-US" sz="500" dirty="0" smtClean="0"/>
                    </a:p>
                    <a:p>
                      <a:pPr marL="285750" indent="-285750">
                        <a:buClr>
                          <a:schemeClr val="accent1"/>
                        </a:buClr>
                        <a:buFont typeface=".LucidaGrandeUI" charset="0"/>
                        <a:buChar char="▶"/>
                      </a:pPr>
                      <a:r>
                        <a:rPr lang="en-US" sz="2000" dirty="0" smtClean="0"/>
                        <a:t>Ad hoc </a:t>
                      </a:r>
                    </a:p>
                    <a:p>
                      <a:pPr marL="742950" lvl="1" indent="-285750">
                        <a:buClr>
                          <a:schemeClr val="accent1"/>
                        </a:buClr>
                        <a:buFont typeface=".LucidaGrandeUI" charset="0"/>
                        <a:buChar char="▶"/>
                      </a:pPr>
                      <a:r>
                        <a:rPr lang="en-US" sz="1800" baseline="0" dirty="0" smtClean="0"/>
                        <a:t>Arise with little coherence with curriculum</a:t>
                      </a:r>
                    </a:p>
                    <a:p>
                      <a:pPr marL="742950" lvl="1" indent="-285750">
                        <a:buClr>
                          <a:schemeClr val="accent1"/>
                        </a:buClr>
                        <a:buFont typeface=".LucidaGrandeUI" charset="0"/>
                        <a:buChar char="▶"/>
                      </a:pPr>
                      <a:r>
                        <a:rPr lang="en-US" sz="1800" baseline="0" dirty="0" smtClean="0"/>
                        <a:t>Challenges with sustaining initiatives</a:t>
                      </a:r>
                    </a:p>
                    <a:p>
                      <a:pPr marL="742950" marR="0" lvl="1"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1800" baseline="0" dirty="0" smtClean="0"/>
                        <a:t>No faculty “common declaration of goals”</a:t>
                      </a:r>
                      <a:endParaRPr lang="en-US" sz="1700" baseline="0" dirty="0" smtClean="0"/>
                    </a:p>
                    <a:p>
                      <a:pPr marL="742950" lvl="1" indent="-285750">
                        <a:buClr>
                          <a:schemeClr val="accent1"/>
                        </a:buClr>
                        <a:buFont typeface=".LucidaGrandeUI" charset="0"/>
                        <a:buChar char="▶"/>
                      </a:pPr>
                      <a:endParaRPr lang="en-US" sz="500" baseline="0" dirty="0" smtClean="0"/>
                    </a:p>
                    <a:p>
                      <a:pPr marL="285750" indent="-285750">
                        <a:buClr>
                          <a:schemeClr val="accent1"/>
                        </a:buClr>
                        <a:buFont typeface=".LucidaGrandeUI" charset="0"/>
                        <a:buChar char="▶"/>
                      </a:pPr>
                      <a:r>
                        <a:rPr lang="en-US" sz="2000" baseline="0" dirty="0" smtClean="0"/>
                        <a:t>Resource intensive</a:t>
                      </a:r>
                    </a:p>
                    <a:p>
                      <a:pPr marL="285750" indent="-285750">
                        <a:buClr>
                          <a:schemeClr val="accent1"/>
                        </a:buClr>
                        <a:buFont typeface=".LucidaGrandeUI" charset="0"/>
                        <a:buChar char="▶"/>
                      </a:pPr>
                      <a:endParaRPr lang="en-US" sz="500" baseline="0" dirty="0" smtClean="0"/>
                    </a:p>
                    <a:p>
                      <a:pPr marL="285750" indent="-285750">
                        <a:buClr>
                          <a:schemeClr val="accent1"/>
                        </a:buClr>
                        <a:buFont typeface=".LucidaGrandeUI" charset="0"/>
                        <a:buChar char="▶"/>
                      </a:pPr>
                      <a:endParaRPr lang="en-US" sz="500" baseline="0" dirty="0" smtClean="0"/>
                    </a:p>
                    <a:p>
                      <a:pPr marL="285750" indent="-285750">
                        <a:buClr>
                          <a:schemeClr val="accent1"/>
                        </a:buClr>
                        <a:buFont typeface=".LucidaGrandeUI" charset="0"/>
                        <a:buChar char="▶"/>
                      </a:pPr>
                      <a:r>
                        <a:rPr lang="en-US" sz="2000" baseline="0" dirty="0" smtClean="0"/>
                        <a:t>Many schools have one or more solid, long standing program but struggle with others</a:t>
                      </a:r>
                      <a:endParaRPr lang="en-US" sz="2000" dirty="0" smtClean="0"/>
                    </a:p>
                    <a:p>
                      <a:pPr marL="285750" indent="-285750">
                        <a:buClr>
                          <a:schemeClr val="accent1"/>
                        </a:buClr>
                        <a:buFont typeface=".LucidaGrandeUI" charset="0"/>
                        <a:buChar char="▶"/>
                      </a:pPr>
                      <a:endParaRPr lang="en-US" dirty="0" smtClean="0"/>
                    </a:p>
                  </a:txBody>
                  <a:tcPr/>
                </a:tc>
                <a:tc>
                  <a:txBody>
                    <a:bodyPr/>
                    <a:lstStyle/>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000" baseline="0" dirty="0" smtClean="0"/>
                        <a:t>“Overall good,” ”works but could be better,” “trending,” ”developing”</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endParaRPr lang="en-US" sz="500" baseline="0" dirty="0" smtClean="0"/>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000" baseline="0" dirty="0" smtClean="0"/>
                        <a:t>Lack of common understanding between Deans and Associate Deans, professors, and clinicians</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endParaRPr lang="en-US" sz="500" baseline="0" dirty="0" smtClean="0"/>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000" dirty="0" smtClean="0"/>
                        <a:t>“Trendiness” creates a rush</a:t>
                      </a:r>
                      <a:r>
                        <a:rPr lang="en-US" sz="2000" baseline="0" dirty="0" smtClean="0"/>
                        <a:t> to create programs without educational integration</a:t>
                      </a:r>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endParaRPr lang="en-US" sz="500" baseline="0" dirty="0" smtClean="0"/>
                    </a:p>
                    <a:p>
                      <a:pPr marL="285750" marR="0" lvl="0"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2000" baseline="0" dirty="0" smtClean="0"/>
                        <a:t>Questions about capacity</a:t>
                      </a:r>
                    </a:p>
                    <a:p>
                      <a:pPr marL="742950" marR="0" lvl="1"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1700" dirty="0" smtClean="0"/>
                        <a:t>Of the community</a:t>
                      </a:r>
                    </a:p>
                    <a:p>
                      <a:pPr marL="742950" marR="0" lvl="1"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1700" dirty="0" smtClean="0"/>
                        <a:t>Of</a:t>
                      </a:r>
                      <a:r>
                        <a:rPr lang="en-US" sz="1700" baseline="0" dirty="0" smtClean="0"/>
                        <a:t> students</a:t>
                      </a:r>
                    </a:p>
                    <a:p>
                      <a:pPr marL="742950" marR="0" lvl="1" indent="-285750" algn="l" defTabSz="457200" rtl="0" eaLnBrk="1" fontAlgn="auto" latinLnBrk="0" hangingPunct="1">
                        <a:lnSpc>
                          <a:spcPct val="100000"/>
                        </a:lnSpc>
                        <a:spcBef>
                          <a:spcPts val="0"/>
                        </a:spcBef>
                        <a:spcAft>
                          <a:spcPts val="0"/>
                        </a:spcAft>
                        <a:buClr>
                          <a:schemeClr val="accent1"/>
                        </a:buClr>
                        <a:buSzTx/>
                        <a:buFont typeface=".LucidaGrandeUI" charset="0"/>
                        <a:buChar char="▶"/>
                        <a:tabLst/>
                        <a:defRPr/>
                      </a:pPr>
                      <a:r>
                        <a:rPr lang="en-US" sz="1700" baseline="0" dirty="0" smtClean="0"/>
                        <a:t>Of clinics</a:t>
                      </a:r>
                      <a:endParaRPr lang="en-US" sz="1700" dirty="0"/>
                    </a:p>
                  </a:txBody>
                  <a:tcPr/>
                </a:tc>
              </a:tr>
            </a:tbl>
          </a:graphicData>
        </a:graphic>
      </p:graphicFrame>
    </p:spTree>
    <p:extLst>
      <p:ext uri="{BB962C8B-B14F-4D97-AF65-F5344CB8AC3E}">
        <p14:creationId xmlns:p14="http://schemas.microsoft.com/office/powerpoint/2010/main" val="182500749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normAutofit/>
          </a:bodyPr>
          <a:lstStyle/>
          <a:p>
            <a:r>
              <a:rPr lang="en-US" sz="4200" dirty="0" smtClean="0"/>
              <a:t>Theme 2</a:t>
            </a:r>
            <a:r>
              <a:rPr lang="en-US" sz="1200" dirty="0" smtClean="0"/>
              <a:t/>
            </a:r>
            <a:br>
              <a:rPr lang="en-US" sz="1200" dirty="0" smtClean="0"/>
            </a:br>
            <a:r>
              <a:rPr lang="en-US" sz="2800" dirty="0" smtClean="0"/>
              <a:t>Terminology</a:t>
            </a:r>
            <a:endParaRPr lang="en-US" sz="2800" dirty="0"/>
          </a:p>
        </p:txBody>
      </p:sp>
      <p:grpSp>
        <p:nvGrpSpPr>
          <p:cNvPr id="4" name="Group 3"/>
          <p:cNvGrpSpPr/>
          <p:nvPr/>
        </p:nvGrpSpPr>
        <p:grpSpPr>
          <a:xfrm>
            <a:off x="9836253" y="6020959"/>
            <a:ext cx="2170744" cy="662152"/>
            <a:chOff x="9836253" y="6020959"/>
            <a:chExt cx="2170744" cy="662152"/>
          </a:xfrm>
        </p:grpSpPr>
        <p:pic>
          <p:nvPicPr>
            <p:cNvPr id="5" name="Picture 4"/>
            <p:cNvPicPr>
              <a:picLocks noChangeAspect="1"/>
            </p:cNvPicPr>
            <p:nvPr/>
          </p:nvPicPr>
          <p:blipFill rotWithShape="1">
            <a:blip r:embed="rId3">
              <a:biLevel thresh="25000"/>
              <a:extLst>
                <a:ext uri="{28A0092B-C50C-407E-A947-70E740481C1C}">
                  <a14:useLocalDpi xmlns:a14="http://schemas.microsoft.com/office/drawing/2010/main" val="0"/>
                </a:ext>
              </a:extLst>
            </a:blip>
            <a:srcRect r="31968"/>
            <a:stretch/>
          </p:blipFill>
          <p:spPr>
            <a:xfrm>
              <a:off x="9836253" y="6020959"/>
              <a:ext cx="2170744" cy="66202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81673"/>
            <a:stretch/>
          </p:blipFill>
          <p:spPr>
            <a:xfrm>
              <a:off x="9836253" y="6021082"/>
              <a:ext cx="584757" cy="662029"/>
            </a:xfrm>
            <a:prstGeom prst="rect">
              <a:avLst/>
            </a:prstGeom>
          </p:spPr>
        </p:pic>
      </p:grpSp>
      <p:sp>
        <p:nvSpPr>
          <p:cNvPr id="9" name="Content Placeholder 2"/>
          <p:cNvSpPr txBox="1">
            <a:spLocks/>
          </p:cNvSpPr>
          <p:nvPr/>
        </p:nvSpPr>
        <p:spPr>
          <a:xfrm>
            <a:off x="677334" y="1930400"/>
            <a:ext cx="8596668" cy="3880773"/>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000" dirty="0" smtClean="0">
                <a:solidFill>
                  <a:schemeClr val="accent1"/>
                </a:solidFill>
              </a:rPr>
              <a:t>Deans</a:t>
            </a:r>
          </a:p>
          <a:p>
            <a:r>
              <a:rPr lang="en-US" sz="2200" dirty="0" smtClean="0"/>
              <a:t>Awareness that there are no shared definitions between themselves and the rest of faculty</a:t>
            </a:r>
          </a:p>
          <a:p>
            <a:r>
              <a:rPr lang="en-US" sz="2200" dirty="0" smtClean="0"/>
              <a:t>Clinical education as subset of experiential; Clinic = ”live client”</a:t>
            </a:r>
          </a:p>
          <a:p>
            <a:r>
              <a:rPr lang="en-US" sz="2200" dirty="0" smtClean="0"/>
              <a:t>Some included moots and Pro Bono under same rubric, other excluded on the basis of whether an experience was credit bearing or not</a:t>
            </a:r>
          </a:p>
          <a:p>
            <a:r>
              <a:rPr lang="en-US" sz="2200" dirty="0" smtClean="0"/>
              <a:t>Challenge = comprehensive definitions of CLE, EE &amp; EL &amp; differentiation (vast majority)</a:t>
            </a:r>
          </a:p>
          <a:p>
            <a:endParaRPr lang="en-US" dirty="0" smtClean="0"/>
          </a:p>
          <a:p>
            <a:endParaRPr lang="en-US" dirty="0"/>
          </a:p>
        </p:txBody>
      </p:sp>
    </p:spTree>
    <p:extLst>
      <p:ext uri="{BB962C8B-B14F-4D97-AF65-F5344CB8AC3E}">
        <p14:creationId xmlns:p14="http://schemas.microsoft.com/office/powerpoint/2010/main" val="171036625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IJCLE/ACCLE Presentation" id="{ED91CCA5-7EF1-234D-993A-CF65FDC4A861}" vid="{934CFBAE-F319-B047-97AA-B95E0F6FFE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IJCLE:ACCLE Presentation</Template>
  <TotalTime>30</TotalTime>
  <Words>1821</Words>
  <Application>Microsoft Macintosh PowerPoint</Application>
  <PresentationFormat>Custom</PresentationFormat>
  <Paragraphs>271</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Facet</vt:lpstr>
      <vt:lpstr>Building Clinic in Canada – Interim Report</vt:lpstr>
      <vt:lpstr>PowerPoint Presentation</vt:lpstr>
      <vt:lpstr>PowerPoint Presentation</vt:lpstr>
      <vt:lpstr>Impetus</vt:lpstr>
      <vt:lpstr>Project Goals</vt:lpstr>
      <vt:lpstr>Methodology (1)</vt:lpstr>
      <vt:lpstr>Methodology (2)</vt:lpstr>
      <vt:lpstr>Theme 1 Varied Views on Current State of C&amp;LE</vt:lpstr>
      <vt:lpstr>Theme 2 Terminology</vt:lpstr>
      <vt:lpstr>Theme 2 Terminology</vt:lpstr>
      <vt:lpstr>Theme 2 Terminology</vt:lpstr>
      <vt:lpstr>Theme 3 Role of Clinical and Experiential Legal Education in Supporting Law Students’ Learning</vt:lpstr>
      <vt:lpstr>Theme 4 Challenges and Barriers</vt:lpstr>
      <vt:lpstr>Theme 5 Staffing/Funding</vt:lpstr>
      <vt:lpstr>Theme 6 Staffing Decisions</vt:lpstr>
      <vt:lpstr>Theme 7 Faculty Support for CLE and ELE</vt:lpstr>
      <vt:lpstr>Theme 8 Pedagogy vs. Public Service</vt:lpstr>
      <vt:lpstr>Theme 9 Integration of Clinical and Experiential Programs within Curriculum</vt:lpstr>
      <vt:lpstr> Promising Practices</vt:lpstr>
      <vt:lpstr> Promising Practices (Continued)</vt:lpstr>
      <vt:lpstr>Ideas to Consider Moving Forward</vt:lpstr>
      <vt:lpstr>Ideas to Consider Moving Forward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Clinic on Strong Foundations in Canada</dc:title>
  <dc:creator>Samantha Hale</dc:creator>
  <cp:lastModifiedBy>Gemma Smyth</cp:lastModifiedBy>
  <cp:revision>6</cp:revision>
  <dcterms:created xsi:type="dcterms:W3CDTF">2016-07-13T19:13:05Z</dcterms:created>
  <dcterms:modified xsi:type="dcterms:W3CDTF">2016-07-14T14:48:18Z</dcterms:modified>
</cp:coreProperties>
</file>