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9"/>
  </p:notesMasterIdLst>
  <p:handoutMasterIdLst>
    <p:handoutMasterId r:id="rId30"/>
  </p:handoutMasterIdLst>
  <p:sldIdLst>
    <p:sldId id="256" r:id="rId3"/>
    <p:sldId id="257" r:id="rId4"/>
    <p:sldId id="259" r:id="rId5"/>
    <p:sldId id="258" r:id="rId6"/>
    <p:sldId id="260" r:id="rId7"/>
    <p:sldId id="261" r:id="rId8"/>
    <p:sldId id="264" r:id="rId9"/>
    <p:sldId id="263"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2"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5274" autoAdjust="0"/>
  </p:normalViewPr>
  <p:slideViewPr>
    <p:cSldViewPr>
      <p:cViewPr varScale="1">
        <p:scale>
          <a:sx n="103" d="100"/>
          <a:sy n="103" d="100"/>
        </p:scale>
        <p:origin x="588" y="57"/>
      </p:cViewPr>
      <p:guideLst>
        <p:guide pos="2880"/>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7/11/2016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7/11/2016</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7/11/2016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7/11/2016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7/11/2016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7/11/2016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7/11/2016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7/11/2016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7/11/2016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7/11/2016</a:t>
            </a:fld>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ntario.ca/fr/lois/loi/06r17#s50s2" TargetMode="External"/><Relationship Id="rId2" Type="http://schemas.openxmlformats.org/officeDocument/2006/relationships/hyperlink" Target="http://www.ontario.ca/fr/lois/loi/06r17#s50s1" TargetMode="External"/><Relationship Id="rId1" Type="http://schemas.openxmlformats.org/officeDocument/2006/relationships/slideLayout" Target="../slideLayouts/slideLayout2.xml"/><Relationship Id="rId4" Type="http://schemas.openxmlformats.org/officeDocument/2006/relationships/hyperlink" Target="http://www.ontario.ca/fr/lois/loi/06r17#s50s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ontario.ca/fr/lois/loi/06r17#s53s2" TargetMode="External"/><Relationship Id="rId2" Type="http://schemas.openxmlformats.org/officeDocument/2006/relationships/hyperlink" Target="http://www.ontario.ca/fr/lois/loi/06r17#s53s1" TargetMode="External"/><Relationship Id="rId1" Type="http://schemas.openxmlformats.org/officeDocument/2006/relationships/slideLayout" Target="../slideLayouts/slideLayout2.xml"/><Relationship Id="rId6" Type="http://schemas.openxmlformats.org/officeDocument/2006/relationships/hyperlink" Target="http://www.ontario.ca/fr/lois/loi/06r17#s54s2" TargetMode="External"/><Relationship Id="rId5" Type="http://schemas.openxmlformats.org/officeDocument/2006/relationships/hyperlink" Target="http://www.ontario.ca/fr/lois/loi/06r17#s54s1" TargetMode="External"/><Relationship Id="rId4" Type="http://schemas.openxmlformats.org/officeDocument/2006/relationships/hyperlink" Target="http://www.ontario.ca/fr/lois/loi/06r17#s53s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u="sng" dirty="0"/>
              <a:t>Grand Rounds</a:t>
            </a:r>
            <a:r>
              <a:rPr lang="en-CA" dirty="0"/>
              <a:t>:</a:t>
            </a:r>
            <a:r>
              <a:rPr lang="en-CA" u="sng" dirty="0"/>
              <a:t> </a:t>
            </a:r>
            <a:r>
              <a:rPr lang="en-CA" dirty="0"/>
              <a:t>bringing together poverty law practice and the legal academy </a:t>
            </a:r>
          </a:p>
        </p:txBody>
      </p:sp>
      <p:sp>
        <p:nvSpPr>
          <p:cNvPr id="3" name="Subtitle 2"/>
          <p:cNvSpPr>
            <a:spLocks noGrp="1"/>
          </p:cNvSpPr>
          <p:nvPr>
            <p:ph type="subTitle" idx="1"/>
          </p:nvPr>
        </p:nvSpPr>
        <p:spPr/>
        <p:txBody>
          <a:bodyPr/>
          <a:lstStyle/>
          <a:p>
            <a:r>
              <a:rPr lang="en-CA" dirty="0"/>
              <a:t>ACCLE-IJCLE 2016</a:t>
            </a:r>
            <a:br>
              <a:rPr lang="en-CA" dirty="0"/>
            </a:br>
            <a:r>
              <a:rPr lang="en-CA" dirty="0"/>
              <a:t>Benjamin Ries  |  Lisa Cirillo  |  Claudia Pedrero</a:t>
            </a:r>
          </a:p>
        </p:txBody>
      </p:sp>
    </p:spTree>
    <p:extLst>
      <p:ext uri="{BB962C8B-B14F-4D97-AF65-F5344CB8AC3E}">
        <p14:creationId xmlns:p14="http://schemas.microsoft.com/office/powerpoint/2010/main" val="22832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Welcome to beta 0.4</a:t>
            </a:r>
          </a:p>
        </p:txBody>
      </p:sp>
      <p:sp>
        <p:nvSpPr>
          <p:cNvPr id="3" name="Content Placeholder 2"/>
          <p:cNvSpPr>
            <a:spLocks noGrp="1"/>
          </p:cNvSpPr>
          <p:nvPr>
            <p:ph idx="1"/>
          </p:nvPr>
        </p:nvSpPr>
        <p:spPr/>
        <p:txBody>
          <a:bodyPr/>
          <a:lstStyle/>
          <a:p>
            <a:r>
              <a:rPr lang="en-CA" dirty="0"/>
              <a:t>DLS Housing Grand Rounds: International Edition</a:t>
            </a:r>
          </a:p>
          <a:p>
            <a:r>
              <a:rPr lang="en-CA" dirty="0"/>
              <a:t>“An apartment building fire in midtown Toronto”</a:t>
            </a:r>
          </a:p>
          <a:p>
            <a:r>
              <a:rPr lang="en-CA" dirty="0"/>
              <a:t>Law students:</a:t>
            </a:r>
          </a:p>
          <a:p>
            <a:pPr lvl="1"/>
            <a:r>
              <a:rPr lang="en-CA" dirty="0"/>
              <a:t>Laurie Taylor Graham</a:t>
            </a:r>
          </a:p>
          <a:p>
            <a:pPr lvl="1"/>
            <a:r>
              <a:rPr lang="en-CA" dirty="0"/>
              <a:t>Justin Khorana-Medeiros</a:t>
            </a:r>
          </a:p>
          <a:p>
            <a:pPr lvl="1"/>
            <a:r>
              <a:rPr lang="en-CA" dirty="0"/>
              <a:t>Alisa McMaster</a:t>
            </a:r>
          </a:p>
          <a:p>
            <a:pPr lvl="1"/>
            <a:r>
              <a:rPr lang="en-CA" dirty="0"/>
              <a:t>Adam Babiak</a:t>
            </a:r>
          </a:p>
        </p:txBody>
      </p:sp>
    </p:spTree>
    <p:extLst>
      <p:ext uri="{BB962C8B-B14F-4D97-AF65-F5344CB8AC3E}">
        <p14:creationId xmlns:p14="http://schemas.microsoft.com/office/powerpoint/2010/main" val="205607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965121" y="4482480"/>
            <a:ext cx="2467296"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ube 14"/>
          <p:cNvSpPr/>
          <p:nvPr/>
        </p:nvSpPr>
        <p:spPr>
          <a:xfrm>
            <a:off x="3080277" y="4482480"/>
            <a:ext cx="2472089"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Mid-size midtown building…</a:t>
            </a:r>
          </a:p>
        </p:txBody>
      </p:sp>
      <p:sp>
        <p:nvSpPr>
          <p:cNvPr id="4" name="Cube 3"/>
          <p:cNvSpPr/>
          <p:nvPr/>
        </p:nvSpPr>
        <p:spPr>
          <a:xfrm>
            <a:off x="965121"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ube 4"/>
          <p:cNvSpPr/>
          <p:nvPr/>
        </p:nvSpPr>
        <p:spPr>
          <a:xfrm>
            <a:off x="2018749"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ube 5"/>
          <p:cNvSpPr/>
          <p:nvPr/>
        </p:nvSpPr>
        <p:spPr>
          <a:xfrm>
            <a:off x="3080278"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ube 6"/>
          <p:cNvSpPr/>
          <p:nvPr/>
        </p:nvSpPr>
        <p:spPr>
          <a:xfrm>
            <a:off x="4138699"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ube 7"/>
          <p:cNvSpPr/>
          <p:nvPr/>
        </p:nvSpPr>
        <p:spPr>
          <a:xfrm>
            <a:off x="966374"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ube 8"/>
          <p:cNvSpPr/>
          <p:nvPr/>
        </p:nvSpPr>
        <p:spPr>
          <a:xfrm>
            <a:off x="2020002"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ube 9"/>
          <p:cNvSpPr/>
          <p:nvPr/>
        </p:nvSpPr>
        <p:spPr>
          <a:xfrm>
            <a:off x="3081531"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ube 10"/>
          <p:cNvSpPr/>
          <p:nvPr/>
        </p:nvSpPr>
        <p:spPr>
          <a:xfrm>
            <a:off x="4139952"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5653628" y="3576674"/>
            <a:ext cx="3280065" cy="424732"/>
          </a:xfrm>
          <a:prstGeom prst="rect">
            <a:avLst/>
          </a:prstGeom>
          <a:noFill/>
        </p:spPr>
        <p:txBody>
          <a:bodyPr wrap="none" rtlCol="0">
            <a:spAutoFit/>
          </a:bodyPr>
          <a:lstStyle/>
          <a:p>
            <a:pPr>
              <a:lnSpc>
                <a:spcPct val="90000"/>
              </a:lnSpc>
            </a:pPr>
            <a:r>
              <a:rPr lang="en-CA" sz="2400" dirty="0"/>
              <a:t>8 residential apartments</a:t>
            </a:r>
          </a:p>
        </p:txBody>
      </p:sp>
      <p:sp>
        <p:nvSpPr>
          <p:cNvPr id="17" name="TextBox 16"/>
          <p:cNvSpPr txBox="1"/>
          <p:nvPr/>
        </p:nvSpPr>
        <p:spPr>
          <a:xfrm>
            <a:off x="5653628" y="4954190"/>
            <a:ext cx="2582758" cy="424732"/>
          </a:xfrm>
          <a:prstGeom prst="rect">
            <a:avLst/>
          </a:prstGeom>
          <a:noFill/>
        </p:spPr>
        <p:txBody>
          <a:bodyPr wrap="none" rtlCol="0">
            <a:spAutoFit/>
          </a:bodyPr>
          <a:lstStyle/>
          <a:p>
            <a:pPr>
              <a:lnSpc>
                <a:spcPct val="90000"/>
              </a:lnSpc>
            </a:pPr>
            <a:r>
              <a:rPr lang="en-CA" sz="2400" dirty="0"/>
              <a:t>2 commercial units</a:t>
            </a:r>
          </a:p>
        </p:txBody>
      </p:sp>
    </p:spTree>
    <p:extLst>
      <p:ext uri="{BB962C8B-B14F-4D97-AF65-F5344CB8AC3E}">
        <p14:creationId xmlns:p14="http://schemas.microsoft.com/office/powerpoint/2010/main" val="209115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965121" y="4482480"/>
            <a:ext cx="2467296"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ube 14"/>
          <p:cNvSpPr/>
          <p:nvPr/>
        </p:nvSpPr>
        <p:spPr>
          <a:xfrm>
            <a:off x="3080277" y="4482480"/>
            <a:ext cx="2472089"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Mid-size midtown building…</a:t>
            </a:r>
          </a:p>
        </p:txBody>
      </p:sp>
      <p:sp>
        <p:nvSpPr>
          <p:cNvPr id="4" name="Cube 3"/>
          <p:cNvSpPr/>
          <p:nvPr/>
        </p:nvSpPr>
        <p:spPr>
          <a:xfrm>
            <a:off x="965121"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ube 4"/>
          <p:cNvSpPr/>
          <p:nvPr/>
        </p:nvSpPr>
        <p:spPr>
          <a:xfrm>
            <a:off x="2018749"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ube 5"/>
          <p:cNvSpPr/>
          <p:nvPr/>
        </p:nvSpPr>
        <p:spPr>
          <a:xfrm>
            <a:off x="3080278"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ube 6"/>
          <p:cNvSpPr/>
          <p:nvPr/>
        </p:nvSpPr>
        <p:spPr>
          <a:xfrm>
            <a:off x="4138699"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ube 7"/>
          <p:cNvSpPr/>
          <p:nvPr/>
        </p:nvSpPr>
        <p:spPr>
          <a:xfrm>
            <a:off x="966374"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ube 8"/>
          <p:cNvSpPr/>
          <p:nvPr/>
        </p:nvSpPr>
        <p:spPr>
          <a:xfrm>
            <a:off x="2020002"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ube 9"/>
          <p:cNvSpPr/>
          <p:nvPr/>
        </p:nvSpPr>
        <p:spPr>
          <a:xfrm>
            <a:off x="3081531"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ube 10"/>
          <p:cNvSpPr/>
          <p:nvPr/>
        </p:nvSpPr>
        <p:spPr>
          <a:xfrm>
            <a:off x="4139952"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5653628" y="3576674"/>
            <a:ext cx="3280065" cy="424732"/>
          </a:xfrm>
          <a:prstGeom prst="rect">
            <a:avLst/>
          </a:prstGeom>
          <a:noFill/>
        </p:spPr>
        <p:txBody>
          <a:bodyPr wrap="none" rtlCol="0">
            <a:spAutoFit/>
          </a:bodyPr>
          <a:lstStyle/>
          <a:p>
            <a:pPr>
              <a:lnSpc>
                <a:spcPct val="90000"/>
              </a:lnSpc>
            </a:pPr>
            <a:r>
              <a:rPr lang="en-CA" sz="2400" dirty="0"/>
              <a:t>8 residential apartments</a:t>
            </a:r>
          </a:p>
        </p:txBody>
      </p:sp>
      <p:sp>
        <p:nvSpPr>
          <p:cNvPr id="17" name="TextBox 16"/>
          <p:cNvSpPr txBox="1"/>
          <p:nvPr/>
        </p:nvSpPr>
        <p:spPr>
          <a:xfrm>
            <a:off x="5653628" y="4954190"/>
            <a:ext cx="2582758" cy="424732"/>
          </a:xfrm>
          <a:prstGeom prst="rect">
            <a:avLst/>
          </a:prstGeom>
          <a:noFill/>
        </p:spPr>
        <p:txBody>
          <a:bodyPr wrap="none" rtlCol="0">
            <a:spAutoFit/>
          </a:bodyPr>
          <a:lstStyle/>
          <a:p>
            <a:pPr>
              <a:lnSpc>
                <a:spcPct val="90000"/>
              </a:lnSpc>
            </a:pPr>
            <a:r>
              <a:rPr lang="en-CA" sz="2400" dirty="0"/>
              <a:t>2 commercial units</a:t>
            </a:r>
          </a:p>
        </p:txBody>
      </p:sp>
      <p:pic>
        <p:nvPicPr>
          <p:cNvPr id="3" name="Picture 2" descr="flames by mcol - Flam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626" y="4217615"/>
            <a:ext cx="1264166" cy="1587649"/>
          </a:xfrm>
          <a:prstGeom prst="rect">
            <a:avLst/>
          </a:prstGeom>
        </p:spPr>
      </p:pic>
    </p:spTree>
    <p:extLst>
      <p:ext uri="{BB962C8B-B14F-4D97-AF65-F5344CB8AC3E}">
        <p14:creationId xmlns:p14="http://schemas.microsoft.com/office/powerpoint/2010/main" val="341606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965121" y="4482480"/>
            <a:ext cx="2467296"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ube 14"/>
          <p:cNvSpPr/>
          <p:nvPr/>
        </p:nvSpPr>
        <p:spPr>
          <a:xfrm>
            <a:off x="3080277" y="4482480"/>
            <a:ext cx="2472089"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Mid-size midtown building…</a:t>
            </a:r>
          </a:p>
        </p:txBody>
      </p:sp>
      <p:sp>
        <p:nvSpPr>
          <p:cNvPr id="4" name="Cube 3"/>
          <p:cNvSpPr/>
          <p:nvPr/>
        </p:nvSpPr>
        <p:spPr>
          <a:xfrm>
            <a:off x="965121"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ube 4"/>
          <p:cNvSpPr/>
          <p:nvPr/>
        </p:nvSpPr>
        <p:spPr>
          <a:xfrm>
            <a:off x="2018749"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ube 5"/>
          <p:cNvSpPr/>
          <p:nvPr/>
        </p:nvSpPr>
        <p:spPr>
          <a:xfrm>
            <a:off x="3080278"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ube 6"/>
          <p:cNvSpPr/>
          <p:nvPr/>
        </p:nvSpPr>
        <p:spPr>
          <a:xfrm>
            <a:off x="4138699" y="3429000"/>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ube 7"/>
          <p:cNvSpPr/>
          <p:nvPr/>
        </p:nvSpPr>
        <p:spPr>
          <a:xfrm>
            <a:off x="966374"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ube 8"/>
          <p:cNvSpPr/>
          <p:nvPr/>
        </p:nvSpPr>
        <p:spPr>
          <a:xfrm>
            <a:off x="2020002"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ube 9"/>
          <p:cNvSpPr/>
          <p:nvPr/>
        </p:nvSpPr>
        <p:spPr>
          <a:xfrm>
            <a:off x="3081531"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ube 10"/>
          <p:cNvSpPr/>
          <p:nvPr/>
        </p:nvSpPr>
        <p:spPr>
          <a:xfrm>
            <a:off x="4139952" y="2420888"/>
            <a:ext cx="1413668" cy="1368152"/>
          </a:xfrm>
          <a:prstGeom prst="cube">
            <a:avLst/>
          </a:prstGeom>
          <a:ln w="381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5653628" y="3576674"/>
            <a:ext cx="3280065" cy="424732"/>
          </a:xfrm>
          <a:prstGeom prst="rect">
            <a:avLst/>
          </a:prstGeom>
          <a:noFill/>
        </p:spPr>
        <p:txBody>
          <a:bodyPr wrap="none" rtlCol="0">
            <a:spAutoFit/>
          </a:bodyPr>
          <a:lstStyle/>
          <a:p>
            <a:pPr>
              <a:lnSpc>
                <a:spcPct val="90000"/>
              </a:lnSpc>
            </a:pPr>
            <a:r>
              <a:rPr lang="en-CA" sz="2400" dirty="0"/>
              <a:t>8 residential apartments</a:t>
            </a:r>
          </a:p>
        </p:txBody>
      </p:sp>
      <p:sp>
        <p:nvSpPr>
          <p:cNvPr id="17" name="TextBox 16"/>
          <p:cNvSpPr txBox="1"/>
          <p:nvPr/>
        </p:nvSpPr>
        <p:spPr>
          <a:xfrm>
            <a:off x="5653628" y="4954190"/>
            <a:ext cx="2582758" cy="424732"/>
          </a:xfrm>
          <a:prstGeom prst="rect">
            <a:avLst/>
          </a:prstGeom>
          <a:noFill/>
        </p:spPr>
        <p:txBody>
          <a:bodyPr wrap="none" rtlCol="0">
            <a:spAutoFit/>
          </a:bodyPr>
          <a:lstStyle/>
          <a:p>
            <a:pPr>
              <a:lnSpc>
                <a:spcPct val="90000"/>
              </a:lnSpc>
            </a:pPr>
            <a:r>
              <a:rPr lang="en-CA" sz="2400" dirty="0"/>
              <a:t>2 commercial units</a:t>
            </a:r>
          </a:p>
        </p:txBody>
      </p:sp>
      <p:pic>
        <p:nvPicPr>
          <p:cNvPr id="3" name="Picture 2" descr="flames by mcol - Flam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626" y="4217615"/>
            <a:ext cx="1264166" cy="1587649"/>
          </a:xfrm>
          <a:prstGeom prst="rect">
            <a:avLst/>
          </a:prstGeom>
        </p:spPr>
      </p:pic>
      <p:pic>
        <p:nvPicPr>
          <p:cNvPr id="18" name="Picture 17" descr="flames by mcol - Flam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43" y="3161916"/>
            <a:ext cx="1264166" cy="1587649"/>
          </a:xfrm>
          <a:prstGeom prst="rect">
            <a:avLst/>
          </a:prstGeom>
        </p:spPr>
      </p:pic>
      <p:pic>
        <p:nvPicPr>
          <p:cNvPr id="19" name="Picture 18" descr="flames by mcol - Flam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137" y="2201391"/>
            <a:ext cx="1264166" cy="1587649"/>
          </a:xfrm>
          <a:prstGeom prst="rect">
            <a:avLst/>
          </a:prstGeom>
        </p:spPr>
      </p:pic>
      <p:pic>
        <p:nvPicPr>
          <p:cNvPr id="20" name="Picture 19" descr="flames by mcol - Flam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003" y="3104964"/>
            <a:ext cx="1264166" cy="1587649"/>
          </a:xfrm>
          <a:prstGeom prst="rect">
            <a:avLst/>
          </a:prstGeom>
        </p:spPr>
      </p:pic>
      <p:pic>
        <p:nvPicPr>
          <p:cNvPr id="21" name="Picture 20" descr="flames by mcol - Flam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3247" y="2197195"/>
            <a:ext cx="1264166" cy="1587649"/>
          </a:xfrm>
          <a:prstGeom prst="rect">
            <a:avLst/>
          </a:prstGeom>
        </p:spPr>
      </p:pic>
      <p:pic>
        <p:nvPicPr>
          <p:cNvPr id="22" name="Picture 21" descr="flames by mcol - Flam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5144" y="3319251"/>
            <a:ext cx="1264166" cy="1587649"/>
          </a:xfrm>
          <a:prstGeom prst="rect">
            <a:avLst/>
          </a:prstGeom>
        </p:spPr>
      </p:pic>
      <p:pic>
        <p:nvPicPr>
          <p:cNvPr id="13" name="Picture 12" descr="fire engine truck - vector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687" y="4309566"/>
            <a:ext cx="3058812" cy="2319599"/>
          </a:xfrm>
          <a:prstGeom prst="rect">
            <a:avLst/>
          </a:prstGeom>
        </p:spPr>
      </p:pic>
    </p:spTree>
    <p:extLst>
      <p:ext uri="{BB962C8B-B14F-4D97-AF65-F5344CB8AC3E}">
        <p14:creationId xmlns:p14="http://schemas.microsoft.com/office/powerpoint/2010/main" val="12473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Timeline</a:t>
            </a:r>
          </a:p>
        </p:txBody>
      </p:sp>
      <p:sp>
        <p:nvSpPr>
          <p:cNvPr id="3" name="Content Placeholder 2"/>
          <p:cNvSpPr>
            <a:spLocks noGrp="1"/>
          </p:cNvSpPr>
          <p:nvPr>
            <p:ph idx="1"/>
          </p:nvPr>
        </p:nvSpPr>
        <p:spPr/>
        <p:txBody>
          <a:bodyPr/>
          <a:lstStyle/>
          <a:p>
            <a:r>
              <a:rPr lang="en-CA" dirty="0"/>
              <a:t>DAY 1: fire, doors broken down to all units, extensive smoke damage, tenants ordered to stay elsewhere by fire department</a:t>
            </a:r>
          </a:p>
          <a:p>
            <a:r>
              <a:rPr lang="en-CA" dirty="0"/>
              <a:t>DAY 2: landlord serves N13 notice of termination purporting to terminate tenancies SAME DAY</a:t>
            </a:r>
          </a:p>
        </p:txBody>
      </p:sp>
    </p:spTree>
    <p:extLst>
      <p:ext uri="{BB962C8B-B14F-4D97-AF65-F5344CB8AC3E}">
        <p14:creationId xmlns:p14="http://schemas.microsoft.com/office/powerpoint/2010/main" val="101089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4122" y="332656"/>
            <a:ext cx="7556310" cy="6192688"/>
          </a:xfrm>
          <a:prstGeom prst="rect">
            <a:avLst/>
          </a:prstGeom>
        </p:spPr>
      </p:pic>
      <p:sp>
        <p:nvSpPr>
          <p:cNvPr id="5" name="TextBox 4"/>
          <p:cNvSpPr txBox="1"/>
          <p:nvPr/>
        </p:nvSpPr>
        <p:spPr>
          <a:xfrm>
            <a:off x="5436096" y="4149080"/>
            <a:ext cx="1631344" cy="424732"/>
          </a:xfrm>
          <a:prstGeom prst="rect">
            <a:avLst/>
          </a:prstGeom>
          <a:noFill/>
        </p:spPr>
        <p:txBody>
          <a:bodyPr wrap="none" rtlCol="0">
            <a:spAutoFit/>
          </a:bodyPr>
          <a:lstStyle/>
          <a:p>
            <a:pPr>
              <a:lnSpc>
                <a:spcPct val="90000"/>
              </a:lnSpc>
            </a:pPr>
            <a:r>
              <a:rPr lang="en-CA" sz="2400" dirty="0">
                <a:solidFill>
                  <a:schemeClr val="accent1"/>
                </a:solidFill>
              </a:rPr>
              <a:t>(day of fire)</a:t>
            </a:r>
          </a:p>
        </p:txBody>
      </p:sp>
    </p:spTree>
    <p:extLst>
      <p:ext uri="{BB962C8B-B14F-4D97-AF65-F5344CB8AC3E}">
        <p14:creationId xmlns:p14="http://schemas.microsoft.com/office/powerpoint/2010/main" val="210931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164950"/>
            <a:ext cx="7453535" cy="3644305"/>
          </a:xfrm>
          <a:prstGeom prst="rect">
            <a:avLst/>
          </a:prstGeom>
        </p:spPr>
      </p:pic>
      <p:pic>
        <p:nvPicPr>
          <p:cNvPr id="4" name="Picture 3"/>
          <p:cNvPicPr>
            <a:picLocks noChangeAspect="1"/>
          </p:cNvPicPr>
          <p:nvPr/>
        </p:nvPicPr>
        <p:blipFill>
          <a:blip r:embed="rId3"/>
          <a:stretch>
            <a:fillRect/>
          </a:stretch>
        </p:blipFill>
        <p:spPr>
          <a:xfrm>
            <a:off x="996609" y="3861048"/>
            <a:ext cx="7425745" cy="2880320"/>
          </a:xfrm>
          <a:prstGeom prst="rect">
            <a:avLst/>
          </a:prstGeom>
        </p:spPr>
      </p:pic>
    </p:spTree>
    <p:extLst>
      <p:ext uri="{BB962C8B-B14F-4D97-AF65-F5344CB8AC3E}">
        <p14:creationId xmlns:p14="http://schemas.microsoft.com/office/powerpoint/2010/main" val="151592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404664"/>
            <a:ext cx="6947540" cy="4810572"/>
          </a:xfrm>
          <a:prstGeom prst="rect">
            <a:avLst/>
          </a:prstGeom>
        </p:spPr>
      </p:pic>
      <p:pic>
        <p:nvPicPr>
          <p:cNvPr id="3" name="Picture 2"/>
          <p:cNvPicPr>
            <a:picLocks noChangeAspect="1"/>
          </p:cNvPicPr>
          <p:nvPr/>
        </p:nvPicPr>
        <p:blipFill>
          <a:blip r:embed="rId3"/>
          <a:stretch>
            <a:fillRect/>
          </a:stretch>
        </p:blipFill>
        <p:spPr>
          <a:xfrm>
            <a:off x="1043608" y="5301208"/>
            <a:ext cx="6849716" cy="821028"/>
          </a:xfrm>
          <a:prstGeom prst="rect">
            <a:avLst/>
          </a:prstGeom>
        </p:spPr>
      </p:pic>
    </p:spTree>
    <p:extLst>
      <p:ext uri="{BB962C8B-B14F-4D97-AF65-F5344CB8AC3E}">
        <p14:creationId xmlns:p14="http://schemas.microsoft.com/office/powerpoint/2010/main" val="133896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Timeline</a:t>
            </a:r>
          </a:p>
        </p:txBody>
      </p:sp>
      <p:sp>
        <p:nvSpPr>
          <p:cNvPr id="3" name="Content Placeholder 2"/>
          <p:cNvSpPr>
            <a:spLocks noGrp="1"/>
          </p:cNvSpPr>
          <p:nvPr>
            <p:ph idx="1"/>
          </p:nvPr>
        </p:nvSpPr>
        <p:spPr/>
        <p:txBody>
          <a:bodyPr>
            <a:normAutofit fontScale="85000" lnSpcReduction="20000"/>
          </a:bodyPr>
          <a:lstStyle/>
          <a:p>
            <a:r>
              <a:rPr lang="en-CA" dirty="0"/>
              <a:t>DAY 1: fire, doors broken down to all units, extensive smoke damage, tenants ordered to stay elsewhere by fire department</a:t>
            </a:r>
          </a:p>
          <a:p>
            <a:r>
              <a:rPr lang="en-CA" dirty="0"/>
              <a:t>DAY 2: landlord serves N13 notice of termination purporting to terminate tenancies SAME DAY</a:t>
            </a:r>
          </a:p>
          <a:p>
            <a:r>
              <a:rPr lang="en-CA" dirty="0"/>
              <a:t>DAY 3: landlord sends letter to all tenants telling them to remove belongings from units ASAP, offering to return LMR deposits for those who don’t wish to return</a:t>
            </a:r>
          </a:p>
          <a:p>
            <a:r>
              <a:rPr lang="en-CA" dirty="0"/>
              <a:t>DAY 11: landlord sends second letter saying contracts frustrated, all LMR deposits will be returned</a:t>
            </a:r>
          </a:p>
          <a:p>
            <a:r>
              <a:rPr lang="en-CA" dirty="0"/>
              <a:t>DAY 21: one tenant writes letter attempting to exercise right of first refusal</a:t>
            </a:r>
          </a:p>
          <a:p>
            <a:r>
              <a:rPr lang="en-CA" dirty="0"/>
              <a:t>DAY 28: landlord files LTB A1 application about whether </a:t>
            </a:r>
            <a:r>
              <a:rPr lang="en-CA" i="1" dirty="0"/>
              <a:t>Residential Tenancies Act, 2006</a:t>
            </a:r>
            <a:r>
              <a:rPr lang="en-CA" dirty="0"/>
              <a:t> applies</a:t>
            </a:r>
          </a:p>
          <a:p>
            <a:endParaRPr lang="en-CA" dirty="0"/>
          </a:p>
        </p:txBody>
      </p:sp>
    </p:spTree>
    <p:extLst>
      <p:ext uri="{BB962C8B-B14F-4D97-AF65-F5344CB8AC3E}">
        <p14:creationId xmlns:p14="http://schemas.microsoft.com/office/powerpoint/2010/main" val="150725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2852936"/>
            <a:ext cx="7716588" cy="3600400"/>
          </a:xfrm>
          <a:prstGeom prst="rect">
            <a:avLst/>
          </a:prstGeom>
        </p:spPr>
      </p:pic>
      <p:pic>
        <p:nvPicPr>
          <p:cNvPr id="4" name="Picture 3"/>
          <p:cNvPicPr>
            <a:picLocks noChangeAspect="1"/>
          </p:cNvPicPr>
          <p:nvPr/>
        </p:nvPicPr>
        <p:blipFill>
          <a:blip r:embed="rId3"/>
          <a:stretch>
            <a:fillRect/>
          </a:stretch>
        </p:blipFill>
        <p:spPr>
          <a:xfrm>
            <a:off x="827584" y="332656"/>
            <a:ext cx="7709452" cy="2192704"/>
          </a:xfrm>
          <a:prstGeom prst="rect">
            <a:avLst/>
          </a:prstGeom>
        </p:spPr>
      </p:pic>
    </p:spTree>
    <p:extLst>
      <p:ext uri="{BB962C8B-B14F-4D97-AF65-F5344CB8AC3E}">
        <p14:creationId xmlns:p14="http://schemas.microsoft.com/office/powerpoint/2010/main" val="338210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we are</a:t>
            </a:r>
          </a:p>
        </p:txBody>
      </p:sp>
      <p:pic>
        <p:nvPicPr>
          <p:cNvPr id="4" name="Content Placeholder 3"/>
          <p:cNvPicPr>
            <a:picLocks noGrp="1" noChangeAspect="1"/>
          </p:cNvPicPr>
          <p:nvPr>
            <p:ph idx="1"/>
          </p:nvPr>
        </p:nvPicPr>
        <p:blipFill>
          <a:blip r:embed="rId2"/>
          <a:stretch>
            <a:fillRect/>
          </a:stretch>
        </p:blipFill>
        <p:spPr>
          <a:xfrm>
            <a:off x="1201266" y="1844824"/>
            <a:ext cx="3154710" cy="881962"/>
          </a:xfrm>
          <a:prstGeom prst="rect">
            <a:avLst/>
          </a:prstGeom>
        </p:spPr>
      </p:pic>
      <p:pic>
        <p:nvPicPr>
          <p:cNvPr id="5" name="Picture 4"/>
          <p:cNvPicPr>
            <a:picLocks noChangeAspect="1"/>
          </p:cNvPicPr>
          <p:nvPr/>
        </p:nvPicPr>
        <p:blipFill>
          <a:blip r:embed="rId3"/>
          <a:stretch>
            <a:fillRect/>
          </a:stretch>
        </p:blipFill>
        <p:spPr>
          <a:xfrm>
            <a:off x="5148064" y="3127466"/>
            <a:ext cx="3240360" cy="877598"/>
          </a:xfrm>
          <a:prstGeom prst="rect">
            <a:avLst/>
          </a:prstGeom>
        </p:spPr>
      </p:pic>
      <p:pic>
        <p:nvPicPr>
          <p:cNvPr id="7" name="Picture 6"/>
          <p:cNvPicPr>
            <a:picLocks noChangeAspect="1"/>
          </p:cNvPicPr>
          <p:nvPr/>
        </p:nvPicPr>
        <p:blipFill>
          <a:blip r:embed="rId4"/>
          <a:stretch>
            <a:fillRect/>
          </a:stretch>
        </p:blipFill>
        <p:spPr>
          <a:xfrm>
            <a:off x="1201266" y="2780928"/>
            <a:ext cx="2041620" cy="3709229"/>
          </a:xfrm>
          <a:prstGeom prst="rect">
            <a:avLst/>
          </a:prstGeom>
        </p:spPr>
      </p:pic>
      <p:sp>
        <p:nvSpPr>
          <p:cNvPr id="8" name="TextBox 7"/>
          <p:cNvSpPr txBox="1"/>
          <p:nvPr/>
        </p:nvSpPr>
        <p:spPr>
          <a:xfrm>
            <a:off x="4462696" y="1990339"/>
            <a:ext cx="1477456" cy="590931"/>
          </a:xfrm>
          <a:prstGeom prst="rect">
            <a:avLst/>
          </a:prstGeom>
          <a:noFill/>
        </p:spPr>
        <p:txBody>
          <a:bodyPr wrap="none" rtlCol="0">
            <a:spAutoFit/>
          </a:bodyPr>
          <a:lstStyle/>
          <a:p>
            <a:pPr>
              <a:lnSpc>
                <a:spcPct val="90000"/>
              </a:lnSpc>
            </a:pPr>
            <a:r>
              <a:rPr lang="en-CA" sz="2400" dirty="0"/>
              <a:t>Lisa Cirillo</a:t>
            </a:r>
            <a:br>
              <a:rPr lang="en-CA" sz="2400" dirty="0"/>
            </a:br>
            <a:r>
              <a:rPr lang="en-CA" sz="1200" dirty="0"/>
              <a:t>Executive Director</a:t>
            </a:r>
          </a:p>
        </p:txBody>
      </p:sp>
      <p:sp>
        <p:nvSpPr>
          <p:cNvPr id="9" name="TextBox 8"/>
          <p:cNvSpPr txBox="1"/>
          <p:nvPr/>
        </p:nvSpPr>
        <p:spPr>
          <a:xfrm>
            <a:off x="3353189" y="4653136"/>
            <a:ext cx="1991251" cy="590931"/>
          </a:xfrm>
          <a:prstGeom prst="rect">
            <a:avLst/>
          </a:prstGeom>
          <a:noFill/>
        </p:spPr>
        <p:txBody>
          <a:bodyPr wrap="none" rtlCol="0">
            <a:spAutoFit/>
          </a:bodyPr>
          <a:lstStyle/>
          <a:p>
            <a:pPr>
              <a:lnSpc>
                <a:spcPct val="90000"/>
              </a:lnSpc>
            </a:pPr>
            <a:r>
              <a:rPr lang="en-CA" sz="2400" dirty="0"/>
              <a:t>Benjamin Ries</a:t>
            </a:r>
            <a:br>
              <a:rPr lang="en-CA" sz="2400" dirty="0"/>
            </a:br>
            <a:r>
              <a:rPr lang="en-CA" sz="1200" dirty="0"/>
              <a:t>Staff Lawyer</a:t>
            </a:r>
          </a:p>
        </p:txBody>
      </p:sp>
      <p:sp>
        <p:nvSpPr>
          <p:cNvPr id="10" name="TextBox 9"/>
          <p:cNvSpPr txBox="1"/>
          <p:nvPr/>
        </p:nvSpPr>
        <p:spPr>
          <a:xfrm>
            <a:off x="6187885" y="4653135"/>
            <a:ext cx="2200539" cy="590931"/>
          </a:xfrm>
          <a:prstGeom prst="rect">
            <a:avLst/>
          </a:prstGeom>
          <a:noFill/>
        </p:spPr>
        <p:txBody>
          <a:bodyPr wrap="none" rtlCol="0">
            <a:spAutoFit/>
          </a:bodyPr>
          <a:lstStyle/>
          <a:p>
            <a:pPr algn="r">
              <a:lnSpc>
                <a:spcPct val="90000"/>
              </a:lnSpc>
            </a:pPr>
            <a:r>
              <a:rPr lang="en-CA" sz="2400" dirty="0"/>
              <a:t>Claudia Pedrero</a:t>
            </a:r>
          </a:p>
          <a:p>
            <a:pPr algn="r">
              <a:lnSpc>
                <a:spcPct val="90000"/>
              </a:lnSpc>
            </a:pPr>
            <a:r>
              <a:rPr lang="en-CA" sz="1200" dirty="0"/>
              <a:t>recent graduate</a:t>
            </a:r>
          </a:p>
        </p:txBody>
      </p:sp>
    </p:spTree>
    <p:extLst>
      <p:ext uri="{BB962C8B-B14F-4D97-AF65-F5344CB8AC3E}">
        <p14:creationId xmlns:p14="http://schemas.microsoft.com/office/powerpoint/2010/main" val="21294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Issues</a:t>
            </a:r>
          </a:p>
        </p:txBody>
      </p:sp>
      <p:sp>
        <p:nvSpPr>
          <p:cNvPr id="3" name="Content Placeholder 2"/>
          <p:cNvSpPr>
            <a:spLocks noGrp="1"/>
          </p:cNvSpPr>
          <p:nvPr>
            <p:ph idx="1"/>
          </p:nvPr>
        </p:nvSpPr>
        <p:spPr/>
        <p:txBody>
          <a:bodyPr/>
          <a:lstStyle/>
          <a:p>
            <a:r>
              <a:rPr lang="en-CA" dirty="0"/>
              <a:t>Law and equity at the Landlord and Tenant Board</a:t>
            </a:r>
          </a:p>
          <a:p>
            <a:r>
              <a:rPr lang="en-CA" dirty="0"/>
              <a:t>Third-party fires as frustration of contract</a:t>
            </a:r>
          </a:p>
          <a:p>
            <a:r>
              <a:rPr lang="en-CA" dirty="0"/>
              <a:t>The covenant for habitability</a:t>
            </a:r>
          </a:p>
        </p:txBody>
      </p:sp>
    </p:spTree>
    <p:extLst>
      <p:ext uri="{BB962C8B-B14F-4D97-AF65-F5344CB8AC3E}">
        <p14:creationId xmlns:p14="http://schemas.microsoft.com/office/powerpoint/2010/main" val="398088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Law, equity, jurisdiction</a:t>
            </a:r>
          </a:p>
        </p:txBody>
      </p:sp>
      <p:sp>
        <p:nvSpPr>
          <p:cNvPr id="3" name="Content Placeholder 2"/>
          <p:cNvSpPr>
            <a:spLocks noGrp="1"/>
          </p:cNvSpPr>
          <p:nvPr>
            <p:ph idx="1"/>
          </p:nvPr>
        </p:nvSpPr>
        <p:spPr/>
        <p:txBody>
          <a:bodyPr>
            <a:normAutofit fontScale="70000" lnSpcReduction="20000"/>
          </a:bodyPr>
          <a:lstStyle/>
          <a:p>
            <a:pPr marL="0" indent="0">
              <a:lnSpc>
                <a:spcPct val="120000"/>
              </a:lnSpc>
              <a:spcBef>
                <a:spcPts val="0"/>
              </a:spcBef>
              <a:buNone/>
            </a:pPr>
            <a:r>
              <a:rPr lang="en-CA" b="1" dirty="0">
                <a:hlinkClick r:id="rId2"/>
              </a:rPr>
              <a:t>50. (1)</a:t>
            </a:r>
            <a:r>
              <a:rPr lang="en-CA" dirty="0"/>
              <a:t> A landlord may give notice of termination of a tenancy if the landlord requires possession of the rental unit in order to,</a:t>
            </a:r>
          </a:p>
          <a:p>
            <a:pPr marL="0" indent="0">
              <a:lnSpc>
                <a:spcPct val="120000"/>
              </a:lnSpc>
              <a:spcBef>
                <a:spcPts val="0"/>
              </a:spcBef>
              <a:buNone/>
            </a:pPr>
            <a:r>
              <a:rPr lang="en-CA" dirty="0"/>
              <a:t>(a) demolish it;</a:t>
            </a:r>
          </a:p>
          <a:p>
            <a:pPr marL="0" indent="0">
              <a:lnSpc>
                <a:spcPct val="120000"/>
              </a:lnSpc>
              <a:spcBef>
                <a:spcPts val="0"/>
              </a:spcBef>
              <a:buNone/>
            </a:pPr>
            <a:r>
              <a:rPr lang="en-CA" dirty="0"/>
              <a:t>(b) convert it to use for a purpose other than residential premises; or</a:t>
            </a:r>
          </a:p>
          <a:p>
            <a:pPr marL="0" indent="0">
              <a:lnSpc>
                <a:spcPct val="120000"/>
              </a:lnSpc>
              <a:spcBef>
                <a:spcPts val="0"/>
              </a:spcBef>
              <a:buNone/>
            </a:pPr>
            <a:r>
              <a:rPr lang="en-CA" dirty="0"/>
              <a:t>(c) do repairs or renovations to it that are so extensive that they require a building permit and vacant possession of the rental unit. </a:t>
            </a:r>
          </a:p>
          <a:p>
            <a:pPr marL="0" indent="0">
              <a:lnSpc>
                <a:spcPct val="120000"/>
              </a:lnSpc>
              <a:spcBef>
                <a:spcPts val="0"/>
              </a:spcBef>
              <a:buNone/>
            </a:pPr>
            <a:r>
              <a:rPr lang="en-CA" b="1" dirty="0"/>
              <a:t>Same</a:t>
            </a:r>
          </a:p>
          <a:p>
            <a:pPr marL="0" indent="0">
              <a:lnSpc>
                <a:spcPct val="120000"/>
              </a:lnSpc>
              <a:spcBef>
                <a:spcPts val="0"/>
              </a:spcBef>
              <a:buNone/>
            </a:pPr>
            <a:r>
              <a:rPr lang="en-CA" dirty="0">
                <a:hlinkClick r:id="rId3"/>
              </a:rPr>
              <a:t>(2)</a:t>
            </a:r>
            <a:r>
              <a:rPr lang="en-CA" dirty="0"/>
              <a:t> The date for termination specified in the notice shall be at least 120 days after the notice is given and shall be the day a period of the tenancy ends or, where the tenancy is for a fixed term, the end of the term.</a:t>
            </a:r>
            <a:endParaRPr lang="en-CA" i="1" dirty="0"/>
          </a:p>
          <a:p>
            <a:pPr marL="0" indent="0">
              <a:lnSpc>
                <a:spcPct val="120000"/>
              </a:lnSpc>
              <a:spcBef>
                <a:spcPts val="0"/>
              </a:spcBef>
              <a:buNone/>
            </a:pPr>
            <a:r>
              <a:rPr lang="en-CA" b="1" dirty="0"/>
              <a:t>Same</a:t>
            </a:r>
          </a:p>
          <a:p>
            <a:pPr marL="0" indent="0">
              <a:lnSpc>
                <a:spcPct val="120000"/>
              </a:lnSpc>
              <a:spcBef>
                <a:spcPts val="0"/>
              </a:spcBef>
              <a:buNone/>
            </a:pPr>
            <a:r>
              <a:rPr lang="en-CA" dirty="0">
                <a:hlinkClick r:id="rId4"/>
              </a:rPr>
              <a:t>(3)</a:t>
            </a:r>
            <a:r>
              <a:rPr lang="en-CA" dirty="0"/>
              <a:t> A notice under clause (1) (c) shall inform the tenant that if he or she wishes to exercise the right of first refusal under section 53 to occupy the premises after the repairs or renovations, he or she must give the landlord notice of that fact in accordance with subsection 53 (2) before vacating the rental unit. </a:t>
            </a:r>
          </a:p>
        </p:txBody>
      </p:sp>
    </p:spTree>
    <p:extLst>
      <p:ext uri="{BB962C8B-B14F-4D97-AF65-F5344CB8AC3E}">
        <p14:creationId xmlns:p14="http://schemas.microsoft.com/office/powerpoint/2010/main" val="30081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Law, equity, jurisdiction</a:t>
            </a:r>
          </a:p>
        </p:txBody>
      </p:sp>
      <p:sp>
        <p:nvSpPr>
          <p:cNvPr id="3" name="Content Placeholder 2"/>
          <p:cNvSpPr>
            <a:spLocks noGrp="1"/>
          </p:cNvSpPr>
          <p:nvPr>
            <p:ph idx="1"/>
          </p:nvPr>
        </p:nvSpPr>
        <p:spPr/>
        <p:txBody>
          <a:bodyPr>
            <a:normAutofit fontScale="47500" lnSpcReduction="20000"/>
          </a:bodyPr>
          <a:lstStyle/>
          <a:p>
            <a:pPr marL="0" indent="0">
              <a:lnSpc>
                <a:spcPct val="120000"/>
              </a:lnSpc>
              <a:spcBef>
                <a:spcPts val="0"/>
              </a:spcBef>
              <a:buNone/>
            </a:pPr>
            <a:r>
              <a:rPr lang="en-CA" b="1" dirty="0"/>
              <a:t>Tenant’s right of first refusal, repair or renovation</a:t>
            </a:r>
          </a:p>
          <a:p>
            <a:pPr marL="0" indent="0">
              <a:lnSpc>
                <a:spcPct val="120000"/>
              </a:lnSpc>
              <a:spcBef>
                <a:spcPts val="0"/>
              </a:spcBef>
              <a:buNone/>
            </a:pPr>
            <a:r>
              <a:rPr lang="en-CA" dirty="0">
                <a:hlinkClick r:id="rId2"/>
              </a:rPr>
              <a:t>53. (1)</a:t>
            </a:r>
            <a:r>
              <a:rPr lang="en-CA" dirty="0"/>
              <a:t> A tenant who receives notice of termination of a tenancy for the purpose of repairs or renovations may, in accordance with this section, have a right of first refusal to occupy the rental unit as a tenant when the repairs or renovations are completed.</a:t>
            </a:r>
          </a:p>
          <a:p>
            <a:pPr marL="0" indent="0">
              <a:lnSpc>
                <a:spcPct val="120000"/>
              </a:lnSpc>
              <a:spcBef>
                <a:spcPts val="0"/>
              </a:spcBef>
              <a:buNone/>
            </a:pPr>
            <a:r>
              <a:rPr lang="en-CA" b="1" dirty="0"/>
              <a:t>Written notice</a:t>
            </a:r>
          </a:p>
          <a:p>
            <a:pPr marL="0" indent="0">
              <a:lnSpc>
                <a:spcPct val="120000"/>
              </a:lnSpc>
              <a:spcBef>
                <a:spcPts val="0"/>
              </a:spcBef>
              <a:buNone/>
            </a:pPr>
            <a:r>
              <a:rPr lang="en-CA" dirty="0">
                <a:hlinkClick r:id="rId3"/>
              </a:rPr>
              <a:t>(2)</a:t>
            </a:r>
            <a:r>
              <a:rPr lang="en-CA" dirty="0"/>
              <a:t> A tenant who wishes to have a right of first refusal shall give the landlord notice in writing before vacating the rental unit.</a:t>
            </a:r>
          </a:p>
          <a:p>
            <a:pPr marL="0" indent="0">
              <a:lnSpc>
                <a:spcPct val="120000"/>
              </a:lnSpc>
              <a:spcBef>
                <a:spcPts val="0"/>
              </a:spcBef>
              <a:buNone/>
            </a:pPr>
            <a:r>
              <a:rPr lang="en-CA" b="1" dirty="0"/>
              <a:t>Rent to be charged</a:t>
            </a:r>
          </a:p>
          <a:p>
            <a:pPr marL="0" indent="0">
              <a:lnSpc>
                <a:spcPct val="120000"/>
              </a:lnSpc>
              <a:spcBef>
                <a:spcPts val="0"/>
              </a:spcBef>
              <a:buNone/>
            </a:pPr>
            <a:r>
              <a:rPr lang="en-CA" dirty="0">
                <a:hlinkClick r:id="rId4"/>
              </a:rPr>
              <a:t>(3)</a:t>
            </a:r>
            <a:r>
              <a:rPr lang="en-CA" dirty="0"/>
              <a:t> A tenant who exercises a right of first refusal may reoccupy [at the previous rent]</a:t>
            </a:r>
          </a:p>
          <a:p>
            <a:pPr marL="0" indent="0">
              <a:lnSpc>
                <a:spcPct val="120000"/>
              </a:lnSpc>
              <a:spcBef>
                <a:spcPts val="0"/>
              </a:spcBef>
              <a:buNone/>
            </a:pPr>
            <a:endParaRPr lang="en-CA" dirty="0"/>
          </a:p>
          <a:p>
            <a:pPr marL="0" indent="0">
              <a:lnSpc>
                <a:spcPct val="120000"/>
              </a:lnSpc>
              <a:spcBef>
                <a:spcPts val="0"/>
              </a:spcBef>
              <a:buNone/>
            </a:pPr>
            <a:r>
              <a:rPr lang="en-CA" b="1" dirty="0"/>
              <a:t>Tenant’s right to compensation, repair or renovation</a:t>
            </a:r>
          </a:p>
          <a:p>
            <a:pPr marL="0" indent="0">
              <a:lnSpc>
                <a:spcPct val="120000"/>
              </a:lnSpc>
              <a:spcBef>
                <a:spcPts val="0"/>
              </a:spcBef>
              <a:buNone/>
            </a:pPr>
            <a:r>
              <a:rPr lang="en-CA" b="1" dirty="0">
                <a:hlinkClick r:id="rId5"/>
              </a:rPr>
              <a:t>54. (1)</a:t>
            </a:r>
            <a:r>
              <a:rPr lang="en-CA" dirty="0"/>
              <a:t> A landlord shall compensate a tenant who receives notice of termination of a tenancy under section 50 for the purpose of repairs or renovations in an amount equal to three months rent or shall offer the tenant another rental unit acceptable to the tenant if,</a:t>
            </a:r>
          </a:p>
          <a:p>
            <a:pPr marL="0" indent="0">
              <a:lnSpc>
                <a:spcPct val="120000"/>
              </a:lnSpc>
              <a:spcBef>
                <a:spcPts val="0"/>
              </a:spcBef>
              <a:buNone/>
            </a:pPr>
            <a:r>
              <a:rPr lang="en-CA" dirty="0"/>
              <a:t>(a) the tenant does not give the landlord notice under subsection 53 (2) with respect to the rental unit;</a:t>
            </a:r>
          </a:p>
          <a:p>
            <a:pPr marL="0" indent="0">
              <a:lnSpc>
                <a:spcPct val="120000"/>
              </a:lnSpc>
              <a:spcBef>
                <a:spcPts val="0"/>
              </a:spcBef>
              <a:buNone/>
            </a:pPr>
            <a:r>
              <a:rPr lang="en-CA" dirty="0"/>
              <a:t>(b) the residential complex in which the rental unit is located contains at least five residential units; and</a:t>
            </a:r>
          </a:p>
          <a:p>
            <a:pPr marL="0" indent="0">
              <a:lnSpc>
                <a:spcPct val="120000"/>
              </a:lnSpc>
              <a:spcBef>
                <a:spcPts val="0"/>
              </a:spcBef>
              <a:buNone/>
            </a:pPr>
            <a:r>
              <a:rPr lang="en-CA" dirty="0"/>
              <a:t>(c) the repair or renovation was not ordered to be carried out under the authority of this or any other Act.</a:t>
            </a:r>
          </a:p>
          <a:p>
            <a:pPr marL="0" indent="0">
              <a:lnSpc>
                <a:spcPct val="120000"/>
              </a:lnSpc>
              <a:spcBef>
                <a:spcPts val="0"/>
              </a:spcBef>
              <a:buNone/>
            </a:pPr>
            <a:r>
              <a:rPr lang="en-CA" b="1" dirty="0"/>
              <a:t>Same</a:t>
            </a:r>
          </a:p>
          <a:p>
            <a:pPr marL="0" indent="0">
              <a:lnSpc>
                <a:spcPct val="120000"/>
              </a:lnSpc>
              <a:spcBef>
                <a:spcPts val="0"/>
              </a:spcBef>
              <a:buNone/>
            </a:pPr>
            <a:r>
              <a:rPr lang="en-CA" dirty="0">
                <a:hlinkClick r:id="rId6"/>
              </a:rPr>
              <a:t>(2)</a:t>
            </a:r>
            <a:r>
              <a:rPr lang="en-CA" dirty="0"/>
              <a:t> A landlord shall compensate a tenant who receives notice of termination of a tenancy under section 50 for the purpose of repairs or renovations in an amount equal to the rent for the lesser of three months and the period the unit is under repair or renovation if,</a:t>
            </a:r>
          </a:p>
          <a:p>
            <a:pPr marL="0" indent="0">
              <a:lnSpc>
                <a:spcPct val="120000"/>
              </a:lnSpc>
              <a:spcBef>
                <a:spcPts val="0"/>
              </a:spcBef>
              <a:buNone/>
            </a:pPr>
            <a:r>
              <a:rPr lang="en-CA" dirty="0"/>
              <a:t>(a) the tenant gives the landlord notice under subsection 53 (2) with respect to the rental unit;</a:t>
            </a:r>
          </a:p>
          <a:p>
            <a:pPr marL="0" indent="0">
              <a:lnSpc>
                <a:spcPct val="120000"/>
              </a:lnSpc>
              <a:spcBef>
                <a:spcPts val="0"/>
              </a:spcBef>
              <a:buNone/>
            </a:pPr>
            <a:r>
              <a:rPr lang="en-CA" dirty="0"/>
              <a:t>(b) the residential complex in which the rental unit is located contains at least five residential units; and</a:t>
            </a:r>
          </a:p>
          <a:p>
            <a:pPr marL="0" indent="0">
              <a:lnSpc>
                <a:spcPct val="120000"/>
              </a:lnSpc>
              <a:spcBef>
                <a:spcPts val="0"/>
              </a:spcBef>
              <a:buNone/>
            </a:pPr>
            <a:r>
              <a:rPr lang="en-CA" dirty="0"/>
              <a:t>(c) the repair or renovation was not ordered to be carried out under the authority of this or any other Act.</a:t>
            </a:r>
          </a:p>
        </p:txBody>
      </p:sp>
    </p:spTree>
    <p:extLst>
      <p:ext uri="{BB962C8B-B14F-4D97-AF65-F5344CB8AC3E}">
        <p14:creationId xmlns:p14="http://schemas.microsoft.com/office/powerpoint/2010/main" val="68543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Law, equity, jurisdiction</a:t>
            </a:r>
          </a:p>
        </p:txBody>
      </p:sp>
      <p:sp>
        <p:nvSpPr>
          <p:cNvPr id="3" name="Content Placeholder 2"/>
          <p:cNvSpPr>
            <a:spLocks noGrp="1"/>
          </p:cNvSpPr>
          <p:nvPr>
            <p:ph idx="1"/>
          </p:nvPr>
        </p:nvSpPr>
        <p:spPr/>
        <p:txBody>
          <a:bodyPr>
            <a:normAutofit fontScale="92500" lnSpcReduction="10000"/>
          </a:bodyPr>
          <a:lstStyle/>
          <a:p>
            <a:r>
              <a:rPr lang="en-CA" dirty="0"/>
              <a:t>RTA s. 168(2): LTB has exclusive jurisdiction</a:t>
            </a:r>
          </a:p>
          <a:p>
            <a:r>
              <a:rPr lang="en-CA" dirty="0"/>
              <a:t>RTA s. 174: power to determine law and fact</a:t>
            </a:r>
          </a:p>
          <a:p>
            <a:r>
              <a:rPr lang="en-CA" dirty="0"/>
              <a:t>Tenancies are common law contracts wrapped in statute – [1996] 1 S.C.R. 186</a:t>
            </a:r>
          </a:p>
          <a:p>
            <a:r>
              <a:rPr lang="en-CA" dirty="0"/>
              <a:t>BUT: LTB has no jurisdiction to apply estoppel or other equitable doctrines without statute!</a:t>
            </a:r>
          </a:p>
          <a:p>
            <a:pPr lvl="1"/>
            <a:r>
              <a:rPr lang="en-CA" i="1" dirty="0" err="1"/>
              <a:t>Klymko</a:t>
            </a:r>
            <a:r>
              <a:rPr lang="en-CA" i="1" dirty="0"/>
              <a:t> v. </a:t>
            </a:r>
            <a:r>
              <a:rPr lang="en-CA" i="1" dirty="0" err="1"/>
              <a:t>Lem</a:t>
            </a:r>
            <a:r>
              <a:rPr lang="en-CA" dirty="0"/>
              <a:t>, [2001] O.J. No. 156, </a:t>
            </a:r>
            <a:r>
              <a:rPr lang="it-IT" i="1" dirty="0"/>
              <a:t>1086891 Ontario Inc. v. Barber</a:t>
            </a:r>
            <a:r>
              <a:rPr lang="it-IT" dirty="0"/>
              <a:t>, </a:t>
            </a:r>
            <a:r>
              <a:rPr lang="en-CA" dirty="0"/>
              <a:t>[2007] O.J. No. 2046, </a:t>
            </a:r>
            <a:r>
              <a:rPr lang="en-CA" i="1" dirty="0"/>
              <a:t>Pasternak v. 3011650 Nova Scotia Ltd. (</a:t>
            </a:r>
            <a:r>
              <a:rPr lang="en-CA" i="1" dirty="0" err="1"/>
              <a:t>c.o.b</a:t>
            </a:r>
            <a:r>
              <a:rPr lang="en-CA" i="1" dirty="0"/>
              <a:t>. </a:t>
            </a:r>
            <a:r>
              <a:rPr lang="en-CA" i="1" dirty="0" err="1"/>
              <a:t>Michipicoten</a:t>
            </a:r>
            <a:r>
              <a:rPr lang="en-CA" i="1" dirty="0"/>
              <a:t> Forest Resources)</a:t>
            </a:r>
            <a:r>
              <a:rPr lang="en-CA" dirty="0"/>
              <a:t>, 2014 ONSC 1012</a:t>
            </a:r>
          </a:p>
          <a:p>
            <a:r>
              <a:rPr lang="en-CA" dirty="0"/>
              <a:t>This approach reversed for Small Claims Court (because, DUH): </a:t>
            </a:r>
            <a:r>
              <a:rPr lang="en-CA" i="1" dirty="0"/>
              <a:t>Grover v. Hodgins</a:t>
            </a:r>
            <a:r>
              <a:rPr lang="en-CA" dirty="0"/>
              <a:t>, 2011 ONCA 72</a:t>
            </a:r>
            <a:endParaRPr lang="en-CA" i="1" dirty="0"/>
          </a:p>
        </p:txBody>
      </p:sp>
    </p:spTree>
    <p:extLst>
      <p:ext uri="{BB962C8B-B14F-4D97-AF65-F5344CB8AC3E}">
        <p14:creationId xmlns:p14="http://schemas.microsoft.com/office/powerpoint/2010/main" val="100781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Fires and frustration</a:t>
            </a:r>
          </a:p>
        </p:txBody>
      </p:sp>
      <p:sp>
        <p:nvSpPr>
          <p:cNvPr id="3" name="Content Placeholder 2"/>
          <p:cNvSpPr>
            <a:spLocks noGrp="1"/>
          </p:cNvSpPr>
          <p:nvPr>
            <p:ph idx="1"/>
          </p:nvPr>
        </p:nvSpPr>
        <p:spPr/>
        <p:txBody>
          <a:bodyPr>
            <a:normAutofit/>
          </a:bodyPr>
          <a:lstStyle/>
          <a:p>
            <a:r>
              <a:rPr lang="en-CA" dirty="0"/>
              <a:t>Fire renders unit uninhabitable, major repairs required, no N13 notice served…</a:t>
            </a:r>
          </a:p>
          <a:p>
            <a:pPr lvl="1"/>
            <a:r>
              <a:rPr lang="en-CA" dirty="0"/>
              <a:t>Tenant at fault? Eviction.</a:t>
            </a:r>
          </a:p>
          <a:p>
            <a:pPr lvl="1"/>
            <a:r>
              <a:rPr lang="en-CA" dirty="0"/>
              <a:t>Landlord at fault? Tenant application.</a:t>
            </a:r>
          </a:p>
          <a:p>
            <a:pPr lvl="1"/>
            <a:r>
              <a:rPr lang="en-CA" dirty="0"/>
              <a:t>Neither at fault?</a:t>
            </a:r>
          </a:p>
          <a:p>
            <a:r>
              <a:rPr lang="en-CA" dirty="0"/>
              <a:t>RTA s. 19: “The doctrine of frustration of contract and the Frustrated Contracts Act apply with respect to tenancy agreements.”</a:t>
            </a:r>
          </a:p>
          <a:p>
            <a:r>
              <a:rPr lang="en-CA" i="1" dirty="0"/>
              <a:t>“Lord </a:t>
            </a:r>
            <a:r>
              <a:rPr lang="en-CA" i="1" dirty="0" err="1"/>
              <a:t>Strathcona</a:t>
            </a:r>
            <a:r>
              <a:rPr lang="en-CA" i="1" dirty="0"/>
              <a:t>”</a:t>
            </a:r>
            <a:r>
              <a:rPr lang="en-CA" dirty="0"/>
              <a:t> [1926] A.C. 108 at 114 (P.C.) and </a:t>
            </a:r>
            <a:r>
              <a:rPr lang="en-CA" i="1" dirty="0"/>
              <a:t>National Carriers Ltd. </a:t>
            </a:r>
            <a:r>
              <a:rPr lang="en-CA" dirty="0"/>
              <a:t>[1981] 1 All E.R. 161 at 175 (H.L.) </a:t>
            </a:r>
          </a:p>
        </p:txBody>
      </p:sp>
    </p:spTree>
    <p:extLst>
      <p:ext uri="{BB962C8B-B14F-4D97-AF65-F5344CB8AC3E}">
        <p14:creationId xmlns:p14="http://schemas.microsoft.com/office/powerpoint/2010/main" val="10735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Fires and frustration</a:t>
            </a:r>
          </a:p>
        </p:txBody>
      </p:sp>
      <p:sp>
        <p:nvSpPr>
          <p:cNvPr id="3" name="Content Placeholder 2"/>
          <p:cNvSpPr>
            <a:spLocks noGrp="1"/>
          </p:cNvSpPr>
          <p:nvPr>
            <p:ph idx="1"/>
          </p:nvPr>
        </p:nvSpPr>
        <p:spPr/>
        <p:txBody>
          <a:bodyPr/>
          <a:lstStyle/>
          <a:p>
            <a:r>
              <a:rPr lang="en-CA" dirty="0"/>
              <a:t>RTA s. 4(1): “…a provision in a tenancy agreement that is inconsistent with this Act or the regulations is void.”</a:t>
            </a:r>
          </a:p>
          <a:p>
            <a:r>
              <a:rPr lang="en-CA" dirty="0"/>
              <a:t>Tenant: ordinary cleanliness, liable for willful or negligent damage, but not ordinary wear &amp; tear</a:t>
            </a:r>
          </a:p>
          <a:p>
            <a:r>
              <a:rPr lang="en-CA" dirty="0"/>
              <a:t>Landlord: maintenance and repair</a:t>
            </a:r>
          </a:p>
          <a:p>
            <a:r>
              <a:rPr lang="en-CA" dirty="0"/>
              <a:t>Complete code, right?</a:t>
            </a:r>
          </a:p>
          <a:p>
            <a:r>
              <a:rPr lang="en-CA" dirty="0"/>
              <a:t>uh... </a:t>
            </a:r>
            <a:r>
              <a:rPr lang="en-CA" i="1" dirty="0" err="1"/>
              <a:t>Stanbar</a:t>
            </a:r>
            <a:r>
              <a:rPr lang="en-CA" i="1" dirty="0"/>
              <a:t> Properties Ltd. v. </a:t>
            </a:r>
            <a:r>
              <a:rPr lang="en-CA" i="1" dirty="0" err="1"/>
              <a:t>Rooke</a:t>
            </a:r>
            <a:r>
              <a:rPr lang="en-CA" i="1" dirty="0"/>
              <a:t>, </a:t>
            </a:r>
            <a:r>
              <a:rPr lang="en-CA" dirty="0"/>
              <a:t>[2005] O.J. No. 6363</a:t>
            </a:r>
            <a:endParaRPr lang="en-CA" i="1" dirty="0"/>
          </a:p>
        </p:txBody>
      </p:sp>
    </p:spTree>
    <p:extLst>
      <p:ext uri="{BB962C8B-B14F-4D97-AF65-F5344CB8AC3E}">
        <p14:creationId xmlns:p14="http://schemas.microsoft.com/office/powerpoint/2010/main" val="10543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covenant for habitability</a:t>
            </a:r>
          </a:p>
        </p:txBody>
      </p:sp>
      <p:sp>
        <p:nvSpPr>
          <p:cNvPr id="3" name="Content Placeholder 2"/>
          <p:cNvSpPr>
            <a:spLocks noGrp="1"/>
          </p:cNvSpPr>
          <p:nvPr>
            <p:ph idx="1"/>
          </p:nvPr>
        </p:nvSpPr>
        <p:spPr/>
        <p:txBody>
          <a:bodyPr>
            <a:normAutofit/>
          </a:bodyPr>
          <a:lstStyle/>
          <a:p>
            <a:r>
              <a:rPr lang="en-CA" dirty="0"/>
              <a:t>RTA s. 20(1): “A landlord is responsible for providing and maintaining a residential complex, including the rental units in it, in a good state of repair and fit for habitation and for complying with health, safety, housing and maintenance standards.”</a:t>
            </a:r>
          </a:p>
          <a:p>
            <a:r>
              <a:rPr lang="en-CA" dirty="0"/>
              <a:t>but… </a:t>
            </a:r>
            <a:r>
              <a:rPr lang="en-CA" i="1" dirty="0" err="1"/>
              <a:t>McQuestion</a:t>
            </a:r>
            <a:r>
              <a:rPr lang="en-CA" i="1" dirty="0"/>
              <a:t> v. Schneider</a:t>
            </a:r>
            <a:r>
              <a:rPr lang="en-CA" dirty="0"/>
              <a:t>, [1975] O.J. No. 2279 (OCA) </a:t>
            </a:r>
          </a:p>
          <a:p>
            <a:r>
              <a:rPr lang="en-CA" dirty="0"/>
              <a:t>worse… </a:t>
            </a:r>
            <a:r>
              <a:rPr lang="en-CA" i="1" dirty="0" err="1"/>
              <a:t>Onyskiw</a:t>
            </a:r>
            <a:r>
              <a:rPr lang="en-CA" i="1" dirty="0"/>
              <a:t> v. CJM Property Management Ltd.</a:t>
            </a:r>
            <a:r>
              <a:rPr lang="en-CA" dirty="0"/>
              <a:t>, 2016 ONCA 477</a:t>
            </a:r>
          </a:p>
        </p:txBody>
      </p:sp>
    </p:spTree>
    <p:extLst>
      <p:ext uri="{BB962C8B-B14F-4D97-AF65-F5344CB8AC3E}">
        <p14:creationId xmlns:p14="http://schemas.microsoft.com/office/powerpoint/2010/main" val="6154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we serve</a:t>
            </a:r>
          </a:p>
        </p:txBody>
      </p:sp>
      <p:pic>
        <p:nvPicPr>
          <p:cNvPr id="4" name="Content Placeholder 3"/>
          <p:cNvPicPr>
            <a:picLocks noGrp="1" noChangeAspect="1"/>
          </p:cNvPicPr>
          <p:nvPr>
            <p:ph idx="1"/>
          </p:nvPr>
        </p:nvPicPr>
        <p:blipFill>
          <a:blip r:embed="rId2"/>
          <a:stretch>
            <a:fillRect/>
          </a:stretch>
        </p:blipFill>
        <p:spPr>
          <a:xfrm>
            <a:off x="1201266" y="1844824"/>
            <a:ext cx="3154710" cy="881962"/>
          </a:xfrm>
          <a:prstGeom prst="rect">
            <a:avLst/>
          </a:prstGeom>
        </p:spPr>
      </p:pic>
      <p:pic>
        <p:nvPicPr>
          <p:cNvPr id="7" name="Picture 6"/>
          <p:cNvPicPr>
            <a:picLocks noChangeAspect="1"/>
          </p:cNvPicPr>
          <p:nvPr/>
        </p:nvPicPr>
        <p:blipFill>
          <a:blip r:embed="rId3"/>
          <a:stretch>
            <a:fillRect/>
          </a:stretch>
        </p:blipFill>
        <p:spPr>
          <a:xfrm>
            <a:off x="1201266" y="2780928"/>
            <a:ext cx="2041620" cy="370922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069083795"/>
              </p:ext>
            </p:extLst>
          </p:nvPr>
        </p:nvGraphicFramePr>
        <p:xfrm>
          <a:off x="5652120" y="1832273"/>
          <a:ext cx="2592288" cy="2842290"/>
        </p:xfrm>
        <a:graphic>
          <a:graphicData uri="http://schemas.openxmlformats.org/drawingml/2006/table">
            <a:tbl>
              <a:tblPr/>
              <a:tblGrid>
                <a:gridCol w="1080120">
                  <a:extLst>
                    <a:ext uri="{9D8B030D-6E8A-4147-A177-3AD203B41FA5}">
                      <a16:colId xmlns:a16="http://schemas.microsoft.com/office/drawing/2014/main" val="947081217"/>
                    </a:ext>
                  </a:extLst>
                </a:gridCol>
                <a:gridCol w="1512168">
                  <a:extLst>
                    <a:ext uri="{9D8B030D-6E8A-4147-A177-3AD203B41FA5}">
                      <a16:colId xmlns:a16="http://schemas.microsoft.com/office/drawing/2014/main" val="2024538749"/>
                    </a:ext>
                  </a:extLst>
                </a:gridCol>
              </a:tblGrid>
              <a:tr h="443495">
                <a:tc gridSpan="2">
                  <a:txBody>
                    <a:bodyPr/>
                    <a:lstStyle/>
                    <a:p>
                      <a:r>
                        <a:rPr lang="en-CA" sz="1800" dirty="0"/>
                        <a:t>Legal Aid Ontario limits for</a:t>
                      </a:r>
                      <a:br>
                        <a:rPr lang="en-CA" sz="1800" dirty="0"/>
                      </a:br>
                      <a:r>
                        <a:rPr lang="en-CA" sz="1800" baseline="0" dirty="0"/>
                        <a:t>low-income clinic clients</a:t>
                      </a:r>
                      <a:endParaRPr lang="en-CA" sz="1800" dirty="0"/>
                    </a:p>
                  </a:txBody>
                  <a:tcPr marL="14288" marR="14288" marT="14288" marB="14288" anchor="ctr">
                    <a:lnL>
                      <a:noFill/>
                    </a:lnL>
                    <a:lnR>
                      <a:noFill/>
                    </a:lnR>
                    <a:lnT>
                      <a:noFill/>
                    </a:lnT>
                    <a:lnB>
                      <a:noFill/>
                    </a:lnB>
                    <a:noFill/>
                  </a:tcPr>
                </a:tc>
                <a:tc hMerge="1">
                  <a:txBody>
                    <a:bodyPr/>
                    <a:lstStyle/>
                    <a:p>
                      <a:endParaRPr lang="en-CA" sz="1800" dirty="0"/>
                    </a:p>
                  </a:txBody>
                  <a:tcPr marL="14288" marR="14288" marT="14288" marB="14288" anchor="ctr">
                    <a:lnL>
                      <a:noFill/>
                    </a:lnL>
                    <a:lnR>
                      <a:noFill/>
                    </a:lnR>
                    <a:lnT>
                      <a:noFill/>
                    </a:lnT>
                    <a:lnB>
                      <a:noFill/>
                    </a:lnB>
                    <a:solidFill>
                      <a:srgbClr val="0072BC"/>
                    </a:solidFill>
                  </a:tcPr>
                </a:tc>
                <a:extLst>
                  <a:ext uri="{0D108BD9-81ED-4DB2-BD59-A6C34878D82A}">
                    <a16:rowId xmlns:a16="http://schemas.microsoft.com/office/drawing/2014/main" val="1068803751"/>
                  </a:ext>
                </a:extLst>
              </a:tr>
              <a:tr h="370298">
                <a:tc>
                  <a:txBody>
                    <a:bodyPr/>
                    <a:lstStyle/>
                    <a:p>
                      <a:r>
                        <a:rPr lang="en-CA" sz="1800" dirty="0">
                          <a:solidFill>
                            <a:srgbClr val="FFFFFF"/>
                          </a:solidFill>
                          <a:effectLst/>
                        </a:rPr>
                        <a:t>Family size</a:t>
                      </a:r>
                      <a:endParaRPr lang="en-CA" sz="1800" dirty="0"/>
                    </a:p>
                  </a:txBody>
                  <a:tcPr marL="14288" marR="14288" marT="14288" marB="14288" anchor="ctr">
                    <a:lnL>
                      <a:noFill/>
                    </a:lnL>
                    <a:lnR>
                      <a:noFill/>
                    </a:lnR>
                    <a:lnT>
                      <a:noFill/>
                    </a:lnT>
                    <a:lnB>
                      <a:noFill/>
                    </a:lnB>
                    <a:solidFill>
                      <a:srgbClr val="0072BC"/>
                    </a:solidFill>
                  </a:tcPr>
                </a:tc>
                <a:tc>
                  <a:txBody>
                    <a:bodyPr/>
                    <a:lstStyle/>
                    <a:p>
                      <a:pPr algn="r"/>
                      <a:r>
                        <a:rPr lang="en-CA" sz="1800" dirty="0">
                          <a:solidFill>
                            <a:srgbClr val="FFFFFF"/>
                          </a:solidFill>
                          <a:effectLst/>
                        </a:rPr>
                        <a:t>Gross Income</a:t>
                      </a:r>
                      <a:endParaRPr lang="en-CA" sz="1800" dirty="0"/>
                    </a:p>
                  </a:txBody>
                  <a:tcPr marL="14288" marR="14288" marT="14288" marB="14288" anchor="ctr">
                    <a:lnL>
                      <a:noFill/>
                    </a:lnL>
                    <a:lnR>
                      <a:noFill/>
                    </a:lnR>
                    <a:lnT>
                      <a:noFill/>
                    </a:lnT>
                    <a:lnB>
                      <a:noFill/>
                    </a:lnB>
                    <a:solidFill>
                      <a:srgbClr val="0072BC"/>
                    </a:solidFill>
                  </a:tcPr>
                </a:tc>
                <a:extLst>
                  <a:ext uri="{0D108BD9-81ED-4DB2-BD59-A6C34878D82A}">
                    <a16:rowId xmlns:a16="http://schemas.microsoft.com/office/drawing/2014/main" val="2714715865"/>
                  </a:ext>
                </a:extLst>
              </a:tr>
              <a:tr h="315796">
                <a:tc>
                  <a:txBody>
                    <a:bodyPr/>
                    <a:lstStyle/>
                    <a:p>
                      <a:pPr algn="r"/>
                      <a:r>
                        <a:rPr lang="en-CA" sz="1800" dirty="0"/>
                        <a:t>1</a:t>
                      </a:r>
                    </a:p>
                  </a:txBody>
                  <a:tcPr marL="14288" marR="14288" marT="14288" marB="14288" anchor="ctr">
                    <a:lnL>
                      <a:noFill/>
                    </a:lnL>
                    <a:lnR>
                      <a:noFill/>
                    </a:lnR>
                    <a:lnT>
                      <a:noFill/>
                    </a:lnT>
                    <a:lnB>
                      <a:noFill/>
                    </a:lnB>
                  </a:tcPr>
                </a:tc>
                <a:tc>
                  <a:txBody>
                    <a:bodyPr/>
                    <a:lstStyle/>
                    <a:p>
                      <a:pPr algn="r"/>
                      <a:r>
                        <a:rPr lang="en-CA" sz="1800" dirty="0"/>
                        <a:t>$18,818</a:t>
                      </a:r>
                    </a:p>
                  </a:txBody>
                  <a:tcPr marL="14288" marR="14288" marT="14288" marB="14288" anchor="ctr">
                    <a:lnL>
                      <a:noFill/>
                    </a:lnL>
                    <a:lnR>
                      <a:noFill/>
                    </a:lnR>
                    <a:lnT>
                      <a:noFill/>
                    </a:lnT>
                    <a:lnB>
                      <a:noFill/>
                    </a:lnB>
                  </a:tcPr>
                </a:tc>
                <a:extLst>
                  <a:ext uri="{0D108BD9-81ED-4DB2-BD59-A6C34878D82A}">
                    <a16:rowId xmlns:a16="http://schemas.microsoft.com/office/drawing/2014/main" val="4016564644"/>
                  </a:ext>
                </a:extLst>
              </a:tr>
              <a:tr h="315796">
                <a:tc>
                  <a:txBody>
                    <a:bodyPr/>
                    <a:lstStyle/>
                    <a:p>
                      <a:pPr algn="r"/>
                      <a:r>
                        <a:rPr lang="en-CA" sz="1800" dirty="0"/>
                        <a:t>2</a:t>
                      </a:r>
                    </a:p>
                  </a:txBody>
                  <a:tcPr marL="14288" marR="14288" marT="14288" marB="14288" anchor="ctr">
                    <a:lnL>
                      <a:noFill/>
                    </a:lnL>
                    <a:lnR>
                      <a:noFill/>
                    </a:lnR>
                    <a:lnT>
                      <a:noFill/>
                    </a:lnT>
                    <a:lnB>
                      <a:noFill/>
                    </a:lnB>
                    <a:solidFill>
                      <a:srgbClr val="0072BC"/>
                    </a:solidFill>
                  </a:tcPr>
                </a:tc>
                <a:tc>
                  <a:txBody>
                    <a:bodyPr/>
                    <a:lstStyle/>
                    <a:p>
                      <a:pPr algn="r"/>
                      <a:r>
                        <a:rPr lang="en-CA" sz="1800" dirty="0"/>
                        <a:t>$21,796</a:t>
                      </a:r>
                    </a:p>
                  </a:txBody>
                  <a:tcPr marL="14288" marR="14288" marT="14288" marB="14288" anchor="ctr">
                    <a:lnL>
                      <a:noFill/>
                    </a:lnL>
                    <a:lnR>
                      <a:noFill/>
                    </a:lnR>
                    <a:lnT>
                      <a:noFill/>
                    </a:lnT>
                    <a:lnB>
                      <a:noFill/>
                    </a:lnB>
                    <a:solidFill>
                      <a:srgbClr val="0072BC"/>
                    </a:solidFill>
                  </a:tcPr>
                </a:tc>
                <a:extLst>
                  <a:ext uri="{0D108BD9-81ED-4DB2-BD59-A6C34878D82A}">
                    <a16:rowId xmlns:a16="http://schemas.microsoft.com/office/drawing/2014/main" val="2952956504"/>
                  </a:ext>
                </a:extLst>
              </a:tr>
              <a:tr h="315796">
                <a:tc>
                  <a:txBody>
                    <a:bodyPr/>
                    <a:lstStyle/>
                    <a:p>
                      <a:pPr algn="r"/>
                      <a:r>
                        <a:rPr lang="en-CA" sz="1800"/>
                        <a:t>3</a:t>
                      </a:r>
                    </a:p>
                  </a:txBody>
                  <a:tcPr marL="14288" marR="14288" marT="14288" marB="14288" anchor="ctr">
                    <a:lnL>
                      <a:noFill/>
                    </a:lnL>
                    <a:lnR>
                      <a:noFill/>
                    </a:lnR>
                    <a:lnT>
                      <a:noFill/>
                    </a:lnT>
                    <a:lnB>
                      <a:noFill/>
                    </a:lnB>
                  </a:tcPr>
                </a:tc>
                <a:tc>
                  <a:txBody>
                    <a:bodyPr/>
                    <a:lstStyle/>
                    <a:p>
                      <a:pPr algn="r"/>
                      <a:r>
                        <a:rPr lang="en-CA" sz="1800" dirty="0"/>
                        <a:t>$25,488</a:t>
                      </a:r>
                    </a:p>
                  </a:txBody>
                  <a:tcPr marL="14288" marR="14288" marT="14288" marB="14288" anchor="ctr">
                    <a:lnL>
                      <a:noFill/>
                    </a:lnL>
                    <a:lnR>
                      <a:noFill/>
                    </a:lnR>
                    <a:lnT>
                      <a:noFill/>
                    </a:lnT>
                    <a:lnB>
                      <a:noFill/>
                    </a:lnB>
                  </a:tcPr>
                </a:tc>
                <a:extLst>
                  <a:ext uri="{0D108BD9-81ED-4DB2-BD59-A6C34878D82A}">
                    <a16:rowId xmlns:a16="http://schemas.microsoft.com/office/drawing/2014/main" val="971373962"/>
                  </a:ext>
                </a:extLst>
              </a:tr>
              <a:tr h="315796">
                <a:tc>
                  <a:txBody>
                    <a:bodyPr/>
                    <a:lstStyle/>
                    <a:p>
                      <a:pPr algn="r"/>
                      <a:r>
                        <a:rPr lang="en-CA" sz="1800" dirty="0"/>
                        <a:t>4</a:t>
                      </a:r>
                    </a:p>
                  </a:txBody>
                  <a:tcPr marL="14288" marR="14288" marT="14288" marB="14288" anchor="ctr">
                    <a:lnL>
                      <a:noFill/>
                    </a:lnL>
                    <a:lnR>
                      <a:noFill/>
                    </a:lnR>
                    <a:lnT>
                      <a:noFill/>
                    </a:lnT>
                    <a:lnB>
                      <a:noFill/>
                    </a:lnB>
                    <a:solidFill>
                      <a:srgbClr val="0072BC"/>
                    </a:solidFill>
                  </a:tcPr>
                </a:tc>
                <a:tc>
                  <a:txBody>
                    <a:bodyPr/>
                    <a:lstStyle/>
                    <a:p>
                      <a:pPr algn="r"/>
                      <a:r>
                        <a:rPr lang="en-CA" sz="1800" dirty="0"/>
                        <a:t>$27,572</a:t>
                      </a:r>
                    </a:p>
                  </a:txBody>
                  <a:tcPr marL="14288" marR="14288" marT="14288" marB="14288" anchor="ctr">
                    <a:lnL>
                      <a:noFill/>
                    </a:lnL>
                    <a:lnR>
                      <a:noFill/>
                    </a:lnR>
                    <a:lnT>
                      <a:noFill/>
                    </a:lnT>
                    <a:lnB>
                      <a:noFill/>
                    </a:lnB>
                    <a:solidFill>
                      <a:srgbClr val="0072BC"/>
                    </a:solidFill>
                  </a:tcPr>
                </a:tc>
                <a:extLst>
                  <a:ext uri="{0D108BD9-81ED-4DB2-BD59-A6C34878D82A}">
                    <a16:rowId xmlns:a16="http://schemas.microsoft.com/office/drawing/2014/main" val="2830189049"/>
                  </a:ext>
                </a:extLst>
              </a:tr>
              <a:tr h="315796">
                <a:tc>
                  <a:txBody>
                    <a:bodyPr/>
                    <a:lstStyle/>
                    <a:p>
                      <a:pPr algn="r"/>
                      <a:r>
                        <a:rPr lang="en-CA" sz="1800"/>
                        <a:t>5</a:t>
                      </a:r>
                    </a:p>
                  </a:txBody>
                  <a:tcPr marL="14288" marR="14288" marT="14288" marB="14288" anchor="ctr">
                    <a:lnL>
                      <a:noFill/>
                    </a:lnL>
                    <a:lnR>
                      <a:noFill/>
                    </a:lnR>
                    <a:lnT>
                      <a:noFill/>
                    </a:lnT>
                    <a:lnB>
                      <a:noFill/>
                    </a:lnB>
                  </a:tcPr>
                </a:tc>
                <a:tc>
                  <a:txBody>
                    <a:bodyPr/>
                    <a:lstStyle/>
                    <a:p>
                      <a:pPr algn="r"/>
                      <a:r>
                        <a:rPr lang="en-CA" sz="1800" dirty="0"/>
                        <a:t>$30,430</a:t>
                      </a:r>
                    </a:p>
                  </a:txBody>
                  <a:tcPr marL="14288" marR="14288" marT="14288" marB="14288" anchor="ctr">
                    <a:lnL>
                      <a:noFill/>
                    </a:lnL>
                    <a:lnR>
                      <a:noFill/>
                    </a:lnR>
                    <a:lnT>
                      <a:noFill/>
                    </a:lnT>
                    <a:lnB>
                      <a:noFill/>
                    </a:lnB>
                  </a:tcPr>
                </a:tc>
                <a:extLst>
                  <a:ext uri="{0D108BD9-81ED-4DB2-BD59-A6C34878D82A}">
                    <a16:rowId xmlns:a16="http://schemas.microsoft.com/office/drawing/2014/main" val="3191222093"/>
                  </a:ext>
                </a:extLst>
              </a:tr>
              <a:tr h="315796">
                <a:tc>
                  <a:txBody>
                    <a:bodyPr/>
                    <a:lstStyle/>
                    <a:p>
                      <a:pPr algn="r"/>
                      <a:r>
                        <a:rPr lang="en-CA" sz="1800" dirty="0"/>
                        <a:t>6</a:t>
                      </a:r>
                    </a:p>
                  </a:txBody>
                  <a:tcPr marL="14288" marR="14288" marT="14288" marB="14288" anchor="ctr">
                    <a:lnL>
                      <a:noFill/>
                    </a:lnL>
                    <a:lnR>
                      <a:noFill/>
                    </a:lnR>
                    <a:lnT>
                      <a:noFill/>
                    </a:lnT>
                    <a:lnB>
                      <a:noFill/>
                    </a:lnB>
                    <a:solidFill>
                      <a:srgbClr val="0072BC"/>
                    </a:solidFill>
                  </a:tcPr>
                </a:tc>
                <a:tc>
                  <a:txBody>
                    <a:bodyPr/>
                    <a:lstStyle/>
                    <a:p>
                      <a:pPr algn="r"/>
                      <a:r>
                        <a:rPr lang="en-CA" sz="1800" dirty="0"/>
                        <a:t>$32,634</a:t>
                      </a:r>
                    </a:p>
                  </a:txBody>
                  <a:tcPr marL="14288" marR="14288" marT="14288" marB="14288" anchor="ctr">
                    <a:lnL>
                      <a:noFill/>
                    </a:lnL>
                    <a:lnR>
                      <a:noFill/>
                    </a:lnR>
                    <a:lnT>
                      <a:noFill/>
                    </a:lnT>
                    <a:lnB>
                      <a:noFill/>
                    </a:lnB>
                    <a:solidFill>
                      <a:srgbClr val="0072BC"/>
                    </a:solidFill>
                  </a:tcPr>
                </a:tc>
                <a:extLst>
                  <a:ext uri="{0D108BD9-81ED-4DB2-BD59-A6C34878D82A}">
                    <a16:rowId xmlns:a16="http://schemas.microsoft.com/office/drawing/2014/main" val="4060273669"/>
                  </a:ext>
                </a:extLst>
              </a:tr>
            </a:tbl>
          </a:graphicData>
        </a:graphic>
      </p:graphicFrame>
      <p:pic>
        <p:nvPicPr>
          <p:cNvPr id="11" name="Picture 10"/>
          <p:cNvPicPr>
            <a:picLocks noChangeAspect="1"/>
          </p:cNvPicPr>
          <p:nvPr/>
        </p:nvPicPr>
        <p:blipFill>
          <a:blip r:embed="rId4"/>
          <a:stretch>
            <a:fillRect/>
          </a:stretch>
        </p:blipFill>
        <p:spPr>
          <a:xfrm>
            <a:off x="6012160" y="5157192"/>
            <a:ext cx="1703648" cy="686811"/>
          </a:xfrm>
          <a:prstGeom prst="rect">
            <a:avLst/>
          </a:prstGeom>
        </p:spPr>
      </p:pic>
      <p:pic>
        <p:nvPicPr>
          <p:cNvPr id="12" name="Picture 11"/>
          <p:cNvPicPr>
            <a:picLocks noChangeAspect="1"/>
          </p:cNvPicPr>
          <p:nvPr/>
        </p:nvPicPr>
        <p:blipFill>
          <a:blip r:embed="rId5"/>
          <a:stretch>
            <a:fillRect/>
          </a:stretch>
        </p:blipFill>
        <p:spPr>
          <a:xfrm>
            <a:off x="5526506" y="5924560"/>
            <a:ext cx="2717902" cy="565597"/>
          </a:xfrm>
          <a:prstGeom prst="rect">
            <a:avLst/>
          </a:prstGeom>
        </p:spPr>
      </p:pic>
      <p:cxnSp>
        <p:nvCxnSpPr>
          <p:cNvPr id="14" name="Straight Connector 13"/>
          <p:cNvCxnSpPr/>
          <p:nvPr/>
        </p:nvCxnSpPr>
        <p:spPr>
          <a:xfrm flipH="1" flipV="1">
            <a:off x="3419872" y="3068960"/>
            <a:ext cx="2016224" cy="360040"/>
          </a:xfrm>
          <a:prstGeom prst="line">
            <a:avLst/>
          </a:prstGeom>
          <a:ln w="762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3439391" y="3429000"/>
            <a:ext cx="1996705" cy="288032"/>
          </a:xfrm>
          <a:prstGeom prst="line">
            <a:avLst/>
          </a:prstGeom>
          <a:ln w="762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3446893" y="3465964"/>
            <a:ext cx="1989203" cy="827132"/>
          </a:xfrm>
          <a:prstGeom prst="line">
            <a:avLst/>
          </a:prstGeom>
          <a:ln w="762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3443142" y="3465964"/>
            <a:ext cx="1992954" cy="1428425"/>
          </a:xfrm>
          <a:prstGeom prst="line">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3418792" y="3465964"/>
            <a:ext cx="2017304" cy="2687605"/>
          </a:xfrm>
          <a:prstGeom prst="line">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flipV="1">
            <a:off x="3446894" y="4894389"/>
            <a:ext cx="1845186" cy="838867"/>
          </a:xfrm>
          <a:prstGeom prst="line">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3418792" y="5733256"/>
            <a:ext cx="1873288" cy="420313"/>
          </a:xfrm>
          <a:prstGeom prst="line">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flipV="1">
            <a:off x="3419332" y="5516272"/>
            <a:ext cx="1872748" cy="216984"/>
          </a:xfrm>
          <a:prstGeom prst="line">
            <a:avLst/>
          </a:prstGeom>
          <a:ln w="762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flipV="1">
            <a:off x="3432844" y="3717034"/>
            <a:ext cx="1859236" cy="2016222"/>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flipV="1">
            <a:off x="3418793" y="3068962"/>
            <a:ext cx="1873287" cy="2664294"/>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116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Medicine:</a:t>
            </a:r>
            <a:br>
              <a:rPr lang="en-CA" dirty="0"/>
            </a:br>
            <a:r>
              <a:rPr lang="en-CA" dirty="0"/>
              <a:t>Rounds vs. “Grand Rounds”</a:t>
            </a:r>
          </a:p>
        </p:txBody>
      </p:sp>
      <p:sp>
        <p:nvSpPr>
          <p:cNvPr id="3" name="Content Placeholder 2"/>
          <p:cNvSpPr>
            <a:spLocks noGrp="1"/>
          </p:cNvSpPr>
          <p:nvPr>
            <p:ph idx="1"/>
          </p:nvPr>
        </p:nvSpPr>
        <p:spPr/>
        <p:txBody>
          <a:bodyPr/>
          <a:lstStyle/>
          <a:p>
            <a:r>
              <a:rPr lang="en-CA" dirty="0" err="1"/>
              <a:t>Shaifali</a:t>
            </a:r>
            <a:r>
              <a:rPr lang="en-CA" dirty="0"/>
              <a:t> Sandal, Michael </a:t>
            </a:r>
            <a:r>
              <a:rPr lang="en-CA" dirty="0" err="1"/>
              <a:t>Iannuzzi</a:t>
            </a:r>
            <a:r>
              <a:rPr lang="en-CA" dirty="0"/>
              <a:t>, and Stephen </a:t>
            </a:r>
            <a:r>
              <a:rPr lang="en-CA" dirty="0" err="1"/>
              <a:t>Knohl</a:t>
            </a:r>
            <a:r>
              <a:rPr lang="en-CA" dirty="0"/>
              <a:t>: “Can We Make Grand Rounds “Grand” Again?” J Grad Med Educ. 2013 Dec; 5(4): 560–563.</a:t>
            </a:r>
          </a:p>
          <a:p>
            <a:r>
              <a:rPr lang="en-CA" sz="3000" b="1" dirty="0"/>
              <a:t>http://tinyurl.com/jqbzs94</a:t>
            </a:r>
            <a:endParaRPr lang="en-CA" sz="3000"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3714750"/>
            <a:ext cx="3143250" cy="3143250"/>
          </a:xfrm>
          <a:prstGeom prst="rect">
            <a:avLst/>
          </a:prstGeom>
        </p:spPr>
      </p:pic>
    </p:spTree>
    <p:extLst>
      <p:ext uri="{BB962C8B-B14F-4D97-AF65-F5344CB8AC3E}">
        <p14:creationId xmlns:p14="http://schemas.microsoft.com/office/powerpoint/2010/main" val="17365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Clinical legal education:</a:t>
            </a:r>
            <a:br>
              <a:rPr lang="en-CA" dirty="0"/>
            </a:br>
            <a:r>
              <a:rPr lang="en-CA" dirty="0"/>
              <a:t>Rounds, goals, best practices</a:t>
            </a:r>
          </a:p>
        </p:txBody>
      </p:sp>
      <p:sp>
        <p:nvSpPr>
          <p:cNvPr id="3" name="Content Placeholder 2"/>
          <p:cNvSpPr>
            <a:spLocks noGrp="1"/>
          </p:cNvSpPr>
          <p:nvPr>
            <p:ph idx="1"/>
          </p:nvPr>
        </p:nvSpPr>
        <p:spPr/>
        <p:txBody>
          <a:bodyPr/>
          <a:lstStyle/>
          <a:p>
            <a:r>
              <a:rPr lang="en-CA" dirty="0"/>
              <a:t>Susan Bryant and Elliot Milstein: “Rounds: A 'Signature Pedagogy' for Clinical Education?” (2007) NYLS Clinical Research Institute Paper No. 07/08-5, American University, WCL Research Paper No. 08-17</a:t>
            </a:r>
          </a:p>
          <a:p>
            <a:r>
              <a:rPr lang="en-CA" sz="3000" b="1" dirty="0"/>
              <a:t>http://tinyurl.com/hx2nbff</a:t>
            </a:r>
            <a:r>
              <a:rPr lang="en-CA" sz="30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3722248"/>
            <a:ext cx="3143250" cy="3143250"/>
          </a:xfrm>
          <a:prstGeom prst="rect">
            <a:avLst/>
          </a:prstGeom>
        </p:spPr>
      </p:pic>
    </p:spTree>
    <p:extLst>
      <p:ext uri="{BB962C8B-B14F-4D97-AF65-F5344CB8AC3E}">
        <p14:creationId xmlns:p14="http://schemas.microsoft.com/office/powerpoint/2010/main" val="57000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rounds and you</a:t>
            </a:r>
          </a:p>
        </p:txBody>
      </p:sp>
      <p:sp>
        <p:nvSpPr>
          <p:cNvPr id="3" name="Content Placeholder 2"/>
          <p:cNvSpPr>
            <a:spLocks noGrp="1"/>
          </p:cNvSpPr>
          <p:nvPr>
            <p:ph idx="1"/>
          </p:nvPr>
        </p:nvSpPr>
        <p:spPr/>
        <p:txBody>
          <a:bodyPr/>
          <a:lstStyle/>
          <a:p>
            <a:r>
              <a:rPr lang="en-CA" dirty="0"/>
              <a:t>Does your clinic use case rounds? How often?</a:t>
            </a:r>
          </a:p>
          <a:p>
            <a:r>
              <a:rPr lang="en-CA" dirty="0"/>
              <a:t>Are the participants:</a:t>
            </a:r>
          </a:p>
          <a:p>
            <a:pPr lvl="1"/>
            <a:r>
              <a:rPr lang="en-CA" dirty="0"/>
              <a:t>student peers (at the same level of training)?</a:t>
            </a:r>
          </a:p>
          <a:p>
            <a:pPr lvl="1"/>
            <a:r>
              <a:rPr lang="en-CA" dirty="0"/>
              <a:t>students working in same area(s) of law?</a:t>
            </a:r>
          </a:p>
          <a:p>
            <a:pPr lvl="1"/>
            <a:r>
              <a:rPr lang="en-CA" dirty="0"/>
              <a:t>students within authorized limit of client confidentiality?</a:t>
            </a:r>
          </a:p>
          <a:p>
            <a:pPr lvl="1"/>
            <a:r>
              <a:rPr lang="en-CA" dirty="0"/>
              <a:t>students from other clinics?</a:t>
            </a:r>
          </a:p>
          <a:p>
            <a:pPr lvl="1"/>
            <a:r>
              <a:rPr lang="en-CA" dirty="0"/>
              <a:t>others?</a:t>
            </a:r>
          </a:p>
          <a:p>
            <a:r>
              <a:rPr lang="en-CA" dirty="0"/>
              <a:t>Does this format come naturally?</a:t>
            </a:r>
          </a:p>
          <a:p>
            <a:r>
              <a:rPr lang="en-CA" dirty="0"/>
              <a:t>Is this format used in the legal profession?</a:t>
            </a:r>
          </a:p>
        </p:txBody>
      </p:sp>
    </p:spTree>
    <p:extLst>
      <p:ext uri="{BB962C8B-B14F-4D97-AF65-F5344CB8AC3E}">
        <p14:creationId xmlns:p14="http://schemas.microsoft.com/office/powerpoint/2010/main" val="97982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Distance between clinics and law schools: two dimensions</a:t>
            </a:r>
          </a:p>
        </p:txBody>
      </p:sp>
      <p:cxnSp>
        <p:nvCxnSpPr>
          <p:cNvPr id="5" name="Straight Arrow Connector 4"/>
          <p:cNvCxnSpPr/>
          <p:nvPr/>
        </p:nvCxnSpPr>
        <p:spPr>
          <a:xfrm>
            <a:off x="5004048" y="1700808"/>
            <a:ext cx="0" cy="4968552"/>
          </a:xfrm>
          <a:prstGeom prst="straightConnector1">
            <a:avLst/>
          </a:prstGeom>
          <a:ln w="57150">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142108" y="4077072"/>
            <a:ext cx="7606357" cy="0"/>
          </a:xfrm>
          <a:prstGeom prst="straightConnector1">
            <a:avLst/>
          </a:prstGeom>
          <a:ln w="57150">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59832" y="1772816"/>
            <a:ext cx="1790875" cy="424732"/>
          </a:xfrm>
          <a:prstGeom prst="rect">
            <a:avLst/>
          </a:prstGeom>
          <a:noFill/>
        </p:spPr>
        <p:txBody>
          <a:bodyPr wrap="none" rtlCol="0">
            <a:spAutoFit/>
          </a:bodyPr>
          <a:lstStyle/>
          <a:p>
            <a:pPr algn="r">
              <a:lnSpc>
                <a:spcPct val="90000"/>
              </a:lnSpc>
            </a:pPr>
            <a:r>
              <a:rPr lang="en-CA" sz="2400" dirty="0"/>
              <a:t>High income</a:t>
            </a:r>
          </a:p>
        </p:txBody>
      </p:sp>
      <p:sp>
        <p:nvSpPr>
          <p:cNvPr id="12" name="TextBox 11"/>
          <p:cNvSpPr txBox="1"/>
          <p:nvPr/>
        </p:nvSpPr>
        <p:spPr>
          <a:xfrm>
            <a:off x="3131840" y="6237312"/>
            <a:ext cx="1729961" cy="424732"/>
          </a:xfrm>
          <a:prstGeom prst="rect">
            <a:avLst/>
          </a:prstGeom>
          <a:noFill/>
        </p:spPr>
        <p:txBody>
          <a:bodyPr wrap="none" rtlCol="0">
            <a:spAutoFit/>
          </a:bodyPr>
          <a:lstStyle/>
          <a:p>
            <a:pPr algn="r">
              <a:lnSpc>
                <a:spcPct val="90000"/>
              </a:lnSpc>
            </a:pPr>
            <a:r>
              <a:rPr lang="en-CA" sz="2400" dirty="0"/>
              <a:t>Low income</a:t>
            </a:r>
          </a:p>
        </p:txBody>
      </p:sp>
      <p:sp>
        <p:nvSpPr>
          <p:cNvPr id="13" name="TextBox 12"/>
          <p:cNvSpPr txBox="1"/>
          <p:nvPr/>
        </p:nvSpPr>
        <p:spPr>
          <a:xfrm>
            <a:off x="1043608" y="4221088"/>
            <a:ext cx="1417376" cy="424732"/>
          </a:xfrm>
          <a:prstGeom prst="rect">
            <a:avLst/>
          </a:prstGeom>
          <a:noFill/>
        </p:spPr>
        <p:txBody>
          <a:bodyPr wrap="none" rtlCol="0">
            <a:spAutoFit/>
          </a:bodyPr>
          <a:lstStyle/>
          <a:p>
            <a:pPr>
              <a:lnSpc>
                <a:spcPct val="90000"/>
              </a:lnSpc>
            </a:pPr>
            <a:r>
              <a:rPr lang="en-CA" sz="2400" dirty="0"/>
              <a:t>Atomistic</a:t>
            </a:r>
          </a:p>
        </p:txBody>
      </p:sp>
      <p:sp>
        <p:nvSpPr>
          <p:cNvPr id="15" name="TextBox 14"/>
          <p:cNvSpPr txBox="1"/>
          <p:nvPr/>
        </p:nvSpPr>
        <p:spPr>
          <a:xfrm>
            <a:off x="7668344" y="3543547"/>
            <a:ext cx="1136850" cy="424732"/>
          </a:xfrm>
          <a:prstGeom prst="rect">
            <a:avLst/>
          </a:prstGeom>
          <a:noFill/>
        </p:spPr>
        <p:txBody>
          <a:bodyPr wrap="none" rtlCol="0">
            <a:spAutoFit/>
          </a:bodyPr>
          <a:lstStyle/>
          <a:p>
            <a:pPr algn="r">
              <a:lnSpc>
                <a:spcPct val="90000"/>
              </a:lnSpc>
            </a:pPr>
            <a:r>
              <a:rPr lang="en-CA" sz="2400" dirty="0"/>
              <a:t>Holistic</a:t>
            </a:r>
          </a:p>
        </p:txBody>
      </p:sp>
      <p:sp>
        <p:nvSpPr>
          <p:cNvPr id="16" name="Cube 15"/>
          <p:cNvSpPr/>
          <p:nvPr/>
        </p:nvSpPr>
        <p:spPr>
          <a:xfrm>
            <a:off x="1282711" y="1948790"/>
            <a:ext cx="1512168" cy="1080121"/>
          </a:xfrm>
          <a:prstGeom prst="cub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Traditional law school teaching</a:t>
            </a:r>
          </a:p>
        </p:txBody>
      </p:sp>
      <p:sp>
        <p:nvSpPr>
          <p:cNvPr id="18" name="Cube 17"/>
          <p:cNvSpPr/>
          <p:nvPr/>
        </p:nvSpPr>
        <p:spPr>
          <a:xfrm>
            <a:off x="5314864" y="2276872"/>
            <a:ext cx="1512168" cy="1080121"/>
          </a:xfrm>
          <a:prstGeom prst="cub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Legal profession</a:t>
            </a:r>
          </a:p>
        </p:txBody>
      </p:sp>
      <p:sp>
        <p:nvSpPr>
          <p:cNvPr id="19" name="Cube 18"/>
          <p:cNvSpPr/>
          <p:nvPr/>
        </p:nvSpPr>
        <p:spPr>
          <a:xfrm>
            <a:off x="7213218" y="5376875"/>
            <a:ext cx="1627737" cy="1159444"/>
          </a:xfrm>
          <a:prstGeom prst="cub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“Live client” poverty law clinics</a:t>
            </a:r>
          </a:p>
        </p:txBody>
      </p:sp>
      <p:cxnSp>
        <p:nvCxnSpPr>
          <p:cNvPr id="21" name="Straight Connector 20"/>
          <p:cNvCxnSpPr/>
          <p:nvPr/>
        </p:nvCxnSpPr>
        <p:spPr>
          <a:xfrm>
            <a:off x="2749104" y="3053439"/>
            <a:ext cx="4415184" cy="2391785"/>
          </a:xfrm>
          <a:prstGeom prst="line">
            <a:avLst/>
          </a:prstGeom>
          <a:ln w="76200">
            <a:solidFill>
              <a:srgbClr val="FF0000"/>
            </a:solidFill>
            <a:prstDash val="dash"/>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63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Synergy or conflict?</a:t>
            </a:r>
          </a:p>
        </p:txBody>
      </p:sp>
      <p:sp>
        <p:nvSpPr>
          <p:cNvPr id="3" name="Content Placeholder 2"/>
          <p:cNvSpPr>
            <a:spLocks noGrp="1"/>
          </p:cNvSpPr>
          <p:nvPr>
            <p:ph idx="1"/>
          </p:nvPr>
        </p:nvSpPr>
        <p:spPr/>
        <p:txBody>
          <a:bodyPr/>
          <a:lstStyle/>
          <a:p>
            <a:r>
              <a:rPr lang="en-CA" dirty="0"/>
              <a:t>Do clinic students apply what they are learning in (non-clinic) classes?</a:t>
            </a:r>
          </a:p>
          <a:p>
            <a:r>
              <a:rPr lang="en-CA" dirty="0"/>
              <a:t>Do clinic seminars, supervision, and rounds seek to “undo” some of what students have learned?</a:t>
            </a:r>
          </a:p>
          <a:p>
            <a:r>
              <a:rPr lang="en-CA" dirty="0"/>
              <a:t>Do clinics “start from scratch” with certain areas of legal content?</a:t>
            </a:r>
          </a:p>
          <a:p>
            <a:pPr lvl="1"/>
            <a:r>
              <a:rPr lang="en-CA" dirty="0"/>
              <a:t>…to an increasing extent?</a:t>
            </a:r>
          </a:p>
          <a:p>
            <a:r>
              <a:rPr lang="en-CA" dirty="0"/>
              <a:t>Does the legal academy have a meaningful dialog with clinics?</a:t>
            </a:r>
          </a:p>
          <a:p>
            <a:pPr lvl="1"/>
            <a:r>
              <a:rPr lang="en-CA" dirty="0"/>
              <a:t>what does that look like?</a:t>
            </a:r>
          </a:p>
        </p:txBody>
      </p:sp>
    </p:spTree>
    <p:extLst>
      <p:ext uri="{BB962C8B-B14F-4D97-AF65-F5344CB8AC3E}">
        <p14:creationId xmlns:p14="http://schemas.microsoft.com/office/powerpoint/2010/main" val="164078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“DLS Housing Grand Rounds”</a:t>
            </a:r>
            <a:br>
              <a:rPr lang="en-CA" dirty="0"/>
            </a:br>
            <a:r>
              <a:rPr lang="en-CA" dirty="0"/>
              <a:t>Beta testing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1603997"/>
              </p:ext>
            </p:extLst>
          </p:nvPr>
        </p:nvGraphicFramePr>
        <p:xfrm>
          <a:off x="1141413" y="1905000"/>
          <a:ext cx="6861176" cy="4500880"/>
        </p:xfrm>
        <a:graphic>
          <a:graphicData uri="http://schemas.openxmlformats.org/drawingml/2006/table">
            <a:tbl>
              <a:tblPr firstRow="1" bandRow="1">
                <a:tableStyleId>{6E25E649-3F16-4E02-A733-19D2CDBF48F0}</a:tableStyleId>
              </a:tblPr>
              <a:tblGrid>
                <a:gridCol w="1715294">
                  <a:extLst>
                    <a:ext uri="{9D8B030D-6E8A-4147-A177-3AD203B41FA5}">
                      <a16:colId xmlns:a16="http://schemas.microsoft.com/office/drawing/2014/main" val="1814944593"/>
                    </a:ext>
                  </a:extLst>
                </a:gridCol>
                <a:gridCol w="1715294">
                  <a:extLst>
                    <a:ext uri="{9D8B030D-6E8A-4147-A177-3AD203B41FA5}">
                      <a16:colId xmlns:a16="http://schemas.microsoft.com/office/drawing/2014/main" val="2307877305"/>
                    </a:ext>
                  </a:extLst>
                </a:gridCol>
                <a:gridCol w="1715294">
                  <a:extLst>
                    <a:ext uri="{9D8B030D-6E8A-4147-A177-3AD203B41FA5}">
                      <a16:colId xmlns:a16="http://schemas.microsoft.com/office/drawing/2014/main" val="500147684"/>
                    </a:ext>
                  </a:extLst>
                </a:gridCol>
                <a:gridCol w="1715294">
                  <a:extLst>
                    <a:ext uri="{9D8B030D-6E8A-4147-A177-3AD203B41FA5}">
                      <a16:colId xmlns:a16="http://schemas.microsoft.com/office/drawing/2014/main" val="2380648502"/>
                    </a:ext>
                  </a:extLst>
                </a:gridCol>
              </a:tblGrid>
              <a:tr h="370840">
                <a:tc>
                  <a:txBody>
                    <a:bodyPr/>
                    <a:lstStyle/>
                    <a:p>
                      <a:r>
                        <a:rPr lang="en-CA" i="1" dirty="0"/>
                        <a:t>version</a:t>
                      </a:r>
                    </a:p>
                  </a:txBody>
                  <a:tcPr/>
                </a:tc>
                <a:tc>
                  <a:txBody>
                    <a:bodyPr/>
                    <a:lstStyle/>
                    <a:p>
                      <a:r>
                        <a:rPr lang="en-CA" dirty="0"/>
                        <a:t>0.1</a:t>
                      </a:r>
                    </a:p>
                  </a:txBody>
                  <a:tcPr/>
                </a:tc>
                <a:tc>
                  <a:txBody>
                    <a:bodyPr/>
                    <a:lstStyle/>
                    <a:p>
                      <a:r>
                        <a:rPr lang="en-CA" dirty="0"/>
                        <a:t>0.2</a:t>
                      </a:r>
                    </a:p>
                  </a:txBody>
                  <a:tcPr/>
                </a:tc>
                <a:tc>
                  <a:txBody>
                    <a:bodyPr/>
                    <a:lstStyle/>
                    <a:p>
                      <a:r>
                        <a:rPr lang="en-CA" dirty="0"/>
                        <a:t>0.3</a:t>
                      </a:r>
                    </a:p>
                  </a:txBody>
                  <a:tcPr/>
                </a:tc>
                <a:extLst>
                  <a:ext uri="{0D108BD9-81ED-4DB2-BD59-A6C34878D82A}">
                    <a16:rowId xmlns:a16="http://schemas.microsoft.com/office/drawing/2014/main" val="1883264679"/>
                  </a:ext>
                </a:extLst>
              </a:tr>
              <a:tr h="370840">
                <a:tc>
                  <a:txBody>
                    <a:bodyPr/>
                    <a:lstStyle/>
                    <a:p>
                      <a:r>
                        <a:rPr lang="en-CA" i="1" dirty="0"/>
                        <a:t>when</a:t>
                      </a:r>
                    </a:p>
                  </a:txBody>
                  <a:tcPr/>
                </a:tc>
                <a:tc>
                  <a:txBody>
                    <a:bodyPr/>
                    <a:lstStyle/>
                    <a:p>
                      <a:r>
                        <a:rPr lang="en-CA" dirty="0"/>
                        <a:t>December</a:t>
                      </a:r>
                      <a:r>
                        <a:rPr lang="en-CA" baseline="0" dirty="0"/>
                        <a:t> 2014</a:t>
                      </a:r>
                      <a:endParaRPr lang="en-CA" dirty="0"/>
                    </a:p>
                  </a:txBody>
                  <a:tcPr/>
                </a:tc>
                <a:tc>
                  <a:txBody>
                    <a:bodyPr/>
                    <a:lstStyle/>
                    <a:p>
                      <a:r>
                        <a:rPr lang="en-CA" dirty="0"/>
                        <a:t>November 2015</a:t>
                      </a:r>
                    </a:p>
                  </a:txBody>
                  <a:tcPr/>
                </a:tc>
                <a:tc>
                  <a:txBody>
                    <a:bodyPr/>
                    <a:lstStyle/>
                    <a:p>
                      <a:r>
                        <a:rPr lang="en-CA" dirty="0"/>
                        <a:t>March</a:t>
                      </a:r>
                      <a:r>
                        <a:rPr lang="en-CA" baseline="0" dirty="0"/>
                        <a:t> 2016</a:t>
                      </a:r>
                      <a:endParaRPr lang="en-CA" dirty="0"/>
                    </a:p>
                  </a:txBody>
                  <a:tcPr/>
                </a:tc>
                <a:extLst>
                  <a:ext uri="{0D108BD9-81ED-4DB2-BD59-A6C34878D82A}">
                    <a16:rowId xmlns:a16="http://schemas.microsoft.com/office/drawing/2014/main" val="120202740"/>
                  </a:ext>
                </a:extLst>
              </a:tr>
              <a:tr h="370840">
                <a:tc>
                  <a:txBody>
                    <a:bodyPr/>
                    <a:lstStyle/>
                    <a:p>
                      <a:r>
                        <a:rPr lang="en-CA" i="1" dirty="0"/>
                        <a:t>audience</a:t>
                      </a:r>
                    </a:p>
                  </a:txBody>
                  <a:tcPr/>
                </a:tc>
                <a:tc>
                  <a:txBody>
                    <a:bodyPr/>
                    <a:lstStyle/>
                    <a:p>
                      <a:r>
                        <a:rPr lang="en-CA" dirty="0"/>
                        <a:t>incoming 1L volunteers</a:t>
                      </a:r>
                    </a:p>
                  </a:txBody>
                  <a:tcPr/>
                </a:tc>
                <a:tc>
                  <a:txBody>
                    <a:bodyPr/>
                    <a:lstStyle/>
                    <a:p>
                      <a:r>
                        <a:rPr lang="en-CA" dirty="0"/>
                        <a:t>1L</a:t>
                      </a:r>
                      <a:r>
                        <a:rPr lang="en-CA" baseline="0" dirty="0"/>
                        <a:t>/external volunteers, 2 professors</a:t>
                      </a:r>
                      <a:endParaRPr lang="en-CA" dirty="0"/>
                    </a:p>
                  </a:txBody>
                  <a:tcPr/>
                </a:tc>
                <a:tc>
                  <a:txBody>
                    <a:bodyPr/>
                    <a:lstStyle/>
                    <a:p>
                      <a:r>
                        <a:rPr lang="en-CA" dirty="0"/>
                        <a:t>volunteers, 4-5 local</a:t>
                      </a:r>
                      <a:r>
                        <a:rPr lang="en-CA" baseline="0" dirty="0"/>
                        <a:t> tenant housing lawyers</a:t>
                      </a:r>
                      <a:endParaRPr lang="en-CA" dirty="0"/>
                    </a:p>
                  </a:txBody>
                  <a:tcPr/>
                </a:tc>
                <a:extLst>
                  <a:ext uri="{0D108BD9-81ED-4DB2-BD59-A6C34878D82A}">
                    <a16:rowId xmlns:a16="http://schemas.microsoft.com/office/drawing/2014/main" val="2002282419"/>
                  </a:ext>
                </a:extLst>
              </a:tr>
              <a:tr h="370840">
                <a:tc>
                  <a:txBody>
                    <a:bodyPr/>
                    <a:lstStyle/>
                    <a:p>
                      <a:r>
                        <a:rPr lang="en-CA" i="1" dirty="0"/>
                        <a:t>presenters</a:t>
                      </a:r>
                    </a:p>
                  </a:txBody>
                  <a:tcPr/>
                </a:tc>
                <a:tc>
                  <a:txBody>
                    <a:bodyPr/>
                    <a:lstStyle/>
                    <a:p>
                      <a:r>
                        <a:rPr lang="en-CA" dirty="0"/>
                        <a:t>all current caseworkers</a:t>
                      </a:r>
                    </a:p>
                  </a:txBody>
                  <a:tcPr/>
                </a:tc>
                <a:tc>
                  <a:txBody>
                    <a:bodyPr/>
                    <a:lstStyle/>
                    <a:p>
                      <a:r>
                        <a:rPr lang="en-CA" dirty="0"/>
                        <a:t>all current caseworkers</a:t>
                      </a:r>
                    </a:p>
                  </a:txBody>
                  <a:tcPr/>
                </a:tc>
                <a:tc>
                  <a:txBody>
                    <a:bodyPr/>
                    <a:lstStyle/>
                    <a:p>
                      <a:r>
                        <a:rPr lang="en-CA" dirty="0"/>
                        <a:t>credit students + a few more</a:t>
                      </a:r>
                    </a:p>
                  </a:txBody>
                  <a:tcPr/>
                </a:tc>
                <a:extLst>
                  <a:ext uri="{0D108BD9-81ED-4DB2-BD59-A6C34878D82A}">
                    <a16:rowId xmlns:a16="http://schemas.microsoft.com/office/drawing/2014/main" val="1611006859"/>
                  </a:ext>
                </a:extLst>
              </a:tr>
              <a:tr h="370840">
                <a:tc>
                  <a:txBody>
                    <a:bodyPr/>
                    <a:lstStyle/>
                    <a:p>
                      <a:r>
                        <a:rPr lang="en-CA" i="1" dirty="0"/>
                        <a:t>files</a:t>
                      </a:r>
                    </a:p>
                  </a:txBody>
                  <a:tcPr/>
                </a:tc>
                <a:tc>
                  <a:txBody>
                    <a:bodyPr/>
                    <a:lstStyle/>
                    <a:p>
                      <a:r>
                        <a:rPr lang="en-CA" dirty="0"/>
                        <a:t>all</a:t>
                      </a:r>
                    </a:p>
                  </a:txBody>
                  <a:tcPr/>
                </a:tc>
                <a:tc>
                  <a:txBody>
                    <a:bodyPr/>
                    <a:lstStyle/>
                    <a:p>
                      <a:r>
                        <a:rPr lang="en-CA" dirty="0"/>
                        <a:t>one each</a:t>
                      </a:r>
                    </a:p>
                  </a:txBody>
                  <a:tcPr/>
                </a:tc>
                <a:tc>
                  <a:txBody>
                    <a:bodyPr/>
                    <a:lstStyle/>
                    <a:p>
                      <a:r>
                        <a:rPr lang="en-CA" dirty="0"/>
                        <a:t>one each</a:t>
                      </a:r>
                    </a:p>
                  </a:txBody>
                  <a:tcPr/>
                </a:tc>
                <a:extLst>
                  <a:ext uri="{0D108BD9-81ED-4DB2-BD59-A6C34878D82A}">
                    <a16:rowId xmlns:a16="http://schemas.microsoft.com/office/drawing/2014/main" val="2261145426"/>
                  </a:ext>
                </a:extLst>
              </a:tr>
              <a:tr h="370840">
                <a:tc>
                  <a:txBody>
                    <a:bodyPr/>
                    <a:lstStyle/>
                    <a:p>
                      <a:r>
                        <a:rPr lang="en-CA" i="1" dirty="0"/>
                        <a:t>time</a:t>
                      </a:r>
                      <a:r>
                        <a:rPr lang="en-CA" i="1" baseline="0" dirty="0"/>
                        <a:t> per file</a:t>
                      </a:r>
                      <a:endParaRPr lang="en-CA" i="1" dirty="0"/>
                    </a:p>
                  </a:txBody>
                  <a:tcPr/>
                </a:tc>
                <a:tc>
                  <a:txBody>
                    <a:bodyPr/>
                    <a:lstStyle/>
                    <a:p>
                      <a:r>
                        <a:rPr lang="en-CA" dirty="0"/>
                        <a:t>1-2 minutes</a:t>
                      </a:r>
                    </a:p>
                  </a:txBody>
                  <a:tcPr/>
                </a:tc>
                <a:tc>
                  <a:txBody>
                    <a:bodyPr/>
                    <a:lstStyle/>
                    <a:p>
                      <a:r>
                        <a:rPr lang="en-CA" dirty="0"/>
                        <a:t>2-3</a:t>
                      </a:r>
                      <a:r>
                        <a:rPr lang="en-CA" baseline="0" dirty="0"/>
                        <a:t> minutes</a:t>
                      </a:r>
                      <a:endParaRPr lang="en-CA" dirty="0"/>
                    </a:p>
                  </a:txBody>
                  <a:tcPr/>
                </a:tc>
                <a:tc>
                  <a:txBody>
                    <a:bodyPr/>
                    <a:lstStyle/>
                    <a:p>
                      <a:r>
                        <a:rPr lang="en-CA" dirty="0"/>
                        <a:t>3-5</a:t>
                      </a:r>
                      <a:r>
                        <a:rPr lang="en-CA" baseline="0" dirty="0"/>
                        <a:t> minutes</a:t>
                      </a:r>
                      <a:endParaRPr lang="en-CA" dirty="0"/>
                    </a:p>
                  </a:txBody>
                  <a:tcPr/>
                </a:tc>
                <a:extLst>
                  <a:ext uri="{0D108BD9-81ED-4DB2-BD59-A6C34878D82A}">
                    <a16:rowId xmlns:a16="http://schemas.microsoft.com/office/drawing/2014/main" val="3168619273"/>
                  </a:ext>
                </a:extLst>
              </a:tr>
              <a:tr h="370840">
                <a:tc>
                  <a:txBody>
                    <a:bodyPr/>
                    <a:lstStyle/>
                    <a:p>
                      <a:r>
                        <a:rPr lang="en-CA" i="1" dirty="0"/>
                        <a:t>function</a:t>
                      </a:r>
                    </a:p>
                  </a:txBody>
                  <a:tcPr/>
                </a:tc>
                <a:tc>
                  <a:txBody>
                    <a:bodyPr/>
                    <a:lstStyle/>
                    <a:p>
                      <a:r>
                        <a:rPr lang="en-CA" dirty="0"/>
                        <a:t>get</a:t>
                      </a:r>
                      <a:r>
                        <a:rPr lang="en-CA" baseline="0" dirty="0"/>
                        <a:t> volunteers excited about helping out next term</a:t>
                      </a:r>
                      <a:endParaRPr lang="en-CA" dirty="0"/>
                    </a:p>
                  </a:txBody>
                  <a:tcPr/>
                </a:tc>
                <a:tc>
                  <a:txBody>
                    <a:bodyPr/>
                    <a:lstStyle/>
                    <a:p>
                      <a:r>
                        <a:rPr lang="en-CA" dirty="0"/>
                        <a:t>dialog</a:t>
                      </a:r>
                      <a:r>
                        <a:rPr lang="en-CA" baseline="0" dirty="0"/>
                        <a:t> w/ profs about links between their work and ours</a:t>
                      </a:r>
                      <a:endParaRPr lang="en-CA" dirty="0"/>
                    </a:p>
                  </a:txBody>
                  <a:tcPr/>
                </a:tc>
                <a:tc>
                  <a:txBody>
                    <a:bodyPr/>
                    <a:lstStyle/>
                    <a:p>
                      <a:r>
                        <a:rPr lang="en-CA" dirty="0"/>
                        <a:t>expert strategic</a:t>
                      </a:r>
                      <a:r>
                        <a:rPr lang="en-CA" baseline="0" dirty="0"/>
                        <a:t> advice on how best to proceed with current matters</a:t>
                      </a:r>
                      <a:endParaRPr lang="en-CA" dirty="0"/>
                    </a:p>
                  </a:txBody>
                  <a:tcPr/>
                </a:tc>
                <a:extLst>
                  <a:ext uri="{0D108BD9-81ED-4DB2-BD59-A6C34878D82A}">
                    <a16:rowId xmlns:a16="http://schemas.microsoft.com/office/drawing/2014/main" val="123028199"/>
                  </a:ext>
                </a:extLst>
              </a:tr>
            </a:tbl>
          </a:graphicData>
        </a:graphic>
      </p:graphicFrame>
    </p:spTree>
    <p:extLst>
      <p:ext uri="{BB962C8B-B14F-4D97-AF65-F5344CB8AC3E}">
        <p14:creationId xmlns:p14="http://schemas.microsoft.com/office/powerpoint/2010/main" val="332879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1586</Words>
  <Application>Microsoft Office PowerPoint</Application>
  <PresentationFormat>On-screen Show (4:3)</PresentationFormat>
  <Paragraphs>166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Consolas</vt:lpstr>
      <vt:lpstr>Corbel</vt:lpstr>
      <vt:lpstr>Chalkboard 16x9</vt:lpstr>
      <vt:lpstr>Grand Rounds: bringing together poverty law practice and the legal academy </vt:lpstr>
      <vt:lpstr>Who we are</vt:lpstr>
      <vt:lpstr>Who we serve</vt:lpstr>
      <vt:lpstr>Medicine: Rounds vs. “Grand Rounds”</vt:lpstr>
      <vt:lpstr>Clinical legal education: Rounds, goals, best practices</vt:lpstr>
      <vt:lpstr>Case rounds and you</vt:lpstr>
      <vt:lpstr>Distance between clinics and law schools: two dimensions</vt:lpstr>
      <vt:lpstr>Synergy or conflict?</vt:lpstr>
      <vt:lpstr>“DLS Housing Grand Rounds” Beta testing</vt:lpstr>
      <vt:lpstr>Welcome to beta 0.4</vt:lpstr>
      <vt:lpstr>Mid-size midtown building…</vt:lpstr>
      <vt:lpstr>Mid-size midtown building…</vt:lpstr>
      <vt:lpstr>Mid-size midtown building…</vt:lpstr>
      <vt:lpstr>Timeline</vt:lpstr>
      <vt:lpstr>PowerPoint Presentation</vt:lpstr>
      <vt:lpstr>PowerPoint Presentation</vt:lpstr>
      <vt:lpstr>PowerPoint Presentation</vt:lpstr>
      <vt:lpstr>Timeline</vt:lpstr>
      <vt:lpstr>PowerPoint Presentation</vt:lpstr>
      <vt:lpstr>Issues</vt:lpstr>
      <vt:lpstr>Law, equity, jurisdiction</vt:lpstr>
      <vt:lpstr>Law, equity, jurisdiction</vt:lpstr>
      <vt:lpstr>Law, equity, jurisdiction</vt:lpstr>
      <vt:lpstr>Fires and frustration</vt:lpstr>
      <vt:lpstr>Fires and frustration</vt:lpstr>
      <vt:lpstr>The covenant for habitability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2016-07-10T02:27:16Z</dcterms:created>
  <dcterms:modified xsi:type="dcterms:W3CDTF">2016-07-11T04:57:41Z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