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05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97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1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1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4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2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13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0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91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2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8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9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Proof beyond reasonable </a:t>
            </a:r>
            <a:r>
              <a:rPr lang="en-GB" dirty="0" smtClean="0"/>
              <a:t>doubt: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What can routine programme data tell us about the impact of clinic on student </a:t>
            </a:r>
            <a:r>
              <a:rPr lang="en-GB" dirty="0" smtClean="0"/>
              <a:t>performance?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334500" y="939800"/>
            <a:ext cx="260350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Carol Boothby, </a:t>
            </a:r>
          </a:p>
          <a:p>
            <a:pPr algn="ctr"/>
            <a:r>
              <a:rPr lang="en-GB" sz="2000" dirty="0" smtClean="0"/>
              <a:t>Elaine Hall and </a:t>
            </a:r>
          </a:p>
          <a:p>
            <a:pPr algn="ctr"/>
            <a:r>
              <a:rPr lang="en-GB" sz="2000" dirty="0" smtClean="0"/>
              <a:t>Cath Sylvester,</a:t>
            </a:r>
          </a:p>
          <a:p>
            <a:pPr algn="ctr"/>
            <a:r>
              <a:rPr lang="en-GB" sz="2000" b="1" i="1" dirty="0" smtClean="0"/>
              <a:t>Legal Education and Professional Skills</a:t>
            </a:r>
            <a:endParaRPr lang="en-GB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9334500" y="4038183"/>
            <a:ext cx="26035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Interactive seminar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334500" y="4675326"/>
            <a:ext cx="26035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ACCLE/ IJCLE Conference</a:t>
            </a:r>
          </a:p>
          <a:p>
            <a:pPr algn="ctr"/>
            <a:r>
              <a:rPr lang="en-GB" dirty="0" smtClean="0"/>
              <a:t>July 2016</a:t>
            </a:r>
          </a:p>
          <a:p>
            <a:pPr algn="ctr"/>
            <a:r>
              <a:rPr lang="en-GB" dirty="0" smtClean="0"/>
              <a:t>University of Toronto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2" b="53069"/>
          <a:stretch>
            <a:fillRect/>
          </a:stretch>
        </p:blipFill>
        <p:spPr bwMode="auto">
          <a:xfrm>
            <a:off x="9334500" y="2838827"/>
            <a:ext cx="2603500" cy="91814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7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Core modules (year 3)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471" y="176693"/>
            <a:ext cx="3965490" cy="31761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555" y="176693"/>
            <a:ext cx="3967883" cy="31761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7964" y="3520440"/>
            <a:ext cx="3802495" cy="30419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0459" y="3555252"/>
            <a:ext cx="3758979" cy="300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6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SLO year 3 driving the trend?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920722"/>
              </p:ext>
            </p:extLst>
          </p:nvPr>
        </p:nvGraphicFramePr>
        <p:xfrm>
          <a:off x="3489959" y="609602"/>
          <a:ext cx="8275324" cy="5745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1">
                  <a:extLst>
                    <a:ext uri="{9D8B030D-6E8A-4147-A177-3AD203B41FA5}">
                      <a16:colId xmlns:a16="http://schemas.microsoft.com/office/drawing/2014/main" val="4984802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05613767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68198967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3908809307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331714127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522609226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67324933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333538781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2847971518"/>
                    </a:ext>
                  </a:extLst>
                </a:gridCol>
                <a:gridCol w="696159">
                  <a:extLst>
                    <a:ext uri="{9D8B030D-6E8A-4147-A177-3AD203B41FA5}">
                      <a16:colId xmlns:a16="http://schemas.microsoft.com/office/drawing/2014/main" val="1343293366"/>
                    </a:ext>
                  </a:extLst>
                </a:gridCol>
              </a:tblGrid>
              <a:tr h="322270"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Final degree class * y3fuzzy </a:t>
                      </a:r>
                      <a:r>
                        <a:rPr lang="en-GB" sz="1200" dirty="0" err="1">
                          <a:effectLst/>
                        </a:rPr>
                        <a:t>Crosstabulation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y3fuzzy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2776987"/>
                  </a:ext>
                </a:extLst>
              </a:tr>
              <a:tr h="765713"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first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first 2:1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solid 2:1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2:1 2:2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solid 2:2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2:2 fail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405688"/>
                  </a:ext>
                </a:extLst>
              </a:tr>
              <a:tr h="481692">
                <a:tc row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First Class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4403166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2.1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11.3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11.8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40.0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9744046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Upper Second Class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686249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5.6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9.4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29.9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28.7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106.0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56509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Lower Second Class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8555334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.9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2.9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.1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7894541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Defer</a:t>
                      </a:r>
                      <a:r>
                        <a:rPr lang="en-GB" sz="1200" dirty="0" smtClean="0">
                          <a:effectLst/>
                        </a:rPr>
                        <a:t>/ Refer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101723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4.1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14.0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806250"/>
                  </a:ext>
                </a:extLst>
              </a:tr>
              <a:tr h="481692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5043683"/>
                  </a:ext>
                </a:extLst>
              </a:tr>
              <a:tr h="32227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8803636"/>
                  </a:ext>
                </a:extLst>
              </a:tr>
            </a:tbl>
          </a:graphicData>
        </a:graphic>
      </p:graphicFrame>
      <p:sp>
        <p:nvSpPr>
          <p:cNvPr id="5" name="Striped Right Arrow 4"/>
          <p:cNvSpPr/>
          <p:nvPr/>
        </p:nvSpPr>
        <p:spPr>
          <a:xfrm rot="11997400">
            <a:off x="6163759" y="2175352"/>
            <a:ext cx="1083682" cy="486748"/>
          </a:xfrm>
          <a:prstGeom prst="striped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triped Right Arrow 5"/>
          <p:cNvSpPr/>
          <p:nvPr/>
        </p:nvSpPr>
        <p:spPr>
          <a:xfrm rot="11997400">
            <a:off x="7085780" y="3238968"/>
            <a:ext cx="1083682" cy="486748"/>
          </a:xfrm>
          <a:prstGeom prst="striped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triped Right Arrow 6"/>
          <p:cNvSpPr/>
          <p:nvPr/>
        </p:nvSpPr>
        <p:spPr>
          <a:xfrm rot="11997400">
            <a:off x="8388799" y="4065112"/>
            <a:ext cx="1083682" cy="486748"/>
          </a:xfrm>
          <a:prstGeom prst="striped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830020"/>
              </p:ext>
            </p:extLst>
          </p:nvPr>
        </p:nvGraphicFramePr>
        <p:xfrm>
          <a:off x="3489958" y="574548"/>
          <a:ext cx="8275325" cy="569976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60960">
                  <a:extLst>
                    <a:ext uri="{9D8B030D-6E8A-4147-A177-3AD203B41FA5}">
                      <a16:colId xmlns:a16="http://schemas.microsoft.com/office/drawing/2014/main" val="1461036320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2365852146"/>
                    </a:ext>
                  </a:extLst>
                </a:gridCol>
                <a:gridCol w="701040">
                  <a:extLst>
                    <a:ext uri="{9D8B030D-6E8A-4147-A177-3AD203B41FA5}">
                      <a16:colId xmlns:a16="http://schemas.microsoft.com/office/drawing/2014/main" val="1230925501"/>
                    </a:ext>
                  </a:extLst>
                </a:gridCol>
                <a:gridCol w="823657">
                  <a:extLst>
                    <a:ext uri="{9D8B030D-6E8A-4147-A177-3AD203B41FA5}">
                      <a16:colId xmlns:a16="http://schemas.microsoft.com/office/drawing/2014/main" val="2893731540"/>
                    </a:ext>
                  </a:extLst>
                </a:gridCol>
                <a:gridCol w="1067497">
                  <a:extLst>
                    <a:ext uri="{9D8B030D-6E8A-4147-A177-3AD203B41FA5}">
                      <a16:colId xmlns:a16="http://schemas.microsoft.com/office/drawing/2014/main" val="755815079"/>
                    </a:ext>
                  </a:extLst>
                </a:gridCol>
                <a:gridCol w="1067497">
                  <a:extLst>
                    <a:ext uri="{9D8B030D-6E8A-4147-A177-3AD203B41FA5}">
                      <a16:colId xmlns:a16="http://schemas.microsoft.com/office/drawing/2014/main" val="3653982702"/>
                    </a:ext>
                  </a:extLst>
                </a:gridCol>
                <a:gridCol w="1067497">
                  <a:extLst>
                    <a:ext uri="{9D8B030D-6E8A-4147-A177-3AD203B41FA5}">
                      <a16:colId xmlns:a16="http://schemas.microsoft.com/office/drawing/2014/main" val="4184123991"/>
                    </a:ext>
                  </a:extLst>
                </a:gridCol>
                <a:gridCol w="1067497">
                  <a:extLst>
                    <a:ext uri="{9D8B030D-6E8A-4147-A177-3AD203B41FA5}">
                      <a16:colId xmlns:a16="http://schemas.microsoft.com/office/drawing/2014/main" val="2166795138"/>
                    </a:ext>
                  </a:extLst>
                </a:gridCol>
                <a:gridCol w="1067497">
                  <a:extLst>
                    <a:ext uri="{9D8B030D-6E8A-4147-A177-3AD203B41FA5}">
                      <a16:colId xmlns:a16="http://schemas.microsoft.com/office/drawing/2014/main" val="2320011303"/>
                    </a:ext>
                  </a:extLst>
                </a:gridCol>
                <a:gridCol w="696863">
                  <a:extLst>
                    <a:ext uri="{9D8B030D-6E8A-4147-A177-3AD203B41FA5}">
                      <a16:colId xmlns:a16="http://schemas.microsoft.com/office/drawing/2014/main" val="2795685818"/>
                    </a:ext>
                  </a:extLst>
                </a:gridCol>
              </a:tblGrid>
              <a:tr h="261884"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Final degree class * y3SLOfuzzy </a:t>
                      </a:r>
                      <a:r>
                        <a:rPr lang="en-GB" sz="1200" dirty="0" err="1">
                          <a:effectLst/>
                        </a:rPr>
                        <a:t>Crosstabulation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y3SLOfuzzy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018751"/>
                  </a:ext>
                </a:extLst>
              </a:tr>
              <a:tr h="992352"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first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first 2:1 borderline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2:1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2:1 2:2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solid 2:2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2:2 fail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432181"/>
                  </a:ext>
                </a:extLst>
              </a:tr>
              <a:tr h="459769">
                <a:tc row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First Class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19177"/>
                  </a:ext>
                </a:extLst>
              </a:tr>
              <a:tr h="4597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16.7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5.4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40.0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578665"/>
                  </a:ext>
                </a:extLst>
              </a:tr>
              <a:tr h="4597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Upper Second Class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106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842216"/>
                  </a:ext>
                </a:extLst>
              </a:tr>
              <a:tr h="4597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44.3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24.3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14.3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3.1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106.0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04655"/>
                  </a:ext>
                </a:extLst>
              </a:tr>
              <a:tr h="4597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Lower Second Class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32383"/>
                  </a:ext>
                </a:extLst>
              </a:tr>
              <a:tr h="4597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2.3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1.4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.3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12186"/>
                  </a:ext>
                </a:extLst>
              </a:tr>
              <a:tr h="4597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Defer</a:t>
                      </a:r>
                      <a:r>
                        <a:rPr lang="en-GB" sz="1200" dirty="0" smtClean="0">
                          <a:effectLst/>
                        </a:rPr>
                        <a:t>/ Refer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011510"/>
                  </a:ext>
                </a:extLst>
              </a:tr>
              <a:tr h="4597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1.6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1.9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.4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14.0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5371"/>
                  </a:ext>
                </a:extLst>
              </a:tr>
              <a:tr h="459769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63692"/>
                  </a:ext>
                </a:extLst>
              </a:tr>
              <a:tr h="307603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7827"/>
                  </a:ext>
                </a:extLst>
              </a:tr>
            </a:tbl>
          </a:graphicData>
        </a:graphic>
      </p:graphicFrame>
      <p:sp>
        <p:nvSpPr>
          <p:cNvPr id="9" name="Striped Right Arrow 8"/>
          <p:cNvSpPr/>
          <p:nvPr/>
        </p:nvSpPr>
        <p:spPr>
          <a:xfrm rot="11997400">
            <a:off x="6375131" y="2411576"/>
            <a:ext cx="1083682" cy="486748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triped Right Arrow 9"/>
          <p:cNvSpPr/>
          <p:nvPr/>
        </p:nvSpPr>
        <p:spPr>
          <a:xfrm rot="11997400">
            <a:off x="7693562" y="3420258"/>
            <a:ext cx="1083682" cy="486748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triped Right Arrow 10"/>
          <p:cNvSpPr/>
          <p:nvPr/>
        </p:nvSpPr>
        <p:spPr>
          <a:xfrm rot="11997400">
            <a:off x="8624488" y="4427481"/>
            <a:ext cx="1083682" cy="486748"/>
          </a:xfrm>
          <a:prstGeom prst="striped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4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Raw </a:t>
            </a:r>
            <a:br>
              <a:rPr lang="en-GB" dirty="0" smtClean="0"/>
            </a:br>
            <a:r>
              <a:rPr lang="en-GB" dirty="0" smtClean="0"/>
              <a:t>data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750" y="445275"/>
            <a:ext cx="9506250" cy="3806685"/>
          </a:xfrm>
          <a:prstGeom prst="rect">
            <a:avLst/>
          </a:prstGeom>
        </p:spPr>
      </p:pic>
      <p:sp>
        <p:nvSpPr>
          <p:cNvPr id="15" name="Frame 14"/>
          <p:cNvSpPr/>
          <p:nvPr/>
        </p:nvSpPr>
        <p:spPr>
          <a:xfrm>
            <a:off x="5083092" y="2348616"/>
            <a:ext cx="3466548" cy="211670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 rot="5400000">
            <a:off x="6160384" y="2076066"/>
            <a:ext cx="2116704" cy="2661806"/>
          </a:xfrm>
          <a:prstGeom prst="fram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16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3 predicts Year 4 – just a clinic effect?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8510" y="882055"/>
            <a:ext cx="4984655" cy="3994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291" y="2767446"/>
            <a:ext cx="4804708" cy="38467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8510" y="773076"/>
            <a:ext cx="5267401" cy="4212701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291" y="2799791"/>
            <a:ext cx="4950460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44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really know about the impact of clinical legal education on our students?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u="sng" dirty="0" smtClean="0"/>
              <a:t>Claims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Students are better prepared for practice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Students learn law more effectively through experience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Students integrate legal knowledge and skills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Students gain confidence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Students values and self-concept are changed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Clinic benefits less traditionally academic students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u="sng" dirty="0" smtClean="0"/>
              <a:t>Evidence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Feedback from alumni and employers (Alexander and Boothby)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Casework and performance in clinic, anecdotal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Casework and performance in clinic, </a:t>
            </a:r>
            <a:r>
              <a:rPr lang="en-GB" dirty="0" smtClean="0"/>
              <a:t>(Boothby and Sylvester) And…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Student feedback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Mixed evidence (McKeown)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Anecdotal…. Until….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66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2321" y="165100"/>
            <a:ext cx="9605980" cy="66929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Raw </a:t>
            </a:r>
            <a:br>
              <a:rPr lang="en-GB" dirty="0" smtClean="0"/>
            </a:br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9" name="Left Arrow 8"/>
          <p:cNvSpPr/>
          <p:nvPr/>
        </p:nvSpPr>
        <p:spPr>
          <a:xfrm>
            <a:off x="9626600" y="5725020"/>
            <a:ext cx="1892300" cy="663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year modules</a:t>
            </a:r>
            <a:endParaRPr lang="en-GB" dirty="0"/>
          </a:p>
        </p:txBody>
      </p:sp>
      <p:sp>
        <p:nvSpPr>
          <p:cNvPr id="13" name="Left Arrow 12"/>
          <p:cNvSpPr/>
          <p:nvPr/>
        </p:nvSpPr>
        <p:spPr>
          <a:xfrm>
            <a:off x="10566400" y="2001240"/>
            <a:ext cx="1257300" cy="663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4th year</a:t>
            </a:r>
            <a:endParaRPr lang="en-GB" dirty="0"/>
          </a:p>
        </p:txBody>
      </p:sp>
      <p:sp>
        <p:nvSpPr>
          <p:cNvPr id="14" name="Frame 13"/>
          <p:cNvSpPr/>
          <p:nvPr/>
        </p:nvSpPr>
        <p:spPr>
          <a:xfrm>
            <a:off x="7683500" y="2794000"/>
            <a:ext cx="838200" cy="15113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Frame 14"/>
          <p:cNvSpPr/>
          <p:nvPr/>
        </p:nvSpPr>
        <p:spPr>
          <a:xfrm>
            <a:off x="5461000" y="1511300"/>
            <a:ext cx="2501900" cy="157713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Frame 16"/>
          <p:cNvSpPr/>
          <p:nvPr/>
        </p:nvSpPr>
        <p:spPr>
          <a:xfrm>
            <a:off x="3740150" y="1153020"/>
            <a:ext cx="1720850" cy="472580"/>
          </a:xfrm>
          <a:prstGeom prst="fram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8412480" y="487680"/>
            <a:ext cx="2413000" cy="595490"/>
          </a:xfrm>
          <a:prstGeom prst="fram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2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1" animBg="1"/>
      <p:bldP spid="15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Descriptive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8712" y="518477"/>
            <a:ext cx="7315200" cy="3973068"/>
          </a:xfrm>
        </p:spPr>
        <p:txBody>
          <a:bodyPr/>
          <a:lstStyle/>
          <a:p>
            <a:r>
              <a:rPr lang="en-GB" dirty="0" smtClean="0"/>
              <a:t>What do our students leave with?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What happens year on year?</a:t>
            </a:r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81534"/>
              </p:ext>
            </p:extLst>
          </p:nvPr>
        </p:nvGraphicFramePr>
        <p:xfrm>
          <a:off x="5026025" y="1123836"/>
          <a:ext cx="6282053" cy="190275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1335">
                  <a:extLst>
                    <a:ext uri="{9D8B030D-6E8A-4147-A177-3AD203B41FA5}">
                      <a16:colId xmlns:a16="http://schemas.microsoft.com/office/drawing/2014/main" val="481263064"/>
                    </a:ext>
                  </a:extLst>
                </a:gridCol>
                <a:gridCol w="1813560">
                  <a:extLst>
                    <a:ext uri="{9D8B030D-6E8A-4147-A177-3AD203B41FA5}">
                      <a16:colId xmlns:a16="http://schemas.microsoft.com/office/drawing/2014/main" val="2771455673"/>
                    </a:ext>
                  </a:extLst>
                </a:gridCol>
                <a:gridCol w="1111762">
                  <a:extLst>
                    <a:ext uri="{9D8B030D-6E8A-4147-A177-3AD203B41FA5}">
                      <a16:colId xmlns:a16="http://schemas.microsoft.com/office/drawing/2014/main" val="83904616"/>
                    </a:ext>
                  </a:extLst>
                </a:gridCol>
                <a:gridCol w="911680">
                  <a:extLst>
                    <a:ext uri="{9D8B030D-6E8A-4147-A177-3AD203B41FA5}">
                      <a16:colId xmlns:a16="http://schemas.microsoft.com/office/drawing/2014/main" val="4188084333"/>
                    </a:ext>
                  </a:extLst>
                </a:gridCol>
                <a:gridCol w="961858">
                  <a:extLst>
                    <a:ext uri="{9D8B030D-6E8A-4147-A177-3AD203B41FA5}">
                      <a16:colId xmlns:a16="http://schemas.microsoft.com/office/drawing/2014/main" val="3764590940"/>
                    </a:ext>
                  </a:extLst>
                </a:gridCol>
                <a:gridCol w="961858">
                  <a:extLst>
                    <a:ext uri="{9D8B030D-6E8A-4147-A177-3AD203B41FA5}">
                      <a16:colId xmlns:a16="http://schemas.microsoft.com/office/drawing/2014/main" val="2021208373"/>
                    </a:ext>
                  </a:extLst>
                </a:gridCol>
              </a:tblGrid>
              <a:tr h="214921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class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298121"/>
                  </a:ext>
                </a:extLst>
              </a:tr>
              <a:tr h="45413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Frequency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Percent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Valid Percent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Cumulative Percent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9900832"/>
                  </a:ext>
                </a:extLst>
              </a:tr>
              <a:tr h="214921">
                <a:tc rowSpan="5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Valid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First Class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23.5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23.5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23.5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4764166"/>
                  </a:ext>
                </a:extLst>
              </a:tr>
              <a:tr h="2149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Upper Second Class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62.4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62.4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85.9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4010028"/>
                  </a:ext>
                </a:extLst>
              </a:tr>
              <a:tr h="2149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Lower Second Class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5.9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5.9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91.8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6542856"/>
                  </a:ext>
                </a:extLst>
              </a:tr>
              <a:tr h="2149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Defer/Refer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8.2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8.2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100.0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0607339"/>
                  </a:ext>
                </a:extLst>
              </a:tr>
              <a:tr h="2202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Total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100.0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100.0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75757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864738"/>
              </p:ext>
            </p:extLst>
          </p:nvPr>
        </p:nvGraphicFramePr>
        <p:xfrm>
          <a:off x="3894454" y="3458670"/>
          <a:ext cx="7413626" cy="2219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721">
                  <a:extLst>
                    <a:ext uri="{9D8B030D-6E8A-4147-A177-3AD203B41FA5}">
                      <a16:colId xmlns:a16="http://schemas.microsoft.com/office/drawing/2014/main" val="2853491787"/>
                    </a:ext>
                  </a:extLst>
                </a:gridCol>
                <a:gridCol w="1299781">
                  <a:extLst>
                    <a:ext uri="{9D8B030D-6E8A-4147-A177-3AD203B41FA5}">
                      <a16:colId xmlns:a16="http://schemas.microsoft.com/office/drawing/2014/main" val="1122848942"/>
                    </a:ext>
                  </a:extLst>
                </a:gridCol>
                <a:gridCol w="1299781">
                  <a:extLst>
                    <a:ext uri="{9D8B030D-6E8A-4147-A177-3AD203B41FA5}">
                      <a16:colId xmlns:a16="http://schemas.microsoft.com/office/drawing/2014/main" val="3210890553"/>
                    </a:ext>
                  </a:extLst>
                </a:gridCol>
                <a:gridCol w="1299781">
                  <a:extLst>
                    <a:ext uri="{9D8B030D-6E8A-4147-A177-3AD203B41FA5}">
                      <a16:colId xmlns:a16="http://schemas.microsoft.com/office/drawing/2014/main" val="2466421457"/>
                    </a:ext>
                  </a:extLst>
                </a:gridCol>
                <a:gridCol w="1299781">
                  <a:extLst>
                    <a:ext uri="{9D8B030D-6E8A-4147-A177-3AD203B41FA5}">
                      <a16:colId xmlns:a16="http://schemas.microsoft.com/office/drawing/2014/main" val="2795290320"/>
                    </a:ext>
                  </a:extLst>
                </a:gridCol>
                <a:gridCol w="1299781">
                  <a:extLst>
                    <a:ext uri="{9D8B030D-6E8A-4147-A177-3AD203B41FA5}">
                      <a16:colId xmlns:a16="http://schemas.microsoft.com/office/drawing/2014/main" val="3487689768"/>
                    </a:ext>
                  </a:extLst>
                </a:gridCol>
              </a:tblGrid>
              <a:tr h="27744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y1average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y2average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y3average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y4average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4833761"/>
                  </a:ext>
                </a:extLst>
              </a:tr>
              <a:tr h="277449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Valid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169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6123612"/>
                  </a:ext>
                </a:extLst>
              </a:tr>
              <a:tr h="2774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Missing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65275"/>
                  </a:ext>
                </a:extLst>
              </a:tr>
              <a:tr h="27744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Mean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55.01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56.75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61.75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64.80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848453"/>
                  </a:ext>
                </a:extLst>
              </a:tr>
              <a:tr h="27744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Median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54.33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56.74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60.73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65.14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66409"/>
                  </a:ext>
                </a:extLst>
              </a:tr>
              <a:tr h="27744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Mode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47.83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46.80</a:t>
                      </a:r>
                      <a:r>
                        <a:rPr lang="en-GB" sz="1400" baseline="30000">
                          <a:effectLst/>
                        </a:rPr>
                        <a:t>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58.75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68.56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781546"/>
                  </a:ext>
                </a:extLst>
              </a:tr>
              <a:tr h="27744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Std. Deviation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8.84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6.97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5.72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7.45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0068023"/>
                  </a:ext>
                </a:extLst>
              </a:tr>
              <a:tr h="277449"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Range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71.28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40.20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27.50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54.25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7905680"/>
                  </a:ext>
                </a:extLst>
              </a:tr>
            </a:tbl>
          </a:graphicData>
        </a:graphic>
      </p:graphicFrame>
      <p:sp>
        <p:nvSpPr>
          <p:cNvPr id="6" name="Donut 5"/>
          <p:cNvSpPr/>
          <p:nvPr/>
        </p:nvSpPr>
        <p:spPr>
          <a:xfrm>
            <a:off x="6076632" y="5039552"/>
            <a:ext cx="1249680" cy="822960"/>
          </a:xfrm>
          <a:prstGeom prst="donut">
            <a:avLst>
              <a:gd name="adj" fmla="val 1364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8733948" y="5039552"/>
            <a:ext cx="1249680" cy="822960"/>
          </a:xfrm>
          <a:prstGeom prst="donut">
            <a:avLst>
              <a:gd name="adj" fmla="val 1364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Contextual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7470" y="807720"/>
            <a:ext cx="7315200" cy="3531108"/>
          </a:xfrm>
        </p:spPr>
        <p:txBody>
          <a:bodyPr/>
          <a:lstStyle/>
          <a:p>
            <a:r>
              <a:rPr lang="en-GB" dirty="0" smtClean="0"/>
              <a:t>Grade boundaries and ‘fuzziness’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220272"/>
              </p:ext>
            </p:extLst>
          </p:nvPr>
        </p:nvGraphicFramePr>
        <p:xfrm>
          <a:off x="4244021" y="2134073"/>
          <a:ext cx="6622097" cy="3314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849">
                  <a:extLst>
                    <a:ext uri="{9D8B030D-6E8A-4147-A177-3AD203B41FA5}">
                      <a16:colId xmlns:a16="http://schemas.microsoft.com/office/drawing/2014/main" val="2818067030"/>
                    </a:ext>
                  </a:extLst>
                </a:gridCol>
                <a:gridCol w="2269691">
                  <a:extLst>
                    <a:ext uri="{9D8B030D-6E8A-4147-A177-3AD203B41FA5}">
                      <a16:colId xmlns:a16="http://schemas.microsoft.com/office/drawing/2014/main" val="3875986064"/>
                    </a:ext>
                  </a:extLst>
                </a:gridCol>
                <a:gridCol w="2270557">
                  <a:extLst>
                    <a:ext uri="{9D8B030D-6E8A-4147-A177-3AD203B41FA5}">
                      <a16:colId xmlns:a16="http://schemas.microsoft.com/office/drawing/2014/main" val="1005361904"/>
                    </a:ext>
                  </a:extLst>
                </a:gridCol>
              </a:tblGrid>
              <a:tr h="273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Percentage achieved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Y1/Y2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Y3/4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5790734"/>
                  </a:ext>
                </a:extLst>
              </a:tr>
              <a:tr h="363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41-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Fail/ 3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Fail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1941137"/>
                  </a:ext>
                </a:extLst>
              </a:tr>
              <a:tr h="363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47-42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Solid third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Fail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9716076"/>
                  </a:ext>
                </a:extLst>
              </a:tr>
              <a:tr h="363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51-48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3/ 2:2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Fail/ 2:2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87066"/>
                  </a:ext>
                </a:extLst>
              </a:tr>
              <a:tr h="363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57-52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Solid 2:2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Solid 2:2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8934153"/>
                  </a:ext>
                </a:extLst>
              </a:tr>
              <a:tr h="363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61-58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2:2/ 2:1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2:2/ 2:1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6948418"/>
                  </a:ext>
                </a:extLst>
              </a:tr>
              <a:tr h="363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67-62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Solid 2:1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Solid 2:1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1173014"/>
                  </a:ext>
                </a:extLst>
              </a:tr>
              <a:tr h="273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71-68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2:1/ 1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2:1/ 1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228054"/>
                  </a:ext>
                </a:extLst>
              </a:tr>
              <a:tr h="273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72+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Solid First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Solid First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0232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27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Does prior attainment predict final grade? (year 1)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79001"/>
              </p:ext>
            </p:extLst>
          </p:nvPr>
        </p:nvGraphicFramePr>
        <p:xfrm>
          <a:off x="3459477" y="627886"/>
          <a:ext cx="8336282" cy="5593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883">
                  <a:extLst>
                    <a:ext uri="{9D8B030D-6E8A-4147-A177-3AD203B41FA5}">
                      <a16:colId xmlns:a16="http://schemas.microsoft.com/office/drawing/2014/main" val="4096310730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1900445802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2288262188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2357005842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4149225886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3169805043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2009144515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4029181471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1261168871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1775272817"/>
                    </a:ext>
                  </a:extLst>
                </a:gridCol>
                <a:gridCol w="734332">
                  <a:extLst>
                    <a:ext uri="{9D8B030D-6E8A-4147-A177-3AD203B41FA5}">
                      <a16:colId xmlns:a16="http://schemas.microsoft.com/office/drawing/2014/main" val="1428377237"/>
                    </a:ext>
                  </a:extLst>
                </a:gridCol>
                <a:gridCol w="508091">
                  <a:extLst>
                    <a:ext uri="{9D8B030D-6E8A-4147-A177-3AD203B41FA5}">
                      <a16:colId xmlns:a16="http://schemas.microsoft.com/office/drawing/2014/main" val="330961668"/>
                    </a:ext>
                  </a:extLst>
                </a:gridCol>
              </a:tblGrid>
              <a:tr h="440734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Final degree class * y1fuzzy </a:t>
                      </a:r>
                      <a:r>
                        <a:rPr lang="en-GB" sz="1200" dirty="0" err="1">
                          <a:effectLst/>
                        </a:rPr>
                        <a:t>Crosstabulation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y1fuzzy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0418413"/>
                  </a:ext>
                </a:extLst>
              </a:tr>
              <a:tr h="62729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first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first 2:1 borderline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2:1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2:1 2:2 borderline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2:2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2:2 third borderline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third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 fail borderline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Other/defer/refer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653103"/>
                  </a:ext>
                </a:extLst>
              </a:tr>
              <a:tr h="440734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First Class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8834391"/>
                  </a:ext>
                </a:extLst>
              </a:tr>
              <a:tr h="440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1.2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1.7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5.9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5.9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9.0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7.3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8.3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.5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.2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40.0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56010"/>
                  </a:ext>
                </a:extLst>
              </a:tr>
              <a:tr h="440734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Upper Second Class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067984"/>
                  </a:ext>
                </a:extLst>
              </a:tr>
              <a:tr h="4995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4.3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15.5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15.5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23.6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19.3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21.7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1.2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.6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105.0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768353"/>
                  </a:ext>
                </a:extLst>
              </a:tr>
              <a:tr h="440734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Lower Second Class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8805067"/>
                  </a:ext>
                </a:extLst>
              </a:tr>
              <a:tr h="4995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.3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.4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1.5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1.5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2.2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1.8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10.0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9413578"/>
                  </a:ext>
                </a:extLst>
              </a:tr>
              <a:tr h="440734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Defer</a:t>
                      </a:r>
                      <a:r>
                        <a:rPr lang="en-GB" sz="1200" dirty="0" smtClean="0">
                          <a:effectLst/>
                        </a:rPr>
                        <a:t>/ Refer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895972"/>
                  </a:ext>
                </a:extLst>
              </a:tr>
              <a:tr h="440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.4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.6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2.6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2.9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.2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.1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14.0</a:t>
                      </a:r>
                      <a:endParaRPr lang="en-GB" sz="14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3572"/>
                  </a:ext>
                </a:extLst>
              </a:tr>
              <a:tr h="440734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Total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169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1103145"/>
                  </a:ext>
                </a:extLst>
              </a:tr>
              <a:tr h="4407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933732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709160" y="5434585"/>
            <a:ext cx="6629400" cy="2904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709160" y="4056889"/>
            <a:ext cx="6629400" cy="388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632959" y="3593593"/>
            <a:ext cx="6705601" cy="46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709160" y="3121153"/>
            <a:ext cx="6629400" cy="359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709160" y="2628899"/>
            <a:ext cx="6629400" cy="379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32959" y="2179320"/>
            <a:ext cx="6705601" cy="449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632959" y="1691640"/>
            <a:ext cx="6705601" cy="48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709160" y="4981952"/>
            <a:ext cx="6629400" cy="367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709160" y="4550663"/>
            <a:ext cx="6629400" cy="326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9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By eye:</a:t>
            </a:r>
            <a:br>
              <a:rPr lang="en-GB" dirty="0" smtClean="0"/>
            </a:br>
            <a:r>
              <a:rPr lang="en-GB" dirty="0" smtClean="0"/>
              <a:t>you can’t spot the firsts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800" y="259288"/>
            <a:ext cx="7909560" cy="633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75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happening in year 3?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733469"/>
              </p:ext>
            </p:extLst>
          </p:nvPr>
        </p:nvGraphicFramePr>
        <p:xfrm>
          <a:off x="3489959" y="609602"/>
          <a:ext cx="8275324" cy="5745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1">
                  <a:extLst>
                    <a:ext uri="{9D8B030D-6E8A-4147-A177-3AD203B41FA5}">
                      <a16:colId xmlns:a16="http://schemas.microsoft.com/office/drawing/2014/main" val="4984802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05613767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68198967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3908809307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331714127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522609226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67324933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3335387818"/>
                    </a:ext>
                  </a:extLst>
                </a:gridCol>
                <a:gridCol w="999034">
                  <a:extLst>
                    <a:ext uri="{9D8B030D-6E8A-4147-A177-3AD203B41FA5}">
                      <a16:colId xmlns:a16="http://schemas.microsoft.com/office/drawing/2014/main" val="2847971518"/>
                    </a:ext>
                  </a:extLst>
                </a:gridCol>
                <a:gridCol w="696159">
                  <a:extLst>
                    <a:ext uri="{9D8B030D-6E8A-4147-A177-3AD203B41FA5}">
                      <a16:colId xmlns:a16="http://schemas.microsoft.com/office/drawing/2014/main" val="1343293366"/>
                    </a:ext>
                  </a:extLst>
                </a:gridCol>
              </a:tblGrid>
              <a:tr h="322270"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Final degree class * y3fuzzy </a:t>
                      </a:r>
                      <a:r>
                        <a:rPr lang="en-GB" sz="1200" dirty="0" err="1">
                          <a:effectLst/>
                        </a:rPr>
                        <a:t>Crosstabulation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y3fuzzy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2776987"/>
                  </a:ext>
                </a:extLst>
              </a:tr>
              <a:tr h="765713"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solid first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first 2:1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solid 2:1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2:1 2:2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solid 2:2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2:2 fail borderline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405688"/>
                  </a:ext>
                </a:extLst>
              </a:tr>
              <a:tr h="481692">
                <a:tc rowSpan="8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First Class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Count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4403166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2.1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11.3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11.8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40.0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9744046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Upper Second Class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106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3686249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5.6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9.4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29.9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28.7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106.0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056509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Lower Second Class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8555334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.5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.9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2.9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2.7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.1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10.0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7894541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Defer</a:t>
                      </a:r>
                      <a:r>
                        <a:rPr lang="en-GB" sz="1200" dirty="0" smtClean="0">
                          <a:effectLst/>
                        </a:rPr>
                        <a:t>/ Refer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2101723"/>
                  </a:ext>
                </a:extLst>
              </a:tr>
              <a:tr h="4816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Expected Count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.7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4.1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3.8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.2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14.0</a:t>
                      </a:r>
                      <a:endParaRPr lang="en-GB" sz="1800" i="1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57806250"/>
                  </a:ext>
                </a:extLst>
              </a:tr>
              <a:tr h="481692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Count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5043683"/>
                  </a:ext>
                </a:extLst>
              </a:tr>
              <a:tr h="32227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48803636"/>
                  </a:ext>
                </a:extLst>
              </a:tr>
            </a:tbl>
          </a:graphicData>
        </a:graphic>
      </p:graphicFrame>
      <p:sp>
        <p:nvSpPr>
          <p:cNvPr id="5" name="Donut 4"/>
          <p:cNvSpPr/>
          <p:nvPr/>
        </p:nvSpPr>
        <p:spPr>
          <a:xfrm>
            <a:off x="6705600" y="1041715"/>
            <a:ext cx="2880360" cy="1713534"/>
          </a:xfrm>
          <a:prstGeom prst="donut">
            <a:avLst>
              <a:gd name="adj" fmla="val 956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8534405" y="2529840"/>
            <a:ext cx="2880360" cy="1129973"/>
          </a:xfrm>
          <a:prstGeom prst="donut">
            <a:avLst>
              <a:gd name="adj" fmla="val 956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7" name="Striped Right Arrow 6"/>
          <p:cNvSpPr/>
          <p:nvPr/>
        </p:nvSpPr>
        <p:spPr>
          <a:xfrm rot="11997400">
            <a:off x="6163759" y="2175352"/>
            <a:ext cx="1083682" cy="4867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triped Right Arrow 7"/>
          <p:cNvSpPr/>
          <p:nvPr/>
        </p:nvSpPr>
        <p:spPr>
          <a:xfrm rot="11997400">
            <a:off x="8784698" y="3907307"/>
            <a:ext cx="1083682" cy="4867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triped Right Arrow 8"/>
          <p:cNvSpPr/>
          <p:nvPr/>
        </p:nvSpPr>
        <p:spPr>
          <a:xfrm rot="11997400">
            <a:off x="7642047" y="3079915"/>
            <a:ext cx="1083682" cy="48674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40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Raw </a:t>
            </a:r>
            <a:br>
              <a:rPr lang="en-GB" dirty="0" smtClean="0"/>
            </a:br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13" name="Left Arrow 12"/>
          <p:cNvSpPr/>
          <p:nvPr/>
        </p:nvSpPr>
        <p:spPr>
          <a:xfrm rot="1883575">
            <a:off x="10180319" y="5393480"/>
            <a:ext cx="1371600" cy="663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3rd year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300" y="353107"/>
            <a:ext cx="8525012" cy="4340813"/>
          </a:xfrm>
          <a:prstGeom prst="rect">
            <a:avLst/>
          </a:prstGeom>
        </p:spPr>
      </p:pic>
      <p:sp>
        <p:nvSpPr>
          <p:cNvPr id="15" name="Frame 14"/>
          <p:cNvSpPr/>
          <p:nvPr/>
        </p:nvSpPr>
        <p:spPr>
          <a:xfrm>
            <a:off x="8383106" y="3048000"/>
            <a:ext cx="2970694" cy="184404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 rot="5400000">
            <a:off x="7879632" y="3460034"/>
            <a:ext cx="1935480" cy="928533"/>
          </a:xfrm>
          <a:prstGeom prst="fram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7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278</TotalTime>
  <Words>855</Words>
  <Application>Microsoft Office PowerPoint</Application>
  <PresentationFormat>Widescreen</PresentationFormat>
  <Paragraphs>561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DengXian</vt:lpstr>
      <vt:lpstr>Calibri</vt:lpstr>
      <vt:lpstr>Corbel</vt:lpstr>
      <vt:lpstr>Times New Roman</vt:lpstr>
      <vt:lpstr>Wingdings 2</vt:lpstr>
      <vt:lpstr>Frame</vt:lpstr>
      <vt:lpstr>Proof beyond reasonable doubt: </vt:lpstr>
      <vt:lpstr>What do we really know about the impact of clinical legal education on our students?</vt:lpstr>
      <vt:lpstr>Raw  data</vt:lpstr>
      <vt:lpstr>Descriptive data</vt:lpstr>
      <vt:lpstr>Contextual data</vt:lpstr>
      <vt:lpstr>Does prior attainment predict final grade? (year 1)</vt:lpstr>
      <vt:lpstr>By eye: you can’t spot the firsts</vt:lpstr>
      <vt:lpstr>What’s happening in year 3?</vt:lpstr>
      <vt:lpstr>Raw  data</vt:lpstr>
      <vt:lpstr>Core modules (year 3)</vt:lpstr>
      <vt:lpstr>SLO year 3 driving the trend?</vt:lpstr>
      <vt:lpstr>Raw  data</vt:lpstr>
      <vt:lpstr>Year 3 predicts Year 4 – just a clinic effect?</vt:lpstr>
    </vt:vector>
  </TitlesOfParts>
  <Company>Northumbria University at Newcastle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Proof beyond reasonable doubt: </dc:title>
  <dc:creator>Elaine Hall</dc:creator>
  <cp:lastModifiedBy>Elaine Hall</cp:lastModifiedBy>
  <cp:revision>17</cp:revision>
  <dcterms:created xsi:type="dcterms:W3CDTF">2016-07-06T09:02:29Z</dcterms:created>
  <dcterms:modified xsi:type="dcterms:W3CDTF">2016-07-06T13:41:01Z</dcterms:modified>
</cp:coreProperties>
</file>