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Lst>
  <p:notesMasterIdLst>
    <p:notesMasterId r:id="rId20"/>
  </p:notesMasterIdLst>
  <p:handoutMasterIdLst>
    <p:handoutMasterId r:id="rId21"/>
  </p:handoutMasterIdLst>
  <p:sldIdLst>
    <p:sldId id="256" r:id="rId2"/>
    <p:sldId id="258" r:id="rId3"/>
    <p:sldId id="259" r:id="rId4"/>
    <p:sldId id="284" r:id="rId5"/>
    <p:sldId id="270" r:id="rId6"/>
    <p:sldId id="271" r:id="rId7"/>
    <p:sldId id="260" r:id="rId8"/>
    <p:sldId id="264" r:id="rId9"/>
    <p:sldId id="272" r:id="rId10"/>
    <p:sldId id="262" r:id="rId11"/>
    <p:sldId id="261" r:id="rId12"/>
    <p:sldId id="268" r:id="rId13"/>
    <p:sldId id="277" r:id="rId14"/>
    <p:sldId id="275" r:id="rId15"/>
    <p:sldId id="279" r:id="rId16"/>
    <p:sldId id="285" r:id="rId17"/>
    <p:sldId id="282" r:id="rId18"/>
    <p:sldId id="283" r:id="rId19"/>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033A4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1646" autoAdjust="0"/>
    <p:restoredTop sz="50000" autoAdjust="0"/>
  </p:normalViewPr>
  <p:slideViewPr>
    <p:cSldViewPr snapToGrid="0" snapToObjects="1">
      <p:cViewPr>
        <p:scale>
          <a:sx n="100" d="100"/>
          <a:sy n="100" d="100"/>
        </p:scale>
        <p:origin x="-1242" y="-4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342" y="0"/>
            <a:ext cx="2946347" cy="496491"/>
          </a:xfrm>
          <a:prstGeom prst="rect">
            <a:avLst/>
          </a:prstGeom>
        </p:spPr>
        <p:txBody>
          <a:bodyPr vert="horz" lIns="91440" tIns="45720" rIns="91440" bIns="45720" rtlCol="0"/>
          <a:lstStyle>
            <a:lvl1pPr algn="r">
              <a:defRPr sz="1200"/>
            </a:lvl1pPr>
          </a:lstStyle>
          <a:p>
            <a:fld id="{B8B7BBBB-6007-FA44-BAD0-99B36BE90289}" type="datetimeFigureOut">
              <a:rPr lang="en-US" smtClean="0"/>
              <a:t>7/19/2016</a:t>
            </a:fld>
            <a:endParaRPr lang="en-GB"/>
          </a:p>
        </p:txBody>
      </p:sp>
      <p:sp>
        <p:nvSpPr>
          <p:cNvPr id="4" name="Footer Placeholder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342" y="9431599"/>
            <a:ext cx="2946347" cy="496491"/>
          </a:xfrm>
          <a:prstGeom prst="rect">
            <a:avLst/>
          </a:prstGeom>
        </p:spPr>
        <p:txBody>
          <a:bodyPr vert="horz" lIns="91440" tIns="45720" rIns="91440" bIns="45720" rtlCol="0" anchor="b"/>
          <a:lstStyle>
            <a:lvl1pPr algn="r">
              <a:defRPr sz="1200"/>
            </a:lvl1pPr>
          </a:lstStyle>
          <a:p>
            <a:fld id="{360156AF-A2CC-2A47-B46B-B0FFA5323C2B}" type="slidenum">
              <a:rPr lang="en-GB" smtClean="0"/>
              <a:t>‹#›</a:t>
            </a:fld>
            <a:endParaRPr lang="en-GB"/>
          </a:p>
        </p:txBody>
      </p:sp>
    </p:spTree>
    <p:extLst>
      <p:ext uri="{BB962C8B-B14F-4D97-AF65-F5344CB8AC3E}">
        <p14:creationId xmlns:p14="http://schemas.microsoft.com/office/powerpoint/2010/main" val="1483924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F40CB7CE-93AC-AA4D-8E0A-E6325F949C88}" type="datetimeFigureOut">
              <a:rPr lang="en-US" smtClean="0"/>
              <a:t>7/19/2016</a:t>
            </a:fld>
            <a:endParaRPr lang="en-US"/>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90A90DAF-9431-5745-B72B-0E99C667DBA6}" type="slidenum">
              <a:rPr lang="en-US" smtClean="0"/>
              <a:t>‹#›</a:t>
            </a:fld>
            <a:endParaRPr lang="en-US"/>
          </a:p>
        </p:txBody>
      </p:sp>
    </p:spTree>
    <p:extLst>
      <p:ext uri="{BB962C8B-B14F-4D97-AF65-F5344CB8AC3E}">
        <p14:creationId xmlns:p14="http://schemas.microsoft.com/office/powerpoint/2010/main" val="11312988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A90DAF-9431-5745-B72B-0E99C667DBA6}" type="slidenum">
              <a:rPr lang="en-US" smtClean="0"/>
              <a:t>1</a:t>
            </a:fld>
            <a:endParaRPr lang="en-US"/>
          </a:p>
        </p:txBody>
      </p:sp>
    </p:spTree>
    <p:extLst>
      <p:ext uri="{BB962C8B-B14F-4D97-AF65-F5344CB8AC3E}">
        <p14:creationId xmlns:p14="http://schemas.microsoft.com/office/powerpoint/2010/main" val="641008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Claire then both to do feedback</a:t>
            </a:r>
            <a:endParaRPr lang="en-US" dirty="0"/>
          </a:p>
        </p:txBody>
      </p:sp>
      <p:sp>
        <p:nvSpPr>
          <p:cNvPr id="4" name="Slide Number Placeholder 3"/>
          <p:cNvSpPr>
            <a:spLocks noGrp="1"/>
          </p:cNvSpPr>
          <p:nvPr>
            <p:ph type="sldNum" sz="quarter" idx="10"/>
          </p:nvPr>
        </p:nvSpPr>
        <p:spPr/>
        <p:txBody>
          <a:bodyPr/>
          <a:lstStyle/>
          <a:p>
            <a:fld id="{90A90DAF-9431-5745-B72B-0E99C667DBA6}" type="slidenum">
              <a:rPr lang="en-US" smtClean="0"/>
              <a:t>10</a:t>
            </a:fld>
            <a:endParaRPr lang="en-US"/>
          </a:p>
        </p:txBody>
      </p:sp>
    </p:spTree>
    <p:extLst>
      <p:ext uri="{BB962C8B-B14F-4D97-AF65-F5344CB8AC3E}">
        <p14:creationId xmlns:p14="http://schemas.microsoft.com/office/powerpoint/2010/main" val="17631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Claire</a:t>
            </a:r>
            <a:endParaRPr lang="en-US" dirty="0"/>
          </a:p>
        </p:txBody>
      </p:sp>
      <p:sp>
        <p:nvSpPr>
          <p:cNvPr id="4" name="Slide Number Placeholder 3"/>
          <p:cNvSpPr>
            <a:spLocks noGrp="1"/>
          </p:cNvSpPr>
          <p:nvPr>
            <p:ph type="sldNum" sz="quarter" idx="10"/>
          </p:nvPr>
        </p:nvSpPr>
        <p:spPr/>
        <p:txBody>
          <a:bodyPr/>
          <a:lstStyle/>
          <a:p>
            <a:fld id="{90A90DAF-9431-5745-B72B-0E99C667DBA6}" type="slidenum">
              <a:rPr lang="en-US" smtClean="0"/>
              <a:t>11</a:t>
            </a:fld>
            <a:endParaRPr lang="en-US"/>
          </a:p>
        </p:txBody>
      </p:sp>
    </p:spTree>
    <p:extLst>
      <p:ext uri="{BB962C8B-B14F-4D97-AF65-F5344CB8AC3E}">
        <p14:creationId xmlns:p14="http://schemas.microsoft.com/office/powerpoint/2010/main" val="1045753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Claire</a:t>
            </a:r>
            <a:endParaRPr lang="en-US" dirty="0"/>
          </a:p>
        </p:txBody>
      </p:sp>
      <p:sp>
        <p:nvSpPr>
          <p:cNvPr id="4" name="Slide Number Placeholder 3"/>
          <p:cNvSpPr>
            <a:spLocks noGrp="1"/>
          </p:cNvSpPr>
          <p:nvPr>
            <p:ph type="sldNum" sz="quarter" idx="10"/>
          </p:nvPr>
        </p:nvSpPr>
        <p:spPr/>
        <p:txBody>
          <a:bodyPr/>
          <a:lstStyle/>
          <a:p>
            <a:fld id="{90A90DAF-9431-5745-B72B-0E99C667DBA6}" type="slidenum">
              <a:rPr lang="en-US" smtClean="0"/>
              <a:t>12</a:t>
            </a:fld>
            <a:endParaRPr lang="en-US"/>
          </a:p>
        </p:txBody>
      </p:sp>
    </p:spTree>
    <p:extLst>
      <p:ext uri="{BB962C8B-B14F-4D97-AF65-F5344CB8AC3E}">
        <p14:creationId xmlns:p14="http://schemas.microsoft.com/office/powerpoint/2010/main" val="1404611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Kate</a:t>
            </a:r>
          </a:p>
          <a:p>
            <a:endParaRPr lang="en-AU" dirty="0"/>
          </a:p>
        </p:txBody>
      </p:sp>
      <p:sp>
        <p:nvSpPr>
          <p:cNvPr id="4" name="Slide Number Placeholder 3"/>
          <p:cNvSpPr>
            <a:spLocks noGrp="1"/>
          </p:cNvSpPr>
          <p:nvPr>
            <p:ph type="sldNum" sz="quarter" idx="10"/>
          </p:nvPr>
        </p:nvSpPr>
        <p:spPr/>
        <p:txBody>
          <a:bodyPr/>
          <a:lstStyle/>
          <a:p>
            <a:fld id="{90A90DAF-9431-5745-B72B-0E99C667DBA6}" type="slidenum">
              <a:rPr lang="en-US" smtClean="0"/>
              <a:t>13</a:t>
            </a:fld>
            <a:endParaRPr lang="en-US"/>
          </a:p>
        </p:txBody>
      </p:sp>
    </p:spTree>
    <p:extLst>
      <p:ext uri="{BB962C8B-B14F-4D97-AF65-F5344CB8AC3E}">
        <p14:creationId xmlns:p14="http://schemas.microsoft.com/office/powerpoint/2010/main" val="556372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Kate</a:t>
            </a:r>
            <a:endParaRPr lang="en-AU" dirty="0"/>
          </a:p>
        </p:txBody>
      </p:sp>
      <p:sp>
        <p:nvSpPr>
          <p:cNvPr id="4" name="Slide Number Placeholder 3"/>
          <p:cNvSpPr>
            <a:spLocks noGrp="1"/>
          </p:cNvSpPr>
          <p:nvPr>
            <p:ph type="sldNum" sz="quarter" idx="10"/>
          </p:nvPr>
        </p:nvSpPr>
        <p:spPr/>
        <p:txBody>
          <a:bodyPr/>
          <a:lstStyle/>
          <a:p>
            <a:fld id="{90A90DAF-9431-5745-B72B-0E99C667DBA6}" type="slidenum">
              <a:rPr lang="en-US" smtClean="0"/>
              <a:t>14</a:t>
            </a:fld>
            <a:endParaRPr lang="en-US"/>
          </a:p>
        </p:txBody>
      </p:sp>
    </p:spTree>
    <p:extLst>
      <p:ext uri="{BB962C8B-B14F-4D97-AF65-F5344CB8AC3E}">
        <p14:creationId xmlns:p14="http://schemas.microsoft.com/office/powerpoint/2010/main" val="1434745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Claire</a:t>
            </a:r>
            <a:endParaRPr lang="en-US" dirty="0"/>
          </a:p>
        </p:txBody>
      </p:sp>
      <p:sp>
        <p:nvSpPr>
          <p:cNvPr id="4" name="Slide Number Placeholder 3"/>
          <p:cNvSpPr>
            <a:spLocks noGrp="1"/>
          </p:cNvSpPr>
          <p:nvPr>
            <p:ph type="sldNum" sz="quarter" idx="10"/>
          </p:nvPr>
        </p:nvSpPr>
        <p:spPr/>
        <p:txBody>
          <a:bodyPr/>
          <a:lstStyle/>
          <a:p>
            <a:fld id="{90A90DAF-9431-5745-B72B-0E99C667DBA6}" type="slidenum">
              <a:rPr lang="en-US" smtClean="0"/>
              <a:t>15</a:t>
            </a:fld>
            <a:endParaRPr lang="en-US"/>
          </a:p>
        </p:txBody>
      </p:sp>
    </p:spTree>
    <p:extLst>
      <p:ext uri="{BB962C8B-B14F-4D97-AF65-F5344CB8AC3E}">
        <p14:creationId xmlns:p14="http://schemas.microsoft.com/office/powerpoint/2010/main" val="2718888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Kate</a:t>
            </a:r>
            <a:endParaRPr lang="en-US" dirty="0"/>
          </a:p>
        </p:txBody>
      </p:sp>
      <p:sp>
        <p:nvSpPr>
          <p:cNvPr id="4" name="Slide Number Placeholder 3"/>
          <p:cNvSpPr>
            <a:spLocks noGrp="1"/>
          </p:cNvSpPr>
          <p:nvPr>
            <p:ph type="sldNum" sz="quarter" idx="10"/>
          </p:nvPr>
        </p:nvSpPr>
        <p:spPr/>
        <p:txBody>
          <a:bodyPr/>
          <a:lstStyle/>
          <a:p>
            <a:fld id="{90A90DAF-9431-5745-B72B-0E99C667DBA6}" type="slidenum">
              <a:rPr lang="en-US" smtClean="0"/>
              <a:t>16</a:t>
            </a:fld>
            <a:endParaRPr lang="en-US"/>
          </a:p>
        </p:txBody>
      </p:sp>
    </p:spTree>
    <p:extLst>
      <p:ext uri="{BB962C8B-B14F-4D97-AF65-F5344CB8AC3E}">
        <p14:creationId xmlns:p14="http://schemas.microsoft.com/office/powerpoint/2010/main" val="1848739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Claire</a:t>
            </a:r>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90A90DAF-9431-5745-B72B-0E99C667DBA6}" type="slidenum">
              <a:rPr lang="en-US" smtClean="0"/>
              <a:t>17</a:t>
            </a:fld>
            <a:endParaRPr lang="en-US"/>
          </a:p>
        </p:txBody>
      </p:sp>
    </p:spTree>
    <p:extLst>
      <p:ext uri="{BB962C8B-B14F-4D97-AF65-F5344CB8AC3E}">
        <p14:creationId xmlns:p14="http://schemas.microsoft.com/office/powerpoint/2010/main" val="383415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Kate</a:t>
            </a:r>
            <a:r>
              <a:rPr lang="en-US" baseline="0" dirty="0" smtClean="0"/>
              <a:t> to do this.</a:t>
            </a:r>
          </a:p>
          <a:p>
            <a:r>
              <a:rPr lang="en-AU" baseline="0" dirty="0" smtClean="0"/>
              <a:t>Talk at the end about the climate being right – (why is this so?)</a:t>
            </a:r>
          </a:p>
          <a:p>
            <a:r>
              <a:rPr lang="en-AU" baseline="0" dirty="0" smtClean="0"/>
              <a:t>Positive  - </a:t>
            </a:r>
            <a:endParaRPr lang="en-US" dirty="0"/>
          </a:p>
        </p:txBody>
      </p:sp>
      <p:sp>
        <p:nvSpPr>
          <p:cNvPr id="4" name="Slide Number Placeholder 3"/>
          <p:cNvSpPr>
            <a:spLocks noGrp="1"/>
          </p:cNvSpPr>
          <p:nvPr>
            <p:ph type="sldNum" sz="quarter" idx="10"/>
          </p:nvPr>
        </p:nvSpPr>
        <p:spPr/>
        <p:txBody>
          <a:bodyPr/>
          <a:lstStyle/>
          <a:p>
            <a:fld id="{90A90DAF-9431-5745-B72B-0E99C667DBA6}" type="slidenum">
              <a:rPr lang="en-US" smtClean="0"/>
              <a:t>18</a:t>
            </a:fld>
            <a:endParaRPr lang="en-US"/>
          </a:p>
        </p:txBody>
      </p:sp>
    </p:spTree>
    <p:extLst>
      <p:ext uri="{BB962C8B-B14F-4D97-AF65-F5344CB8AC3E}">
        <p14:creationId xmlns:p14="http://schemas.microsoft.com/office/powerpoint/2010/main" val="467591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Kate</a:t>
            </a:r>
            <a:endParaRPr lang="en-US" dirty="0"/>
          </a:p>
        </p:txBody>
      </p:sp>
      <p:sp>
        <p:nvSpPr>
          <p:cNvPr id="4" name="Slide Number Placeholder 3"/>
          <p:cNvSpPr>
            <a:spLocks noGrp="1"/>
          </p:cNvSpPr>
          <p:nvPr>
            <p:ph type="sldNum" sz="quarter" idx="10"/>
          </p:nvPr>
        </p:nvSpPr>
        <p:spPr/>
        <p:txBody>
          <a:bodyPr/>
          <a:lstStyle/>
          <a:p>
            <a:fld id="{90A90DAF-9431-5745-B72B-0E99C667DBA6}" type="slidenum">
              <a:rPr lang="en-US" smtClean="0"/>
              <a:t>2</a:t>
            </a:fld>
            <a:endParaRPr lang="en-US"/>
          </a:p>
        </p:txBody>
      </p:sp>
    </p:spTree>
    <p:extLst>
      <p:ext uri="{BB962C8B-B14F-4D97-AF65-F5344CB8AC3E}">
        <p14:creationId xmlns:p14="http://schemas.microsoft.com/office/powerpoint/2010/main" val="1577317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Kate</a:t>
            </a:r>
          </a:p>
          <a:p>
            <a:endParaRPr lang="en-US" dirty="0"/>
          </a:p>
        </p:txBody>
      </p:sp>
      <p:sp>
        <p:nvSpPr>
          <p:cNvPr id="4" name="Slide Number Placeholder 3"/>
          <p:cNvSpPr>
            <a:spLocks noGrp="1"/>
          </p:cNvSpPr>
          <p:nvPr>
            <p:ph type="sldNum" sz="quarter" idx="10"/>
          </p:nvPr>
        </p:nvSpPr>
        <p:spPr/>
        <p:txBody>
          <a:bodyPr/>
          <a:lstStyle/>
          <a:p>
            <a:fld id="{90A90DAF-9431-5745-B72B-0E99C667DBA6}" type="slidenum">
              <a:rPr lang="en-US" smtClean="0"/>
              <a:t>3</a:t>
            </a:fld>
            <a:endParaRPr lang="en-US"/>
          </a:p>
        </p:txBody>
      </p:sp>
    </p:spTree>
    <p:extLst>
      <p:ext uri="{BB962C8B-B14F-4D97-AF65-F5344CB8AC3E}">
        <p14:creationId xmlns:p14="http://schemas.microsoft.com/office/powerpoint/2010/main" val="672949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Kate</a:t>
            </a:r>
            <a:endParaRPr lang="en-US" dirty="0"/>
          </a:p>
        </p:txBody>
      </p:sp>
      <p:sp>
        <p:nvSpPr>
          <p:cNvPr id="4" name="Slide Number Placeholder 3"/>
          <p:cNvSpPr>
            <a:spLocks noGrp="1"/>
          </p:cNvSpPr>
          <p:nvPr>
            <p:ph type="sldNum" sz="quarter" idx="10"/>
          </p:nvPr>
        </p:nvSpPr>
        <p:spPr/>
        <p:txBody>
          <a:bodyPr/>
          <a:lstStyle/>
          <a:p>
            <a:fld id="{90A90DAF-9431-5745-B72B-0E99C667DBA6}" type="slidenum">
              <a:rPr lang="en-US" smtClean="0"/>
              <a:t>4</a:t>
            </a:fld>
            <a:endParaRPr lang="en-US"/>
          </a:p>
        </p:txBody>
      </p:sp>
    </p:spTree>
    <p:extLst>
      <p:ext uri="{BB962C8B-B14F-4D97-AF65-F5344CB8AC3E}">
        <p14:creationId xmlns:p14="http://schemas.microsoft.com/office/powerpoint/2010/main" val="883738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Claire then Kate</a:t>
            </a:r>
            <a:endParaRPr lang="en-US" dirty="0"/>
          </a:p>
        </p:txBody>
      </p:sp>
      <p:sp>
        <p:nvSpPr>
          <p:cNvPr id="4" name="Slide Number Placeholder 3"/>
          <p:cNvSpPr>
            <a:spLocks noGrp="1"/>
          </p:cNvSpPr>
          <p:nvPr>
            <p:ph type="sldNum" sz="quarter" idx="10"/>
          </p:nvPr>
        </p:nvSpPr>
        <p:spPr/>
        <p:txBody>
          <a:bodyPr/>
          <a:lstStyle/>
          <a:p>
            <a:fld id="{90A90DAF-9431-5745-B72B-0E99C667DBA6}" type="slidenum">
              <a:rPr lang="en-US" smtClean="0"/>
              <a:t>5</a:t>
            </a:fld>
            <a:endParaRPr lang="en-US"/>
          </a:p>
        </p:txBody>
      </p:sp>
    </p:spTree>
    <p:extLst>
      <p:ext uri="{BB962C8B-B14F-4D97-AF65-F5344CB8AC3E}">
        <p14:creationId xmlns:p14="http://schemas.microsoft.com/office/powerpoint/2010/main" val="1680747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Kate</a:t>
            </a:r>
            <a:endParaRPr lang="en-US" dirty="0"/>
          </a:p>
        </p:txBody>
      </p:sp>
      <p:sp>
        <p:nvSpPr>
          <p:cNvPr id="4" name="Slide Number Placeholder 3"/>
          <p:cNvSpPr>
            <a:spLocks noGrp="1"/>
          </p:cNvSpPr>
          <p:nvPr>
            <p:ph type="sldNum" sz="quarter" idx="10"/>
          </p:nvPr>
        </p:nvSpPr>
        <p:spPr/>
        <p:txBody>
          <a:bodyPr/>
          <a:lstStyle/>
          <a:p>
            <a:fld id="{90A90DAF-9431-5745-B72B-0E99C667DBA6}" type="slidenum">
              <a:rPr lang="en-US" smtClean="0"/>
              <a:t>6</a:t>
            </a:fld>
            <a:endParaRPr lang="en-US"/>
          </a:p>
        </p:txBody>
      </p:sp>
    </p:spTree>
    <p:extLst>
      <p:ext uri="{BB962C8B-B14F-4D97-AF65-F5344CB8AC3E}">
        <p14:creationId xmlns:p14="http://schemas.microsoft.com/office/powerpoint/2010/main" val="1307594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Claire </a:t>
            </a:r>
            <a:endParaRPr lang="en-US" dirty="0"/>
          </a:p>
        </p:txBody>
      </p:sp>
      <p:sp>
        <p:nvSpPr>
          <p:cNvPr id="4" name="Slide Number Placeholder 3"/>
          <p:cNvSpPr>
            <a:spLocks noGrp="1"/>
          </p:cNvSpPr>
          <p:nvPr>
            <p:ph type="sldNum" sz="quarter" idx="10"/>
          </p:nvPr>
        </p:nvSpPr>
        <p:spPr/>
        <p:txBody>
          <a:bodyPr/>
          <a:lstStyle/>
          <a:p>
            <a:fld id="{90A90DAF-9431-5745-B72B-0E99C667DBA6}" type="slidenum">
              <a:rPr lang="en-US" smtClean="0"/>
              <a:t>7</a:t>
            </a:fld>
            <a:endParaRPr lang="en-US"/>
          </a:p>
        </p:txBody>
      </p:sp>
    </p:spTree>
    <p:extLst>
      <p:ext uri="{BB962C8B-B14F-4D97-AF65-F5344CB8AC3E}">
        <p14:creationId xmlns:p14="http://schemas.microsoft.com/office/powerpoint/2010/main" val="1797728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Kate</a:t>
            </a:r>
          </a:p>
        </p:txBody>
      </p:sp>
      <p:sp>
        <p:nvSpPr>
          <p:cNvPr id="4" name="Slide Number Placeholder 3"/>
          <p:cNvSpPr>
            <a:spLocks noGrp="1"/>
          </p:cNvSpPr>
          <p:nvPr>
            <p:ph type="sldNum" sz="quarter" idx="10"/>
          </p:nvPr>
        </p:nvSpPr>
        <p:spPr/>
        <p:txBody>
          <a:bodyPr/>
          <a:lstStyle/>
          <a:p>
            <a:fld id="{90A90DAF-9431-5745-B72B-0E99C667DBA6}" type="slidenum">
              <a:rPr lang="en-US" smtClean="0"/>
              <a:t>8</a:t>
            </a:fld>
            <a:endParaRPr lang="en-US"/>
          </a:p>
        </p:txBody>
      </p:sp>
    </p:spTree>
    <p:extLst>
      <p:ext uri="{BB962C8B-B14F-4D97-AF65-F5344CB8AC3E}">
        <p14:creationId xmlns:p14="http://schemas.microsoft.com/office/powerpoint/2010/main" val="868438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Kate</a:t>
            </a:r>
            <a:endParaRPr lang="en-AU" dirty="0"/>
          </a:p>
        </p:txBody>
      </p:sp>
      <p:sp>
        <p:nvSpPr>
          <p:cNvPr id="4" name="Slide Number Placeholder 3"/>
          <p:cNvSpPr>
            <a:spLocks noGrp="1"/>
          </p:cNvSpPr>
          <p:nvPr>
            <p:ph type="sldNum" sz="quarter" idx="10"/>
          </p:nvPr>
        </p:nvSpPr>
        <p:spPr/>
        <p:txBody>
          <a:bodyPr/>
          <a:lstStyle/>
          <a:p>
            <a:fld id="{90A90DAF-9431-5745-B72B-0E99C667DBA6}" type="slidenum">
              <a:rPr lang="en-US" smtClean="0"/>
              <a:t>9</a:t>
            </a:fld>
            <a:endParaRPr lang="en-US"/>
          </a:p>
        </p:txBody>
      </p:sp>
    </p:spTree>
    <p:extLst>
      <p:ext uri="{BB962C8B-B14F-4D97-AF65-F5344CB8AC3E}">
        <p14:creationId xmlns:p14="http://schemas.microsoft.com/office/powerpoint/2010/main" val="1104730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B01F9CA3-105E-4857-9057-6DB6197DA786}" type="datetimeFigureOut">
              <a:rPr lang="en-US" smtClean="0"/>
              <a:t>7/19/2016</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7F5CE407-6216-4202-80E4-A30DC2F709B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01F9CA3-105E-4857-9057-6DB6197DA786}" type="datetimeFigureOut">
              <a:rPr lang="en-US" smtClean="0"/>
              <a:t>7/19/2016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01F9CA3-105E-4857-9057-6DB6197DA786}" type="datetimeFigureOut">
              <a:rPr lang="en-US" smtClean="0"/>
              <a:t>7/19/2016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B01F9CA3-105E-4857-9057-6DB6197DA786}" type="datetimeFigureOut">
              <a:rPr lang="en-US" smtClean="0"/>
              <a:t>7/19/2016</a:t>
            </a:fld>
            <a:endParaRPr lang="en-US"/>
          </a:p>
        </p:txBody>
      </p:sp>
      <p:sp>
        <p:nvSpPr>
          <p:cNvPr id="9" name="Slide Number Placeholder 8"/>
          <p:cNvSpPr>
            <a:spLocks noGrp="1"/>
          </p:cNvSpPr>
          <p:nvPr>
            <p:ph type="sldNum" sz="quarter" idx="15"/>
          </p:nvPr>
        </p:nvSpPr>
        <p:spPr/>
        <p:txBody>
          <a:bodyPr rtlCol="0"/>
          <a:lstStyle/>
          <a:p>
            <a:fld id="{7F5CE407-6216-4202-80E4-A30DC2F709B2}"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B01F9CA3-105E-4857-9057-6DB6197DA786}" type="datetimeFigureOut">
              <a:rPr lang="en-US" smtClean="0"/>
              <a:t>7/19/2016</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7F5CE407-6216-4202-80E4-A30DC2F709B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01F9CA3-105E-4857-9057-6DB6197DA786}" type="datetimeFigureOut">
              <a:rPr lang="en-US" smtClean="0"/>
              <a:t>7/19/2016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B01F9CA3-105E-4857-9057-6DB6197DA786}" type="datetimeFigureOut">
              <a:rPr lang="en-US" smtClean="0"/>
              <a:t>7/19/2016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B01F9CA3-105E-4857-9057-6DB6197DA786}" type="datetimeFigureOut">
              <a:rPr lang="en-US" smtClean="0"/>
              <a:t>7/19/2016</a:t>
            </a:fld>
            <a:endParaRPr lang="en-US"/>
          </a:p>
        </p:txBody>
      </p:sp>
      <p:sp>
        <p:nvSpPr>
          <p:cNvPr id="7" name="Slide Number Placeholder 6"/>
          <p:cNvSpPr>
            <a:spLocks noGrp="1"/>
          </p:cNvSpPr>
          <p:nvPr>
            <p:ph type="sldNum" sz="quarter" idx="11"/>
          </p:nvPr>
        </p:nvSpPr>
        <p:spPr/>
        <p:txBody>
          <a:bodyPr rtlCol="0"/>
          <a:lstStyle/>
          <a:p>
            <a:fld id="{7F5CE407-6216-4202-80E4-A30DC2F709B2}"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7/19/2016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B01F9CA3-105E-4857-9057-6DB6197DA786}" type="datetimeFigureOut">
              <a:rPr lang="en-US" smtClean="0"/>
              <a:t>7/19/2016</a:t>
            </a:fld>
            <a:endParaRPr lang="en-US"/>
          </a:p>
        </p:txBody>
      </p:sp>
      <p:sp>
        <p:nvSpPr>
          <p:cNvPr id="22" name="Slide Number Placeholder 21"/>
          <p:cNvSpPr>
            <a:spLocks noGrp="1"/>
          </p:cNvSpPr>
          <p:nvPr>
            <p:ph type="sldNum" sz="quarter" idx="15"/>
          </p:nvPr>
        </p:nvSpPr>
        <p:spPr/>
        <p:txBody>
          <a:bodyPr rtlCol="0"/>
          <a:lstStyle/>
          <a:p>
            <a:fld id="{7F5CE407-6216-4202-80E4-A30DC2F709B2}"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B01F9CA3-105E-4857-9057-6DB6197DA786}" type="datetimeFigureOut">
              <a:rPr lang="en-US" smtClean="0"/>
              <a:t>7/19/2016</a:t>
            </a:fld>
            <a:endParaRPr lang="en-US"/>
          </a:p>
        </p:txBody>
      </p:sp>
      <p:sp>
        <p:nvSpPr>
          <p:cNvPr id="18" name="Slide Number Placeholder 17"/>
          <p:cNvSpPr>
            <a:spLocks noGrp="1"/>
          </p:cNvSpPr>
          <p:nvPr>
            <p:ph type="sldNum" sz="quarter" idx="11"/>
          </p:nvPr>
        </p:nvSpPr>
        <p:spPr/>
        <p:txBody>
          <a:bodyPr rtlCol="0"/>
          <a:lstStyle/>
          <a:p>
            <a:fld id="{7F5CE407-6216-4202-80E4-A30DC2F709B2}"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01F9CA3-105E-4857-9057-6DB6197DA786}" type="datetimeFigureOut">
              <a:rPr lang="en-US" smtClean="0"/>
              <a:t>7/19/2016</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Public Interest Law Initiative</a:t>
            </a:r>
            <a:endParaRPr lang="en-US" sz="4000" dirty="0"/>
          </a:p>
        </p:txBody>
      </p:sp>
      <p:sp>
        <p:nvSpPr>
          <p:cNvPr id="3" name="Subtitle 2"/>
          <p:cNvSpPr>
            <a:spLocks noGrp="1"/>
          </p:cNvSpPr>
          <p:nvPr>
            <p:ph type="subTitle" idx="1"/>
          </p:nvPr>
        </p:nvSpPr>
        <p:spPr/>
        <p:txBody>
          <a:bodyPr>
            <a:normAutofit/>
          </a:bodyPr>
          <a:lstStyle/>
          <a:p>
            <a:r>
              <a:rPr lang="en-US" sz="2400" dirty="0" err="1" smtClean="0"/>
              <a:t>Catalysing</a:t>
            </a:r>
            <a:r>
              <a:rPr lang="en-US" sz="2400" dirty="0" smtClean="0"/>
              <a:t> Clinic</a:t>
            </a:r>
            <a:endParaRPr lang="en-US" sz="2400" i="1" dirty="0"/>
          </a:p>
        </p:txBody>
      </p:sp>
      <p:pic>
        <p:nvPicPr>
          <p:cNvPr id="3074" name="Picture 2" descr="http://asialink.unimelb.edu.au/__data/assets/image/0017/404162/UOM-Pos_S_CMYK_new.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05089" y="266698"/>
            <a:ext cx="3810286" cy="3838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6935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Utopia v Reality</a:t>
            </a:r>
            <a:endParaRPr lang="en-US" sz="4400" dirty="0"/>
          </a:p>
        </p:txBody>
      </p:sp>
      <p:sp>
        <p:nvSpPr>
          <p:cNvPr id="3" name="Content Placeholder 2"/>
          <p:cNvSpPr>
            <a:spLocks noGrp="1"/>
          </p:cNvSpPr>
          <p:nvPr>
            <p:ph sz="quarter" idx="1"/>
          </p:nvPr>
        </p:nvSpPr>
        <p:spPr/>
        <p:txBody>
          <a:bodyPr/>
          <a:lstStyle/>
          <a:p>
            <a:r>
              <a:rPr lang="en-US" dirty="0" smtClean="0"/>
              <a:t>What does it look like?</a:t>
            </a:r>
          </a:p>
          <a:p>
            <a:endParaRPr lang="en-US" dirty="0" smtClean="0"/>
          </a:p>
          <a:p>
            <a:endParaRPr lang="en-US" dirty="0" smtClean="0"/>
          </a:p>
          <a:p>
            <a:endParaRPr lang="en-US" dirty="0"/>
          </a:p>
        </p:txBody>
      </p:sp>
    </p:spTree>
    <p:extLst>
      <p:ext uri="{BB962C8B-B14F-4D97-AF65-F5344CB8AC3E}">
        <p14:creationId xmlns:p14="http://schemas.microsoft.com/office/powerpoint/2010/main" val="1147148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The Risks</a:t>
            </a:r>
            <a:endParaRPr lang="en-US" sz="4400" dirty="0"/>
          </a:p>
        </p:txBody>
      </p:sp>
      <p:sp>
        <p:nvSpPr>
          <p:cNvPr id="3" name="Content Placeholder 2"/>
          <p:cNvSpPr>
            <a:spLocks noGrp="1"/>
          </p:cNvSpPr>
          <p:nvPr>
            <p:ph sz="quarter" idx="1"/>
          </p:nvPr>
        </p:nvSpPr>
        <p:spPr/>
        <p:txBody>
          <a:bodyPr/>
          <a:lstStyle/>
          <a:p>
            <a:r>
              <a:rPr lang="en-US" dirty="0" smtClean="0"/>
              <a:t>Resources</a:t>
            </a:r>
          </a:p>
          <a:p>
            <a:pPr lvl="1"/>
            <a:r>
              <a:rPr lang="en-US" dirty="0" smtClean="0"/>
              <a:t>Show me the money!</a:t>
            </a:r>
          </a:p>
          <a:p>
            <a:endParaRPr lang="en-US" dirty="0" smtClean="0"/>
          </a:p>
          <a:p>
            <a:endParaRPr lang="en-US" dirty="0" smtClean="0"/>
          </a:p>
          <a:p>
            <a:endParaRPr lang="en-US" dirty="0"/>
          </a:p>
        </p:txBody>
      </p:sp>
      <p:pic>
        <p:nvPicPr>
          <p:cNvPr id="13" name="Picture 12" descr="Umbrella-Diagram-Animation.g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79232" y="229886"/>
            <a:ext cx="4269440" cy="6443209"/>
          </a:xfrm>
          <a:prstGeom prst="rect">
            <a:avLst/>
          </a:prstGeom>
        </p:spPr>
      </p:pic>
    </p:spTree>
    <p:extLst>
      <p:ext uri="{BB962C8B-B14F-4D97-AF65-F5344CB8AC3E}">
        <p14:creationId xmlns:p14="http://schemas.microsoft.com/office/powerpoint/2010/main" val="15339791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lancing Ac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97428" y="3174777"/>
            <a:ext cx="7511143" cy="3683223"/>
          </a:xfrm>
          <a:prstGeom prst="rect">
            <a:avLst/>
          </a:prstGeom>
        </p:spPr>
      </p:pic>
      <p:sp>
        <p:nvSpPr>
          <p:cNvPr id="2" name="Title 1"/>
          <p:cNvSpPr>
            <a:spLocks noGrp="1"/>
          </p:cNvSpPr>
          <p:nvPr>
            <p:ph type="title"/>
          </p:nvPr>
        </p:nvSpPr>
        <p:spPr/>
        <p:txBody>
          <a:bodyPr>
            <a:noAutofit/>
          </a:bodyPr>
          <a:lstStyle/>
          <a:p>
            <a:r>
              <a:rPr lang="en-US" sz="4400" dirty="0" smtClean="0"/>
              <a:t>The Risks</a:t>
            </a:r>
            <a:r>
              <a:rPr lang="en-US" dirty="0" smtClean="0"/>
              <a:t/>
            </a:r>
            <a:br>
              <a:rPr lang="en-US" dirty="0" smtClean="0"/>
            </a:br>
            <a:r>
              <a:rPr lang="en-US" sz="3100" dirty="0" smtClean="0"/>
              <a:t>Stakeholder Balancing</a:t>
            </a:r>
            <a:endParaRPr lang="en-US" sz="3100" dirty="0"/>
          </a:p>
        </p:txBody>
      </p:sp>
      <p:sp>
        <p:nvSpPr>
          <p:cNvPr id="3" name="Content Placeholder 2"/>
          <p:cNvSpPr>
            <a:spLocks noGrp="1"/>
          </p:cNvSpPr>
          <p:nvPr>
            <p:ph sz="quarter" idx="1"/>
          </p:nvPr>
        </p:nvSpPr>
        <p:spPr/>
        <p:txBody>
          <a:bodyPr/>
          <a:lstStyle/>
          <a:p>
            <a:r>
              <a:rPr lang="en-US" dirty="0" smtClean="0"/>
              <a:t>Who are the stakeholders?</a:t>
            </a:r>
          </a:p>
          <a:p>
            <a:r>
              <a:rPr lang="en-US" dirty="0" smtClean="0"/>
              <a:t>What do we do with them?</a:t>
            </a:r>
          </a:p>
          <a:p>
            <a:r>
              <a:rPr lang="en-US" dirty="0" smtClean="0"/>
              <a:t>The ABC of stakeholder balancing</a:t>
            </a:r>
          </a:p>
          <a:p>
            <a:pPr lvl="1"/>
            <a:r>
              <a:rPr lang="en-US" b="1" dirty="0" smtClean="0"/>
              <a:t>A</a:t>
            </a:r>
            <a:r>
              <a:rPr lang="en-US" dirty="0" smtClean="0"/>
              <a:t>rticulate Interests</a:t>
            </a:r>
          </a:p>
          <a:p>
            <a:pPr lvl="1"/>
            <a:r>
              <a:rPr lang="en-US" b="1" dirty="0" smtClean="0"/>
              <a:t>B</a:t>
            </a:r>
            <a:r>
              <a:rPr lang="en-US" dirty="0" smtClean="0"/>
              <a:t>alance Interests</a:t>
            </a:r>
          </a:p>
          <a:p>
            <a:pPr lvl="1"/>
            <a:r>
              <a:rPr lang="en-US" b="1" dirty="0" smtClean="0"/>
              <a:t>C</a:t>
            </a:r>
            <a:r>
              <a:rPr lang="en-US" dirty="0" smtClean="0"/>
              <a:t>heck up!</a:t>
            </a:r>
          </a:p>
          <a:p>
            <a:endParaRPr lang="en-US" dirty="0" smtClean="0"/>
          </a:p>
          <a:p>
            <a:endParaRPr lang="en-US" dirty="0" smtClean="0"/>
          </a:p>
          <a:p>
            <a:endParaRPr lang="en-US" dirty="0"/>
          </a:p>
        </p:txBody>
      </p:sp>
    </p:spTree>
    <p:extLst>
      <p:ext uri="{BB962C8B-B14F-4D97-AF65-F5344CB8AC3E}">
        <p14:creationId xmlns:p14="http://schemas.microsoft.com/office/powerpoint/2010/main" val="194159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400" dirty="0" smtClean="0"/>
              <a:t>Stakeholder Management</a:t>
            </a:r>
            <a:r>
              <a:rPr lang="en-AU" dirty="0" smtClean="0"/>
              <a:t/>
            </a:r>
            <a:br>
              <a:rPr lang="en-AU" dirty="0" smtClean="0"/>
            </a:br>
            <a:r>
              <a:rPr lang="en-AU" sz="2800" dirty="0" smtClean="0"/>
              <a:t>How To </a:t>
            </a:r>
            <a:r>
              <a:rPr lang="en-AU" sz="2800" dirty="0"/>
              <a:t>B</a:t>
            </a:r>
            <a:r>
              <a:rPr lang="en-AU" sz="2800" dirty="0" smtClean="0"/>
              <a:t>e a Clinical Champion</a:t>
            </a:r>
            <a:endParaRPr lang="en-AU" sz="2800" dirty="0"/>
          </a:p>
        </p:txBody>
      </p:sp>
      <p:sp>
        <p:nvSpPr>
          <p:cNvPr id="3" name="Content Placeholder 2"/>
          <p:cNvSpPr>
            <a:spLocks noGrp="1"/>
          </p:cNvSpPr>
          <p:nvPr>
            <p:ph sz="quarter" idx="1"/>
          </p:nvPr>
        </p:nvSpPr>
        <p:spPr/>
        <p:txBody>
          <a:bodyPr/>
          <a:lstStyle/>
          <a:p>
            <a:r>
              <a:rPr lang="en-US" dirty="0" smtClean="0"/>
              <a:t>What makes a good clinical partner?</a:t>
            </a:r>
          </a:p>
          <a:p>
            <a:r>
              <a:rPr lang="en-US" dirty="0" smtClean="0"/>
              <a:t>Clinical partnerships and selection</a:t>
            </a:r>
          </a:p>
          <a:p>
            <a:r>
              <a:rPr lang="en-US" dirty="0" smtClean="0"/>
              <a:t>Good clinical parenting – when to say no</a:t>
            </a:r>
          </a:p>
          <a:p>
            <a:r>
              <a:rPr lang="en-US" dirty="0"/>
              <a:t>Appreciation of the impacts of clinical commodification </a:t>
            </a:r>
          </a:p>
          <a:p>
            <a:r>
              <a:rPr lang="en-US" dirty="0"/>
              <a:t>Approachable</a:t>
            </a:r>
          </a:p>
          <a:p>
            <a:r>
              <a:rPr lang="en-US" dirty="0"/>
              <a:t>Functionality – continuity of clinical teaching</a:t>
            </a:r>
          </a:p>
          <a:p>
            <a:endParaRPr lang="en-US" dirty="0" smtClean="0"/>
          </a:p>
        </p:txBody>
      </p:sp>
    </p:spTree>
    <p:extLst>
      <p:ext uri="{BB962C8B-B14F-4D97-AF65-F5344CB8AC3E}">
        <p14:creationId xmlns:p14="http://schemas.microsoft.com/office/powerpoint/2010/main" val="13762299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400" dirty="0" smtClean="0"/>
              <a:t>Stakeholder Management</a:t>
            </a:r>
            <a:r>
              <a:rPr lang="en-AU" sz="2800" dirty="0" smtClean="0"/>
              <a:t/>
            </a:r>
            <a:br>
              <a:rPr lang="en-AU" sz="2800" dirty="0" smtClean="0"/>
            </a:br>
            <a:r>
              <a:rPr lang="en-AU" sz="2800" dirty="0" smtClean="0"/>
              <a:t>How To </a:t>
            </a:r>
            <a:r>
              <a:rPr lang="en-AU" sz="2800" dirty="0"/>
              <a:t>B</a:t>
            </a:r>
            <a:r>
              <a:rPr lang="en-AU" sz="2800" dirty="0" smtClean="0"/>
              <a:t>e a Clinical Champion</a:t>
            </a:r>
            <a:endParaRPr lang="en-AU" sz="2800" dirty="0"/>
          </a:p>
        </p:txBody>
      </p:sp>
      <p:sp>
        <p:nvSpPr>
          <p:cNvPr id="3" name="Content Placeholder 2"/>
          <p:cNvSpPr>
            <a:spLocks noGrp="1"/>
          </p:cNvSpPr>
          <p:nvPr>
            <p:ph sz="quarter" idx="1"/>
          </p:nvPr>
        </p:nvSpPr>
        <p:spPr/>
        <p:txBody>
          <a:bodyPr/>
          <a:lstStyle/>
          <a:p>
            <a:r>
              <a:rPr lang="en-AU" dirty="0" smtClean="0"/>
              <a:t>How to be a good university partner</a:t>
            </a:r>
          </a:p>
          <a:p>
            <a:pPr lvl="1"/>
            <a:r>
              <a:rPr lang="en-AU" dirty="0" smtClean="0"/>
              <a:t>Understand, particularly resources</a:t>
            </a:r>
          </a:p>
          <a:p>
            <a:pPr lvl="1"/>
            <a:r>
              <a:rPr lang="en-AU" dirty="0" smtClean="0"/>
              <a:t>Encourage – academic anchoring for sustainability</a:t>
            </a:r>
          </a:p>
          <a:p>
            <a:pPr lvl="1"/>
            <a:r>
              <a:rPr lang="en-AU" dirty="0" smtClean="0"/>
              <a:t>Explain – university resources</a:t>
            </a:r>
          </a:p>
        </p:txBody>
      </p:sp>
    </p:spTree>
    <p:extLst>
      <p:ext uri="{BB962C8B-B14F-4D97-AF65-F5344CB8AC3E}">
        <p14:creationId xmlns:p14="http://schemas.microsoft.com/office/powerpoint/2010/main" val="4094858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The Risks</a:t>
            </a:r>
            <a:r>
              <a:rPr lang="en-US" dirty="0"/>
              <a:t/>
            </a:r>
            <a:br>
              <a:rPr lang="en-US" dirty="0"/>
            </a:br>
            <a:r>
              <a:rPr lang="en-US" sz="2800" dirty="0"/>
              <a:t>Clinicians at the Fringe?</a:t>
            </a:r>
            <a:endParaRPr lang="en-AU" sz="2800" dirty="0"/>
          </a:p>
        </p:txBody>
      </p:sp>
      <p:sp>
        <p:nvSpPr>
          <p:cNvPr id="3" name="Content Placeholder 2"/>
          <p:cNvSpPr>
            <a:spLocks noGrp="1"/>
          </p:cNvSpPr>
          <p:nvPr>
            <p:ph sz="quarter" idx="1"/>
          </p:nvPr>
        </p:nvSpPr>
        <p:spPr/>
        <p:txBody>
          <a:bodyPr>
            <a:normAutofit/>
          </a:bodyPr>
          <a:lstStyle/>
          <a:p>
            <a:pPr marL="0" indent="0">
              <a:buNone/>
            </a:pPr>
            <a:r>
              <a:rPr lang="en-US" dirty="0"/>
              <a:t>Clinical </a:t>
            </a:r>
            <a:r>
              <a:rPr lang="en-US" dirty="0" smtClean="0"/>
              <a:t>literacy: a secondary challenge</a:t>
            </a:r>
            <a:endParaRPr lang="en-US" dirty="0"/>
          </a:p>
          <a:p>
            <a:pPr marL="0" indent="0">
              <a:buNone/>
            </a:pPr>
            <a:endParaRPr lang="en-US" sz="2000" i="1" dirty="0"/>
          </a:p>
          <a:p>
            <a:pPr marL="365760" lvl="1" indent="0">
              <a:buNone/>
            </a:pPr>
            <a:r>
              <a:rPr lang="en-US" i="1" dirty="0" smtClean="0"/>
              <a:t>Sociologically</a:t>
            </a:r>
            <a:r>
              <a:rPr lang="en-US" i="1" dirty="0"/>
              <a:t>, clinical teachers often seem to float at the margin of their professional culture. They are considered less </a:t>
            </a:r>
            <a:r>
              <a:rPr lang="en-US" i="1" dirty="0" smtClean="0"/>
              <a:t>intellectual </a:t>
            </a:r>
            <a:r>
              <a:rPr lang="en-US" i="1" dirty="0"/>
              <a:t>and less academic; they actually venture beyond classroom to courthouse; and their teaching may make explicit those considerations of justice that their institutions instinctively prefer to keep implicit </a:t>
            </a:r>
            <a:r>
              <a:rPr lang="en-US" i="1" dirty="0" smtClean="0"/>
              <a:t>and </a:t>
            </a:r>
            <a:r>
              <a:rPr lang="en-US" i="1" dirty="0"/>
              <a:t>silent. </a:t>
            </a:r>
            <a:endParaRPr lang="en-US" i="1" dirty="0" smtClean="0"/>
          </a:p>
          <a:p>
            <a:pPr marL="365760" lvl="1" indent="0">
              <a:buNone/>
            </a:pPr>
            <a:r>
              <a:rPr lang="en-US" sz="1000" i="1" dirty="0" err="1" smtClean="0"/>
              <a:t>Auerbach</a:t>
            </a:r>
            <a:r>
              <a:rPr lang="en-US" sz="1000" i="1" dirty="0" smtClean="0"/>
              <a:t>, Jerold ‘</a:t>
            </a:r>
            <a:r>
              <a:rPr lang="en-US" sz="1000" dirty="0" smtClean="0"/>
              <a:t>What has the teaching of law got to do with justice?’ (1978) 54 NYUL Rev 471.</a:t>
            </a:r>
            <a:endParaRPr lang="en-US" sz="1000" i="1" dirty="0"/>
          </a:p>
        </p:txBody>
      </p:sp>
    </p:spTree>
    <p:extLst>
      <p:ext uri="{BB962C8B-B14F-4D97-AF65-F5344CB8AC3E}">
        <p14:creationId xmlns:p14="http://schemas.microsoft.com/office/powerpoint/2010/main" val="228756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400" dirty="0" smtClean="0"/>
              <a:t>Clinicians at the fringe?</a:t>
            </a:r>
            <a:r>
              <a:rPr lang="en-AU" dirty="0" smtClean="0"/>
              <a:t/>
            </a:r>
            <a:br>
              <a:rPr lang="en-AU" dirty="0" smtClean="0"/>
            </a:br>
            <a:r>
              <a:rPr lang="en-AU" dirty="0" smtClean="0"/>
              <a:t>The Risks: What </a:t>
            </a:r>
            <a:r>
              <a:rPr lang="en-AU" dirty="0"/>
              <a:t>H</a:t>
            </a:r>
            <a:r>
              <a:rPr lang="en-AU" dirty="0" smtClean="0"/>
              <a:t>appens </a:t>
            </a:r>
            <a:r>
              <a:rPr lang="en-AU" dirty="0"/>
              <a:t>W</a:t>
            </a:r>
            <a:r>
              <a:rPr lang="en-AU" dirty="0" smtClean="0"/>
              <a:t>hen </a:t>
            </a:r>
            <a:r>
              <a:rPr lang="en-AU" dirty="0"/>
              <a:t>I</a:t>
            </a:r>
            <a:r>
              <a:rPr lang="en-AU" dirty="0" smtClean="0"/>
              <a:t>t Rains?</a:t>
            </a:r>
            <a:endParaRPr lang="en-AU" sz="2800" dirty="0"/>
          </a:p>
        </p:txBody>
      </p:sp>
      <p:sp>
        <p:nvSpPr>
          <p:cNvPr id="3" name="Content Placeholder 2"/>
          <p:cNvSpPr>
            <a:spLocks noGrp="1"/>
          </p:cNvSpPr>
          <p:nvPr>
            <p:ph sz="quarter" idx="1"/>
          </p:nvPr>
        </p:nvSpPr>
        <p:spPr/>
        <p:txBody>
          <a:bodyPr/>
          <a:lstStyle/>
          <a:p>
            <a:r>
              <a:rPr lang="en-US" dirty="0" smtClean="0"/>
              <a:t>How to improve clinical literacy in a traditional, research focused faculty?</a:t>
            </a:r>
          </a:p>
          <a:p>
            <a:r>
              <a:rPr lang="en-US" dirty="0" smtClean="0"/>
              <a:t>Our </a:t>
            </a:r>
            <a:r>
              <a:rPr lang="en-US" dirty="0"/>
              <a:t>best practice suggestions:</a:t>
            </a:r>
          </a:p>
          <a:p>
            <a:pPr lvl="1"/>
            <a:r>
              <a:rPr lang="en-US" dirty="0"/>
              <a:t>Implement an umbrella </a:t>
            </a:r>
            <a:r>
              <a:rPr lang="en-US" dirty="0" smtClean="0"/>
              <a:t>structure </a:t>
            </a:r>
          </a:p>
          <a:p>
            <a:pPr lvl="1"/>
            <a:r>
              <a:rPr lang="en-US" dirty="0" smtClean="0"/>
              <a:t>Offer </a:t>
            </a:r>
            <a:r>
              <a:rPr lang="en-US" dirty="0"/>
              <a:t>a physical and </a:t>
            </a:r>
            <a:r>
              <a:rPr lang="en-US" dirty="0" smtClean="0"/>
              <a:t>pedagogic </a:t>
            </a:r>
            <a:r>
              <a:rPr lang="en-US" dirty="0"/>
              <a:t>presence in the </a:t>
            </a:r>
            <a:r>
              <a:rPr lang="en-US" dirty="0" smtClean="0"/>
              <a:t>law school</a:t>
            </a:r>
          </a:p>
          <a:p>
            <a:pPr lvl="1"/>
            <a:r>
              <a:rPr lang="en-US" dirty="0" smtClean="0"/>
              <a:t>Protective effect</a:t>
            </a:r>
          </a:p>
          <a:p>
            <a:pPr lvl="1"/>
            <a:r>
              <a:rPr lang="en-US" dirty="0" smtClean="0"/>
              <a:t>United voice for governance </a:t>
            </a:r>
          </a:p>
          <a:p>
            <a:pPr lvl="1"/>
            <a:endParaRPr lang="en-US" dirty="0"/>
          </a:p>
          <a:p>
            <a:endParaRPr lang="en-US" i="1" dirty="0"/>
          </a:p>
        </p:txBody>
      </p:sp>
      <p:pic>
        <p:nvPicPr>
          <p:cNvPr id="6" name="Picture 5" descr="Umbrella Diagram 2.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05612" y="3568700"/>
            <a:ext cx="2762764" cy="2679700"/>
          </a:xfrm>
          <a:prstGeom prst="rect">
            <a:avLst/>
          </a:prstGeom>
        </p:spPr>
      </p:pic>
    </p:spTree>
    <p:extLst>
      <p:ext uri="{BB962C8B-B14F-4D97-AF65-F5344CB8AC3E}">
        <p14:creationId xmlns:p14="http://schemas.microsoft.com/office/powerpoint/2010/main" val="5823511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400" dirty="0" smtClean="0"/>
              <a:t>Change and the Legal Academy</a:t>
            </a:r>
            <a:endParaRPr lang="en-AU" sz="4400" dirty="0"/>
          </a:p>
        </p:txBody>
      </p:sp>
      <p:sp>
        <p:nvSpPr>
          <p:cNvPr id="3" name="Content Placeholder 2"/>
          <p:cNvSpPr>
            <a:spLocks noGrp="1"/>
          </p:cNvSpPr>
          <p:nvPr>
            <p:ph sz="quarter" idx="1"/>
          </p:nvPr>
        </p:nvSpPr>
        <p:spPr/>
        <p:txBody>
          <a:bodyPr>
            <a:normAutofit/>
          </a:bodyPr>
          <a:lstStyle/>
          <a:p>
            <a:r>
              <a:rPr lang="en-US" dirty="0" smtClean="0"/>
              <a:t>Clinical literacy and the legal academy</a:t>
            </a:r>
            <a:endParaRPr lang="en-US" dirty="0"/>
          </a:p>
          <a:p>
            <a:endParaRPr lang="en-US" i="1" dirty="0" smtClean="0"/>
          </a:p>
          <a:p>
            <a:pPr marL="365760" lvl="1" indent="0">
              <a:buNone/>
            </a:pPr>
            <a:r>
              <a:rPr lang="en-US" sz="2400" i="1" dirty="0" smtClean="0"/>
              <a:t>Change </a:t>
            </a:r>
            <a:r>
              <a:rPr lang="en-US" sz="2400" i="1" dirty="0"/>
              <a:t>society and legal education will change. Short of that, however, it may be possible to tinker so as to encourage the more equitable distribution of legal services. So the clinical teachers, at least, have demonstrated. </a:t>
            </a:r>
            <a:endParaRPr lang="en-US" sz="2400" i="1" dirty="0" smtClean="0"/>
          </a:p>
          <a:p>
            <a:pPr marL="365760" lvl="1" indent="0">
              <a:buNone/>
            </a:pPr>
            <a:r>
              <a:rPr lang="en-US" sz="1000" i="1" dirty="0" err="1" smtClean="0"/>
              <a:t>Auerbach</a:t>
            </a:r>
            <a:r>
              <a:rPr lang="en-US" sz="1000" i="1" dirty="0"/>
              <a:t>, Jerold ‘</a:t>
            </a:r>
            <a:r>
              <a:rPr lang="en-US" sz="1000" dirty="0"/>
              <a:t>What has the teaching of law got to do with justice?’ (1978) 54 NYUL Rev </a:t>
            </a:r>
            <a:r>
              <a:rPr lang="en-US" sz="1000" dirty="0" smtClean="0"/>
              <a:t>474.</a:t>
            </a:r>
            <a:endParaRPr lang="en-US" sz="1000" i="1" dirty="0" smtClean="0"/>
          </a:p>
          <a:p>
            <a:endParaRPr lang="en-US" i="1" dirty="0"/>
          </a:p>
          <a:p>
            <a:r>
              <a:rPr lang="en-US" dirty="0" smtClean="0"/>
              <a:t>Are we ‘tinkering’?</a:t>
            </a:r>
            <a:endParaRPr lang="en-US" dirty="0"/>
          </a:p>
        </p:txBody>
      </p:sp>
    </p:spTree>
    <p:extLst>
      <p:ext uri="{BB962C8B-B14F-4D97-AF65-F5344CB8AC3E}">
        <p14:creationId xmlns:p14="http://schemas.microsoft.com/office/powerpoint/2010/main" val="41884547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400" dirty="0" smtClean="0"/>
              <a:t>PILI</a:t>
            </a:r>
            <a:br>
              <a:rPr lang="en-AU" sz="4400" dirty="0" smtClean="0"/>
            </a:br>
            <a:r>
              <a:rPr lang="en-AU" sz="2800" dirty="0" smtClean="0"/>
              <a:t>Tinkering by Design</a:t>
            </a:r>
            <a:endParaRPr lang="en-AU" sz="2800" dirty="0"/>
          </a:p>
        </p:txBody>
      </p:sp>
      <p:sp>
        <p:nvSpPr>
          <p:cNvPr id="3" name="Content Placeholder 2"/>
          <p:cNvSpPr>
            <a:spLocks noGrp="1"/>
          </p:cNvSpPr>
          <p:nvPr>
            <p:ph sz="quarter" idx="1"/>
          </p:nvPr>
        </p:nvSpPr>
        <p:spPr/>
        <p:txBody>
          <a:bodyPr/>
          <a:lstStyle/>
          <a:p>
            <a:r>
              <a:rPr lang="en-US" dirty="0"/>
              <a:t>Why are quotes like </a:t>
            </a:r>
            <a:r>
              <a:rPr lang="en-US" dirty="0" err="1"/>
              <a:t>Auerbach’s</a:t>
            </a:r>
            <a:r>
              <a:rPr lang="en-US" dirty="0"/>
              <a:t> resonating for clinicians 50 years later?</a:t>
            </a:r>
          </a:p>
          <a:p>
            <a:r>
              <a:rPr lang="en-US" dirty="0"/>
              <a:t>Why is the legal academy so resistant to change?</a:t>
            </a:r>
          </a:p>
          <a:p>
            <a:r>
              <a:rPr lang="en-US" dirty="0" smtClean="0"/>
              <a:t>We </a:t>
            </a:r>
            <a:r>
              <a:rPr lang="en-US" dirty="0"/>
              <a:t>don’t know! However, PILI’s exponential growth gives us hope </a:t>
            </a:r>
            <a:endParaRPr lang="en-US" dirty="0" smtClean="0"/>
          </a:p>
          <a:p>
            <a:r>
              <a:rPr lang="en-US" dirty="0" smtClean="0"/>
              <a:t>PILI has </a:t>
            </a:r>
            <a:r>
              <a:rPr lang="en-US" dirty="0"/>
              <a:t>commenced </a:t>
            </a:r>
            <a:r>
              <a:rPr lang="en-US" dirty="0" smtClean="0"/>
              <a:t>its </a:t>
            </a:r>
            <a:r>
              <a:rPr lang="en-US" dirty="0"/>
              <a:t>inaugural research into the effects of clinical legal education</a:t>
            </a:r>
          </a:p>
          <a:p>
            <a:r>
              <a:rPr lang="en-US" dirty="0"/>
              <a:t>As novice researchers, we </a:t>
            </a:r>
            <a:r>
              <a:rPr lang="en-US" dirty="0" smtClean="0"/>
              <a:t>‘tinker by design’ </a:t>
            </a:r>
            <a:r>
              <a:rPr lang="en-AU" dirty="0"/>
              <a:t>with the hope that we may offer a simple but meaningful contribution to legal </a:t>
            </a:r>
            <a:r>
              <a:rPr lang="en-AU" dirty="0" smtClean="0"/>
              <a:t>education</a:t>
            </a:r>
            <a:endParaRPr lang="en-AU" dirty="0"/>
          </a:p>
          <a:p>
            <a:r>
              <a:rPr lang="en-AU" dirty="0"/>
              <a:t>All insights and contributions from the clinical network are </a:t>
            </a:r>
            <a:r>
              <a:rPr lang="en-AU" dirty="0" smtClean="0"/>
              <a:t>welcome</a:t>
            </a:r>
            <a:endParaRPr lang="en-US" dirty="0"/>
          </a:p>
        </p:txBody>
      </p:sp>
    </p:spTree>
    <p:extLst>
      <p:ext uri="{BB962C8B-B14F-4D97-AF65-F5344CB8AC3E}">
        <p14:creationId xmlns:p14="http://schemas.microsoft.com/office/powerpoint/2010/main" val="10758879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Introductions</a:t>
            </a:r>
            <a:endParaRPr lang="en-US" sz="4400" dirty="0"/>
          </a:p>
        </p:txBody>
      </p:sp>
      <p:sp>
        <p:nvSpPr>
          <p:cNvPr id="3" name="Content Placeholder 2"/>
          <p:cNvSpPr>
            <a:spLocks noGrp="1"/>
          </p:cNvSpPr>
          <p:nvPr>
            <p:ph sz="quarter" idx="1"/>
          </p:nvPr>
        </p:nvSpPr>
        <p:spPr/>
        <p:txBody>
          <a:bodyPr/>
          <a:lstStyle/>
          <a:p>
            <a:endParaRPr lang="en-US" dirty="0" smtClean="0"/>
          </a:p>
          <a:p>
            <a:endParaRPr lang="en-US" dirty="0" smtClean="0"/>
          </a:p>
          <a:p>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76800" y="2525081"/>
            <a:ext cx="2096311" cy="2905124"/>
          </a:xfrm>
          <a:prstGeom prst="rect">
            <a:avLst/>
          </a:prstGeom>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3593" t="18229" r="21875" b="18229"/>
          <a:stretch/>
        </p:blipFill>
        <p:spPr bwMode="auto">
          <a:xfrm>
            <a:off x="1614488" y="2525081"/>
            <a:ext cx="2105025" cy="2905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667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Today</a:t>
            </a:r>
            <a:endParaRPr lang="en-US" sz="4400" dirty="0"/>
          </a:p>
        </p:txBody>
      </p:sp>
      <p:sp>
        <p:nvSpPr>
          <p:cNvPr id="3" name="Content Placeholder 2"/>
          <p:cNvSpPr>
            <a:spLocks noGrp="1"/>
          </p:cNvSpPr>
          <p:nvPr>
            <p:ph sz="quarter" idx="1"/>
          </p:nvPr>
        </p:nvSpPr>
        <p:spPr/>
        <p:txBody>
          <a:bodyPr/>
          <a:lstStyle/>
          <a:p>
            <a:endParaRPr lang="en-US" dirty="0" smtClean="0"/>
          </a:p>
          <a:p>
            <a:endParaRPr lang="en-US" dirty="0" smtClean="0"/>
          </a:p>
          <a:p>
            <a:endParaRPr lang="en-US" dirty="0" smtClean="0"/>
          </a:p>
          <a:p>
            <a:endParaRPr lang="en-US" dirty="0"/>
          </a:p>
        </p:txBody>
      </p:sp>
      <p:sp>
        <p:nvSpPr>
          <p:cNvPr id="4" name="TextBox 3"/>
          <p:cNvSpPr txBox="1"/>
          <p:nvPr/>
        </p:nvSpPr>
        <p:spPr>
          <a:xfrm>
            <a:off x="560070" y="2000250"/>
            <a:ext cx="7364730" cy="3908762"/>
          </a:xfrm>
          <a:prstGeom prst="rect">
            <a:avLst/>
          </a:prstGeom>
          <a:noFill/>
        </p:spPr>
        <p:txBody>
          <a:bodyPr wrap="square" rtlCol="0">
            <a:spAutoFit/>
          </a:bodyPr>
          <a:lstStyle/>
          <a:p>
            <a:r>
              <a:rPr lang="en-AU" sz="2400" b="1" dirty="0" smtClean="0"/>
              <a:t>The Rewards and the Risks – our </a:t>
            </a:r>
          </a:p>
          <a:p>
            <a:r>
              <a:rPr lang="en-AU" sz="2400" b="1" dirty="0"/>
              <a:t>e</a:t>
            </a:r>
            <a:r>
              <a:rPr lang="en-AU" sz="2400" b="1" dirty="0" smtClean="0"/>
              <a:t>xperience in Catalysing Clinic</a:t>
            </a:r>
          </a:p>
          <a:p>
            <a:endParaRPr lang="en-AU" dirty="0" smtClean="0"/>
          </a:p>
          <a:p>
            <a:r>
              <a:rPr lang="en-AU" b="1" dirty="0" smtClean="0"/>
              <a:t>Part I – The rewards</a:t>
            </a:r>
          </a:p>
          <a:p>
            <a:pPr marL="285750" indent="-285750">
              <a:buFont typeface="Arial" panose="020B0604020202020204" pitchFamily="34" charset="0"/>
              <a:buChar char="•"/>
            </a:pPr>
            <a:r>
              <a:rPr lang="en-AU" dirty="0" smtClean="0"/>
              <a:t>PILI’s evolution – what, why and how?</a:t>
            </a:r>
          </a:p>
          <a:p>
            <a:pPr marL="285750" indent="-285750">
              <a:buFont typeface="Arial" panose="020B0604020202020204" pitchFamily="34" charset="0"/>
              <a:buChar char="•"/>
            </a:pPr>
            <a:r>
              <a:rPr lang="en-AU" dirty="0" smtClean="0"/>
              <a:t>Create – catalyse – consolidate</a:t>
            </a:r>
          </a:p>
          <a:p>
            <a:pPr marL="285750" indent="-285750">
              <a:buFont typeface="Arial" panose="020B0604020202020204" pitchFamily="34" charset="0"/>
              <a:buChar char="•"/>
            </a:pPr>
            <a:r>
              <a:rPr lang="en-AU" dirty="0" smtClean="0"/>
              <a:t>The Umbrella structure</a:t>
            </a:r>
          </a:p>
          <a:p>
            <a:pPr>
              <a:spcBef>
                <a:spcPts val="1200"/>
              </a:spcBef>
            </a:pPr>
            <a:r>
              <a:rPr lang="en-AU" b="1" dirty="0" smtClean="0"/>
              <a:t>Part II – The risks</a:t>
            </a:r>
          </a:p>
          <a:p>
            <a:pPr marL="285750" indent="-285750">
              <a:buFont typeface="Arial" panose="020B0604020202020204" pitchFamily="34" charset="0"/>
              <a:buChar char="•"/>
            </a:pPr>
            <a:r>
              <a:rPr lang="en-AU" dirty="0" smtClean="0"/>
              <a:t>Governance  </a:t>
            </a:r>
          </a:p>
          <a:p>
            <a:pPr marL="742950" lvl="1" indent="-285750">
              <a:buFont typeface="Arial" panose="020B0604020202020204" pitchFamily="34" charset="0"/>
              <a:buChar char="•"/>
            </a:pPr>
            <a:r>
              <a:rPr lang="en-AU" dirty="0" smtClean="0"/>
              <a:t>the ABC of stakeholder management</a:t>
            </a:r>
          </a:p>
          <a:p>
            <a:pPr marL="742950" lvl="1" indent="-285750">
              <a:buFont typeface="Arial" panose="020B0604020202020204" pitchFamily="34" charset="0"/>
              <a:buChar char="•"/>
            </a:pPr>
            <a:r>
              <a:rPr lang="en-AU" dirty="0" smtClean="0"/>
              <a:t>Clinical literacy</a:t>
            </a:r>
          </a:p>
          <a:p>
            <a:pPr>
              <a:spcBef>
                <a:spcPts val="1200"/>
              </a:spcBef>
            </a:pPr>
            <a:r>
              <a:rPr lang="en-AU" b="1" dirty="0" smtClean="0"/>
              <a:t>Part III – Looking (back) to the Future</a:t>
            </a:r>
            <a:endParaRPr lang="en-AU" b="1" dirty="0"/>
          </a:p>
        </p:txBody>
      </p:sp>
      <p:pic>
        <p:nvPicPr>
          <p:cNvPr id="5" name="Picture 4" descr="Steph_Rol_Model.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19081" y="788855"/>
            <a:ext cx="2519739" cy="1622689"/>
          </a:xfrm>
          <a:prstGeom prst="rect">
            <a:avLst/>
          </a:prstGeom>
        </p:spPr>
      </p:pic>
    </p:spTree>
    <p:extLst>
      <p:ext uri="{BB962C8B-B14F-4D97-AF65-F5344CB8AC3E}">
        <p14:creationId xmlns:p14="http://schemas.microsoft.com/office/powerpoint/2010/main" val="1675912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PILI’s Past</a:t>
            </a:r>
            <a:endParaRPr lang="en-US" sz="4400" dirty="0"/>
          </a:p>
        </p:txBody>
      </p:sp>
      <p:sp>
        <p:nvSpPr>
          <p:cNvPr id="3" name="Content Placeholder 2"/>
          <p:cNvSpPr>
            <a:spLocks noGrp="1"/>
          </p:cNvSpPr>
          <p:nvPr>
            <p:ph sz="quarter" idx="1"/>
          </p:nvPr>
        </p:nvSpPr>
        <p:spPr>
          <a:xfrm>
            <a:off x="457200" y="1600200"/>
            <a:ext cx="7467600" cy="3171825"/>
          </a:xfrm>
        </p:spPr>
        <p:txBody>
          <a:bodyPr/>
          <a:lstStyle/>
          <a:p>
            <a:r>
              <a:rPr lang="en-US" dirty="0" smtClean="0"/>
              <a:t>PILI’s birthday</a:t>
            </a:r>
          </a:p>
          <a:p>
            <a:r>
              <a:rPr lang="en-US" dirty="0" smtClean="0"/>
              <a:t>PILI’s aims</a:t>
            </a:r>
          </a:p>
          <a:p>
            <a:r>
              <a:rPr lang="en-US" dirty="0" smtClean="0"/>
              <a:t>PILI – the pros and cons of a late arrival </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48013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4400" dirty="0" smtClean="0"/>
              <a:t>PILI’s Evolution</a:t>
            </a:r>
            <a:endParaRPr lang="en-AU" sz="4400" dirty="0"/>
          </a:p>
        </p:txBody>
      </p:sp>
      <p:sp>
        <p:nvSpPr>
          <p:cNvPr id="3" name="Content Placeholder 2"/>
          <p:cNvSpPr>
            <a:spLocks noGrp="1"/>
          </p:cNvSpPr>
          <p:nvPr>
            <p:ph sz="quarter" idx="1"/>
          </p:nvPr>
        </p:nvSpPr>
        <p:spPr/>
        <p:txBody>
          <a:bodyPr>
            <a:normAutofit lnSpcReduction="10000"/>
          </a:bodyPr>
          <a:lstStyle/>
          <a:p>
            <a:r>
              <a:rPr lang="en-US" dirty="0" smtClean="0"/>
              <a:t>The PILI appointment</a:t>
            </a:r>
          </a:p>
          <a:p>
            <a:pPr marL="457200" indent="-457200">
              <a:buFont typeface="+mj-lt"/>
              <a:buAutoNum type="arabicPeriod"/>
            </a:pPr>
            <a:r>
              <a:rPr lang="en-US" dirty="0"/>
              <a:t>T</a:t>
            </a:r>
            <a:r>
              <a:rPr lang="en-US" dirty="0" smtClean="0"/>
              <a:t>eaching </a:t>
            </a:r>
            <a:r>
              <a:rPr lang="en-US" dirty="0"/>
              <a:t>S</a:t>
            </a:r>
            <a:r>
              <a:rPr lang="en-US" dirty="0" smtClean="0"/>
              <a:t>pecialist</a:t>
            </a:r>
          </a:p>
          <a:p>
            <a:pPr marL="457200" indent="-457200">
              <a:buFont typeface="+mj-lt"/>
              <a:buAutoNum type="arabicPeriod"/>
            </a:pPr>
            <a:r>
              <a:rPr lang="en-US" dirty="0" smtClean="0"/>
              <a:t>Senior Lecturer</a:t>
            </a:r>
          </a:p>
          <a:p>
            <a:pPr marL="457200" indent="-457200">
              <a:buFont typeface="+mj-lt"/>
              <a:buAutoNum type="arabicPeriod"/>
            </a:pPr>
            <a:r>
              <a:rPr lang="en-US" dirty="0" smtClean="0"/>
              <a:t>Ongoing</a:t>
            </a:r>
          </a:p>
          <a:p>
            <a:pPr marL="457200" indent="-457200">
              <a:buFont typeface="+mj-lt"/>
              <a:buAutoNum type="arabicPeriod"/>
            </a:pPr>
            <a:r>
              <a:rPr lang="en-US" dirty="0" smtClean="0"/>
              <a:t>Direct reporting</a:t>
            </a:r>
          </a:p>
          <a:p>
            <a:endParaRPr lang="en-US" dirty="0" smtClean="0"/>
          </a:p>
          <a:p>
            <a:r>
              <a:rPr lang="en-US" dirty="0" smtClean="0"/>
              <a:t>The Briefs </a:t>
            </a:r>
          </a:p>
          <a:p>
            <a:pPr marL="822960" lvl="1" indent="-457200">
              <a:buFont typeface="+mj-lt"/>
              <a:buAutoNum type="arabicPeriod"/>
            </a:pPr>
            <a:r>
              <a:rPr lang="en-US" dirty="0" smtClean="0"/>
              <a:t>Create</a:t>
            </a:r>
          </a:p>
          <a:p>
            <a:pPr lvl="2"/>
            <a:r>
              <a:rPr lang="en-US" dirty="0" smtClean="0"/>
              <a:t>Pre 2012 clinical canvas</a:t>
            </a:r>
            <a:endParaRPr lang="en-US" dirty="0"/>
          </a:p>
          <a:p>
            <a:pPr marL="822960" lvl="1" indent="-457200">
              <a:buFont typeface="+mj-lt"/>
              <a:buAutoNum type="arabicPeriod"/>
            </a:pPr>
            <a:r>
              <a:rPr lang="en-US" dirty="0" smtClean="0"/>
              <a:t>2014 – 2015 </a:t>
            </a:r>
            <a:r>
              <a:rPr lang="en-US" dirty="0" err="1" smtClean="0"/>
              <a:t>Catalyse</a:t>
            </a:r>
            <a:r>
              <a:rPr lang="en-US" dirty="0" smtClean="0"/>
              <a:t> </a:t>
            </a:r>
          </a:p>
          <a:p>
            <a:pPr lvl="2"/>
            <a:r>
              <a:rPr lang="en-US" dirty="0" smtClean="0"/>
              <a:t>The handover</a:t>
            </a:r>
          </a:p>
          <a:p>
            <a:pPr marL="822960" lvl="1" indent="-457200">
              <a:buFont typeface="+mj-lt"/>
              <a:buAutoNum type="arabicPeriod"/>
            </a:pPr>
            <a:r>
              <a:rPr lang="en-US" dirty="0" smtClean="0"/>
              <a:t>2016 + Consolidation and credibility</a:t>
            </a:r>
            <a:endParaRPr lang="en-US" dirty="0"/>
          </a:p>
        </p:txBody>
      </p:sp>
    </p:spTree>
    <p:extLst>
      <p:ext uri="{BB962C8B-B14F-4D97-AF65-F5344CB8AC3E}">
        <p14:creationId xmlns:p14="http://schemas.microsoft.com/office/powerpoint/2010/main" val="3613928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400" dirty="0" smtClean="0"/>
              <a:t>PILI Clinics</a:t>
            </a:r>
            <a:endParaRPr lang="en-AU" sz="4400" dirty="0"/>
          </a:p>
        </p:txBody>
      </p:sp>
      <p:sp>
        <p:nvSpPr>
          <p:cNvPr id="3" name="Content Placeholder 2"/>
          <p:cNvSpPr>
            <a:spLocks noGrp="1"/>
          </p:cNvSpPr>
          <p:nvPr>
            <p:ph sz="quarter" idx="1"/>
          </p:nvPr>
        </p:nvSpPr>
        <p:spPr/>
        <p:txBody>
          <a:bodyPr/>
          <a:lstStyle/>
          <a:p>
            <a:r>
              <a:rPr lang="en-US" dirty="0" smtClean="0"/>
              <a:t>Intro to PILI’s suite of clinics</a:t>
            </a:r>
          </a:p>
          <a:p>
            <a:pPr lvl="1"/>
            <a:r>
              <a:rPr lang="en-US" dirty="0" smtClean="0"/>
              <a:t>Legal Internship</a:t>
            </a:r>
          </a:p>
          <a:p>
            <a:pPr lvl="1">
              <a:spcBef>
                <a:spcPts val="600"/>
              </a:spcBef>
            </a:pPr>
            <a:r>
              <a:rPr lang="en-US" dirty="0" smtClean="0"/>
              <a:t>Street Law</a:t>
            </a:r>
          </a:p>
          <a:p>
            <a:pPr lvl="1">
              <a:spcBef>
                <a:spcPts val="600"/>
              </a:spcBef>
            </a:pPr>
            <a:r>
              <a:rPr lang="en-US" dirty="0" smtClean="0"/>
              <a:t>Public Interest Law Clinic</a:t>
            </a:r>
          </a:p>
          <a:p>
            <a:pPr lvl="1">
              <a:spcBef>
                <a:spcPts val="600"/>
              </a:spcBef>
            </a:pPr>
            <a:r>
              <a:rPr lang="en-US" dirty="0" smtClean="0"/>
              <a:t>Sustainability Business</a:t>
            </a:r>
          </a:p>
          <a:p>
            <a:pPr marL="640080" lvl="2" indent="0">
              <a:spcBef>
                <a:spcPts val="0"/>
              </a:spcBef>
              <a:buNone/>
            </a:pPr>
            <a:r>
              <a:rPr lang="en-US" sz="2100" dirty="0" smtClean="0"/>
              <a:t>Clinic</a:t>
            </a:r>
          </a:p>
          <a:p>
            <a:pPr lvl="1">
              <a:spcBef>
                <a:spcPts val="600"/>
              </a:spcBef>
            </a:pPr>
            <a:r>
              <a:rPr lang="en-US" dirty="0" smtClean="0"/>
              <a:t>Disability Human Rights</a:t>
            </a:r>
          </a:p>
          <a:p>
            <a:pPr marL="640080" lvl="2" indent="0">
              <a:spcBef>
                <a:spcPts val="0"/>
              </a:spcBef>
              <a:buNone/>
            </a:pPr>
            <a:r>
              <a:rPr lang="en-US" sz="2100" dirty="0" smtClean="0"/>
              <a:t>Clinic </a:t>
            </a:r>
          </a:p>
          <a:p>
            <a:pPr lvl="1">
              <a:spcBef>
                <a:spcPts val="600"/>
              </a:spcBef>
            </a:pPr>
            <a:r>
              <a:rPr lang="en-US" dirty="0" smtClean="0"/>
              <a:t>Law Apps</a:t>
            </a:r>
          </a:p>
          <a:p>
            <a:pPr lvl="1">
              <a:spcBef>
                <a:spcPts val="600"/>
              </a:spcBef>
            </a:pPr>
            <a:r>
              <a:rPr lang="en-US" dirty="0" smtClean="0"/>
              <a:t>International Criminal</a:t>
            </a:r>
          </a:p>
          <a:p>
            <a:pPr marL="640080" lvl="2" indent="0">
              <a:spcBef>
                <a:spcPts val="0"/>
              </a:spcBef>
              <a:buNone/>
            </a:pPr>
            <a:r>
              <a:rPr lang="en-US" sz="2100" dirty="0" smtClean="0"/>
              <a:t>Justice Clinic</a:t>
            </a:r>
            <a:endParaRPr lang="en-US" sz="2100" dirty="0"/>
          </a:p>
        </p:txBody>
      </p:sp>
      <p:pic>
        <p:nvPicPr>
          <p:cNvPr id="9" name="Picture 8" descr="Umbrella Diagram .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94200" y="3200400"/>
            <a:ext cx="3770976" cy="3657600"/>
          </a:xfrm>
          <a:prstGeom prst="rect">
            <a:avLst/>
          </a:prstGeom>
        </p:spPr>
      </p:pic>
    </p:spTree>
    <p:extLst>
      <p:ext uri="{BB962C8B-B14F-4D97-AF65-F5344CB8AC3E}">
        <p14:creationId xmlns:p14="http://schemas.microsoft.com/office/powerpoint/2010/main" val="89010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PILI’s Umbrella Structure</a:t>
            </a:r>
            <a:br>
              <a:rPr lang="en-US" sz="4400" dirty="0" smtClean="0"/>
            </a:br>
            <a:r>
              <a:rPr lang="en-US" sz="2800" dirty="0" smtClean="0"/>
              <a:t>The Rewards</a:t>
            </a:r>
            <a:endParaRPr lang="en-US" sz="2800" dirty="0"/>
          </a:p>
        </p:txBody>
      </p:sp>
      <p:sp>
        <p:nvSpPr>
          <p:cNvPr id="3" name="Content Placeholder 2"/>
          <p:cNvSpPr>
            <a:spLocks noGrp="1"/>
          </p:cNvSpPr>
          <p:nvPr>
            <p:ph sz="quarter" idx="1"/>
          </p:nvPr>
        </p:nvSpPr>
        <p:spPr/>
        <p:txBody>
          <a:bodyPr/>
          <a:lstStyle/>
          <a:p>
            <a:r>
              <a:rPr lang="en-US" b="1" dirty="0" smtClean="0"/>
              <a:t>Why?</a:t>
            </a:r>
          </a:p>
          <a:p>
            <a:endParaRPr lang="en-US" b="1" dirty="0" smtClean="0"/>
          </a:p>
          <a:p>
            <a:endParaRPr lang="en-US" dirty="0" smtClean="0"/>
          </a:p>
          <a:p>
            <a:endParaRPr lang="en-US" dirty="0" smtClean="0"/>
          </a:p>
          <a:p>
            <a:endParaRPr lang="en-US" dirty="0"/>
          </a:p>
        </p:txBody>
      </p:sp>
      <p:sp>
        <p:nvSpPr>
          <p:cNvPr id="13" name="TextBox 12"/>
          <p:cNvSpPr txBox="1"/>
          <p:nvPr/>
        </p:nvSpPr>
        <p:spPr>
          <a:xfrm>
            <a:off x="2648027" y="5168541"/>
            <a:ext cx="3902543" cy="369332"/>
          </a:xfrm>
          <a:prstGeom prst="rect">
            <a:avLst/>
          </a:prstGeom>
          <a:noFill/>
        </p:spPr>
        <p:txBody>
          <a:bodyPr wrap="none" rtlCol="0">
            <a:spAutoFit/>
          </a:bodyPr>
          <a:lstStyle/>
          <a:p>
            <a:r>
              <a:rPr lang="en-AU" dirty="0" smtClean="0">
                <a:solidFill>
                  <a:schemeClr val="bg1"/>
                </a:solidFill>
              </a:rPr>
              <a:t>Centralised Work Integrated Learning</a:t>
            </a:r>
            <a:endParaRPr lang="en-AU" dirty="0">
              <a:solidFill>
                <a:schemeClr val="bg1"/>
              </a:solidFill>
            </a:endParaRPr>
          </a:p>
        </p:txBody>
      </p:sp>
      <p:sp>
        <p:nvSpPr>
          <p:cNvPr id="14" name="TextBox 13"/>
          <p:cNvSpPr txBox="1"/>
          <p:nvPr/>
        </p:nvSpPr>
        <p:spPr>
          <a:xfrm>
            <a:off x="3313552" y="4092059"/>
            <a:ext cx="1777410" cy="369332"/>
          </a:xfrm>
          <a:prstGeom prst="rect">
            <a:avLst/>
          </a:prstGeom>
          <a:noFill/>
        </p:spPr>
        <p:txBody>
          <a:bodyPr wrap="none" rtlCol="0">
            <a:spAutoFit/>
          </a:bodyPr>
          <a:lstStyle/>
          <a:p>
            <a:r>
              <a:rPr lang="en-AU" dirty="0" smtClean="0">
                <a:solidFill>
                  <a:schemeClr val="bg1"/>
                </a:solidFill>
              </a:rPr>
              <a:t>Clinical Director</a:t>
            </a:r>
            <a:endParaRPr lang="en-AU" dirty="0">
              <a:solidFill>
                <a:schemeClr val="bg1"/>
              </a:solidFill>
            </a:endParaRPr>
          </a:p>
        </p:txBody>
      </p:sp>
      <p:sp>
        <p:nvSpPr>
          <p:cNvPr id="15" name="TextBox 14"/>
          <p:cNvSpPr txBox="1"/>
          <p:nvPr/>
        </p:nvSpPr>
        <p:spPr>
          <a:xfrm>
            <a:off x="4395529" y="4461391"/>
            <a:ext cx="1881669" cy="369332"/>
          </a:xfrm>
          <a:prstGeom prst="rect">
            <a:avLst/>
          </a:prstGeom>
          <a:noFill/>
        </p:spPr>
        <p:txBody>
          <a:bodyPr wrap="none" rtlCol="0">
            <a:spAutoFit/>
          </a:bodyPr>
          <a:lstStyle/>
          <a:p>
            <a:r>
              <a:rPr lang="en-AU" dirty="0" smtClean="0">
                <a:solidFill>
                  <a:schemeClr val="bg1"/>
                </a:solidFill>
              </a:rPr>
              <a:t>Shared resources</a:t>
            </a:r>
            <a:endParaRPr lang="en-AU" dirty="0">
              <a:solidFill>
                <a:schemeClr val="bg1"/>
              </a:solidFill>
            </a:endParaRPr>
          </a:p>
        </p:txBody>
      </p:sp>
      <p:sp>
        <p:nvSpPr>
          <p:cNvPr id="16" name="TextBox 15"/>
          <p:cNvSpPr txBox="1"/>
          <p:nvPr/>
        </p:nvSpPr>
        <p:spPr>
          <a:xfrm>
            <a:off x="2939040" y="4763282"/>
            <a:ext cx="2028825" cy="369332"/>
          </a:xfrm>
          <a:prstGeom prst="rect">
            <a:avLst/>
          </a:prstGeom>
          <a:noFill/>
        </p:spPr>
        <p:txBody>
          <a:bodyPr wrap="none" rtlCol="0">
            <a:spAutoFit/>
          </a:bodyPr>
          <a:lstStyle/>
          <a:p>
            <a:r>
              <a:rPr lang="en-AU" dirty="0" smtClean="0">
                <a:solidFill>
                  <a:schemeClr val="bg1"/>
                </a:solidFill>
              </a:rPr>
              <a:t>Clinical Fellowship</a:t>
            </a:r>
            <a:endParaRPr lang="en-AU" dirty="0">
              <a:solidFill>
                <a:schemeClr val="bg1"/>
              </a:solidFill>
            </a:endParaRPr>
          </a:p>
        </p:txBody>
      </p:sp>
      <p:pic>
        <p:nvPicPr>
          <p:cNvPr id="17" name="Picture 16" descr="Umbrella Diagram 2.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202257" y="1600200"/>
            <a:ext cx="3770976" cy="3657600"/>
          </a:xfrm>
          <a:prstGeom prst="rect">
            <a:avLst/>
          </a:prstGeom>
        </p:spPr>
      </p:pic>
      <p:pic>
        <p:nvPicPr>
          <p:cNvPr id="5" name="Picture 4"/>
          <p:cNvPicPr>
            <a:picLocks noChangeAspect="1"/>
          </p:cNvPicPr>
          <p:nvPr/>
        </p:nvPicPr>
        <p:blipFill>
          <a:blip r:embed="rId4"/>
          <a:stretch>
            <a:fillRect/>
          </a:stretch>
        </p:blipFill>
        <p:spPr>
          <a:xfrm>
            <a:off x="698566" y="3026291"/>
            <a:ext cx="2857500" cy="2870200"/>
          </a:xfrm>
          <a:prstGeom prst="rect">
            <a:avLst/>
          </a:prstGeom>
        </p:spPr>
      </p:pic>
    </p:spTree>
    <p:extLst>
      <p:ext uri="{BB962C8B-B14F-4D97-AF65-F5344CB8AC3E}">
        <p14:creationId xmlns:p14="http://schemas.microsoft.com/office/powerpoint/2010/main" val="466479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PILI’s Umbrella Structure</a:t>
            </a:r>
            <a:br>
              <a:rPr lang="en-US" sz="4400" dirty="0" smtClean="0"/>
            </a:br>
            <a:r>
              <a:rPr lang="en-US" sz="2800" dirty="0"/>
              <a:t>T</a:t>
            </a:r>
            <a:r>
              <a:rPr lang="en-US" sz="2800" dirty="0" smtClean="0"/>
              <a:t>he Rewards: Conceptual </a:t>
            </a:r>
            <a:r>
              <a:rPr lang="en-US" sz="2800" dirty="0"/>
              <a:t>F</a:t>
            </a:r>
            <a:r>
              <a:rPr lang="en-US" sz="2800" dirty="0" smtClean="0"/>
              <a:t>eatures</a:t>
            </a:r>
            <a:endParaRPr lang="en-US" sz="2800" dirty="0"/>
          </a:p>
        </p:txBody>
      </p:sp>
      <p:sp>
        <p:nvSpPr>
          <p:cNvPr id="3" name="Content Placeholder 2"/>
          <p:cNvSpPr>
            <a:spLocks noGrp="1"/>
          </p:cNvSpPr>
          <p:nvPr>
            <p:ph sz="quarter" idx="1"/>
          </p:nvPr>
        </p:nvSpPr>
        <p:spPr/>
        <p:txBody>
          <a:bodyPr/>
          <a:lstStyle/>
          <a:p>
            <a:r>
              <a:rPr lang="en-US" b="1" dirty="0"/>
              <a:t>What is the ‘Umbrella Structure’? </a:t>
            </a:r>
          </a:p>
          <a:p>
            <a:r>
              <a:rPr lang="en-US" b="1" dirty="0" err="1" smtClean="0"/>
              <a:t>Centralisation</a:t>
            </a:r>
            <a:r>
              <a:rPr lang="en-US" b="1" dirty="0" smtClean="0"/>
              <a:t> and Engagement</a:t>
            </a:r>
          </a:p>
          <a:p>
            <a:pPr lvl="1"/>
            <a:r>
              <a:rPr lang="en-US" dirty="0" smtClean="0"/>
              <a:t>Academic memory</a:t>
            </a:r>
          </a:p>
          <a:p>
            <a:pPr lvl="1"/>
            <a:r>
              <a:rPr lang="en-US" dirty="0" smtClean="0"/>
              <a:t>Corporate memory</a:t>
            </a:r>
            <a:endParaRPr lang="en-US" dirty="0"/>
          </a:p>
          <a:p>
            <a:pPr lvl="1"/>
            <a:r>
              <a:rPr lang="en-US" dirty="0" smtClean="0"/>
              <a:t>Streamlining </a:t>
            </a:r>
            <a:r>
              <a:rPr lang="en-US" dirty="0" err="1" smtClean="0"/>
              <a:t>resouces</a:t>
            </a:r>
            <a:endParaRPr lang="en-US" dirty="0" smtClean="0"/>
          </a:p>
          <a:p>
            <a:pPr lvl="1"/>
            <a:r>
              <a:rPr lang="en-US" dirty="0" smtClean="0"/>
              <a:t>Clinical cleaning </a:t>
            </a:r>
          </a:p>
          <a:p>
            <a:pPr lvl="1"/>
            <a:endParaRPr lang="en-US" dirty="0"/>
          </a:p>
          <a:p>
            <a:pPr lvl="1"/>
            <a:endParaRPr lang="en-US" dirty="0" smtClean="0"/>
          </a:p>
          <a:p>
            <a:pPr marL="365760" lvl="1" indent="0">
              <a:buNone/>
            </a:pPr>
            <a:endParaRPr lang="en-US" dirty="0"/>
          </a:p>
          <a:p>
            <a:endParaRPr lang="en-US" dirty="0"/>
          </a:p>
        </p:txBody>
      </p:sp>
      <p:pic>
        <p:nvPicPr>
          <p:cNvPr id="6" name="Picture 5" descr="Umbrella Diagram 2.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94200" y="3200400"/>
            <a:ext cx="3770976" cy="3657600"/>
          </a:xfrm>
          <a:prstGeom prst="rect">
            <a:avLst/>
          </a:prstGeom>
        </p:spPr>
      </p:pic>
      <p:pic>
        <p:nvPicPr>
          <p:cNvPr id="5" name="Picture 4" descr="C:\Users\carrollc1\AppData\Local\Microsoft\Windows\Temporary Internet Files\Content.Outlook\CQLLAOK4\CV%20Picture.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827169" y="4596356"/>
            <a:ext cx="1095462" cy="1424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4996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400" dirty="0" smtClean="0"/>
              <a:t>PILI’s Umbrella Structure</a:t>
            </a:r>
            <a:br>
              <a:rPr lang="en-AU" sz="4400" dirty="0" smtClean="0"/>
            </a:br>
            <a:r>
              <a:rPr lang="en-AU" sz="2800" dirty="0"/>
              <a:t>T</a:t>
            </a:r>
            <a:r>
              <a:rPr lang="en-AU" sz="2800" dirty="0" smtClean="0"/>
              <a:t>he Rewards: </a:t>
            </a:r>
            <a:r>
              <a:rPr lang="en-AU" sz="2800" dirty="0"/>
              <a:t>P</a:t>
            </a:r>
            <a:r>
              <a:rPr lang="en-AU" sz="2800" dirty="0" smtClean="0"/>
              <a:t>ractical </a:t>
            </a:r>
            <a:r>
              <a:rPr lang="en-AU" sz="2800" dirty="0"/>
              <a:t>F</a:t>
            </a:r>
            <a:r>
              <a:rPr lang="en-AU" sz="2800" dirty="0" smtClean="0"/>
              <a:t>eatures</a:t>
            </a:r>
            <a:endParaRPr lang="en-AU" sz="2800" dirty="0"/>
          </a:p>
        </p:txBody>
      </p:sp>
      <p:pic>
        <p:nvPicPr>
          <p:cNvPr id="6" name="Picture 5" descr="Umbrella Diagram 2.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94200" y="3200400"/>
            <a:ext cx="3770976" cy="3657600"/>
          </a:xfrm>
          <a:prstGeom prst="rect">
            <a:avLst/>
          </a:prstGeom>
        </p:spPr>
      </p:pic>
      <p:sp>
        <p:nvSpPr>
          <p:cNvPr id="3" name="Content Placeholder 2"/>
          <p:cNvSpPr>
            <a:spLocks noGrp="1"/>
          </p:cNvSpPr>
          <p:nvPr>
            <p:ph sz="quarter" idx="1"/>
          </p:nvPr>
        </p:nvSpPr>
        <p:spPr/>
        <p:txBody>
          <a:bodyPr/>
          <a:lstStyle/>
          <a:p>
            <a:r>
              <a:rPr lang="en-US" b="1" dirty="0" err="1" smtClean="0"/>
              <a:t>Centralisation</a:t>
            </a:r>
            <a:r>
              <a:rPr lang="en-US" b="1" dirty="0" smtClean="0"/>
              <a:t> and Engagement</a:t>
            </a:r>
            <a:endParaRPr lang="en-US" b="1" dirty="0"/>
          </a:p>
          <a:p>
            <a:pPr lvl="1"/>
            <a:r>
              <a:rPr lang="en-US" i="1" dirty="0" smtClean="0"/>
              <a:t>Student </a:t>
            </a:r>
            <a:r>
              <a:rPr lang="en-US" i="1" dirty="0"/>
              <a:t>Law Clinic</a:t>
            </a:r>
            <a:r>
              <a:rPr lang="en-US" dirty="0"/>
              <a:t> – research </a:t>
            </a:r>
          </a:p>
          <a:p>
            <a:pPr marL="365760" lvl="1" indent="0">
              <a:buNone/>
            </a:pPr>
            <a:r>
              <a:rPr lang="en-US" dirty="0" smtClean="0"/>
              <a:t>	and </a:t>
            </a:r>
            <a:r>
              <a:rPr lang="en-US" dirty="0"/>
              <a:t>development; construction; </a:t>
            </a:r>
          </a:p>
          <a:p>
            <a:pPr lvl="1"/>
            <a:r>
              <a:rPr lang="en-US" dirty="0"/>
              <a:t>Student and faculty engagement</a:t>
            </a:r>
          </a:p>
          <a:p>
            <a:pPr lvl="1"/>
            <a:r>
              <a:rPr lang="en-US" dirty="0"/>
              <a:t>Clinical identity</a:t>
            </a:r>
          </a:p>
          <a:p>
            <a:pPr lvl="1"/>
            <a:r>
              <a:rPr lang="en-US" dirty="0"/>
              <a:t>Clinical </a:t>
            </a:r>
            <a:r>
              <a:rPr lang="en-US" dirty="0" smtClean="0"/>
              <a:t>literacy</a:t>
            </a:r>
          </a:p>
          <a:p>
            <a:pPr lvl="1"/>
            <a:endParaRPr lang="en-US" dirty="0"/>
          </a:p>
          <a:p>
            <a:pPr lvl="1"/>
            <a:r>
              <a:rPr lang="en-US" i="1" dirty="0" smtClean="0"/>
              <a:t>PILI website</a:t>
            </a:r>
            <a:endParaRPr lang="en-US" i="1" dirty="0"/>
          </a:p>
        </p:txBody>
      </p:sp>
    </p:spTree>
    <p:extLst>
      <p:ext uri="{BB962C8B-B14F-4D97-AF65-F5344CB8AC3E}">
        <p14:creationId xmlns:p14="http://schemas.microsoft.com/office/powerpoint/2010/main" val="38615340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10290</TotalTime>
  <Words>646</Words>
  <Application>Microsoft Office PowerPoint</Application>
  <PresentationFormat>On-screen Show (4:3)</PresentationFormat>
  <Paragraphs>167</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Oriel</vt:lpstr>
      <vt:lpstr>Public Interest Law Initiative</vt:lpstr>
      <vt:lpstr>Introductions</vt:lpstr>
      <vt:lpstr>Today</vt:lpstr>
      <vt:lpstr>PILI’s Past</vt:lpstr>
      <vt:lpstr>PILI’s Evolution</vt:lpstr>
      <vt:lpstr>PILI Clinics</vt:lpstr>
      <vt:lpstr>PILI’s Umbrella Structure The Rewards</vt:lpstr>
      <vt:lpstr>PILI’s Umbrella Structure The Rewards: Conceptual Features</vt:lpstr>
      <vt:lpstr>PILI’s Umbrella Structure The Rewards: Practical Features</vt:lpstr>
      <vt:lpstr>Utopia v Reality</vt:lpstr>
      <vt:lpstr>The Risks</vt:lpstr>
      <vt:lpstr>The Risks Stakeholder Balancing</vt:lpstr>
      <vt:lpstr>Stakeholder Management How To Be a Clinical Champion</vt:lpstr>
      <vt:lpstr>Stakeholder Management How To Be a Clinical Champion</vt:lpstr>
      <vt:lpstr>The Risks Clinicians at the Fringe?</vt:lpstr>
      <vt:lpstr>Clinicians at the fringe? The Risks: What Happens When It Rains?</vt:lpstr>
      <vt:lpstr>Change and the Legal Academy</vt:lpstr>
      <vt:lpstr>PILI Tinkering by Design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Tutorial Nine</dc:title>
  <dc:creator>claire carroll</dc:creator>
  <cp:lastModifiedBy>Kate </cp:lastModifiedBy>
  <cp:revision>607</cp:revision>
  <cp:lastPrinted>2016-07-01T02:58:53Z</cp:lastPrinted>
  <dcterms:created xsi:type="dcterms:W3CDTF">2016-02-01T04:17:24Z</dcterms:created>
  <dcterms:modified xsi:type="dcterms:W3CDTF">2016-07-19T01:12:34Z</dcterms:modified>
</cp:coreProperties>
</file>