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6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D50"/>
    <a:srgbClr val="621B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39645" autoAdjust="0"/>
  </p:normalViewPr>
  <p:slideViewPr>
    <p:cSldViewPr>
      <p:cViewPr>
        <p:scale>
          <a:sx n="114" d="100"/>
          <a:sy n="114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9E58A-C39B-4A74-8793-8477A6047604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25802-A0DC-47CE-99DA-36FE23684E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53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25802-A0DC-47CE-99DA-36FE23684E9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438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25802-A0DC-47CE-99DA-36FE23684E9C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45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52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52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42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7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30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07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990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75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18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9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83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E4B1D-ADB2-4F15-8389-44110F300007}" type="datetimeFigureOut">
              <a:rPr lang="en-GB" smtClean="0"/>
              <a:t>22/04/2016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23AC5-E736-42FC-804D-CE08A2C837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88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v.kennedy@shu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uk/government/uploads/system/uploads/attachment_data/file/217374/litigants-in-person=literature-review.pdf" TargetMode="External"/><Relationship Id="rId2" Type="http://schemas.openxmlformats.org/officeDocument/2006/relationships/hyperlink" Target="http://www.lawcentres.org.uk/policy-and-media/papers-and-publications/annual-review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jpg"/><Relationship Id="rId7" Type="http://schemas.openxmlformats.org/officeDocument/2006/relationships/hyperlink" Target="http://www.google.co.uk/url?sa=i&amp;rct=j&amp;q=&amp;esrc=s&amp;source=images&amp;cd=&amp;cad=rja&amp;uact=8&amp;ved=0CAMQjRxqFQoTCJOjkLK0rcgCFYGCGgod81cMaw&amp;url=http://designshack.net/articles/graphics/twitters-new-logo-the-geometry-and-evolution-of-our-favorite-bird/&amp;psig=AFQjCNHCut014cQV65Wbqesr1ti5wxAd0Q&amp;ust=144420590770291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hyperlink" Target="http://www.shu.ac.uk/dlc/helena-kennedy-cent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6345" y="188640"/>
            <a:ext cx="5499249" cy="792088"/>
          </a:xfrm>
        </p:spPr>
        <p:txBody>
          <a:bodyPr>
            <a:normAutofit/>
          </a:bodyPr>
          <a:lstStyle/>
          <a:p>
            <a:pPr algn="l"/>
            <a:r>
              <a:rPr lang="en-GB" sz="1600" kern="1800" dirty="0" smtClean="0">
                <a:solidFill>
                  <a:srgbClr val="B70D50"/>
                </a:solidFill>
                <a:latin typeface="FS Clerkenwell"/>
                <a:ea typeface="Times New Roman"/>
                <a:cs typeface="Helvetica"/>
              </a:rPr>
              <a:t>The Risks and Rewards of Clinical Legal Education</a:t>
            </a:r>
            <a:r>
              <a:rPr lang="en-GB" sz="1600" kern="1800" dirty="0">
                <a:solidFill>
                  <a:srgbClr val="621B40"/>
                </a:solidFill>
                <a:latin typeface="FS Clerkenwell"/>
                <a:ea typeface="Times New Roman"/>
                <a:cs typeface="Helvetica"/>
              </a:rPr>
              <a:t/>
            </a:r>
            <a:br>
              <a:rPr lang="en-GB" sz="1600" kern="1800" dirty="0">
                <a:solidFill>
                  <a:srgbClr val="621B40"/>
                </a:solidFill>
                <a:latin typeface="FS Clerkenwell"/>
                <a:ea typeface="Times New Roman"/>
                <a:cs typeface="Helvetica"/>
              </a:rPr>
            </a:br>
            <a:r>
              <a:rPr lang="en-GB" sz="1600" kern="1800" dirty="0" smtClean="0">
                <a:solidFill>
                  <a:srgbClr val="621B40"/>
                </a:solidFill>
                <a:latin typeface="FS Clerkenwell"/>
                <a:ea typeface="Times New Roman"/>
                <a:cs typeface="Helvetica"/>
              </a:rPr>
              <a:t>'Clinic, the University and Society'</a:t>
            </a:r>
            <a:endParaRPr lang="en-GB" sz="1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05178" y="1804382"/>
            <a:ext cx="0" cy="2272690"/>
          </a:xfrm>
          <a:prstGeom prst="line">
            <a:avLst/>
          </a:prstGeom>
          <a:ln w="31750">
            <a:solidFill>
              <a:srgbClr val="B70D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933056"/>
            <a:ext cx="2284090" cy="2826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6983" y="1556792"/>
            <a:ext cx="52404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kern="1800" dirty="0" smtClean="0">
                <a:solidFill>
                  <a:srgbClr val="B70D50"/>
                </a:solidFill>
                <a:latin typeface="FS Clerkenwell"/>
                <a:ea typeface="Times New Roman"/>
                <a:cs typeface="Helvetica"/>
              </a:rPr>
              <a:t>Complimentary Services - CLE is not designed to fill the legal aid gap, but why not use it to everyone's advantage?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5178" y="5018124"/>
            <a:ext cx="52180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kern="1800" dirty="0" smtClean="0">
                <a:solidFill>
                  <a:srgbClr val="621B40"/>
                </a:solidFill>
                <a:latin typeface="FS Clerkenwell"/>
                <a:cs typeface="Helvetica"/>
              </a:rPr>
              <a:t>Vinny Kennedy</a:t>
            </a:r>
          </a:p>
          <a:p>
            <a:r>
              <a:rPr lang="en-GB" sz="2000" kern="1800" dirty="0" smtClean="0">
                <a:solidFill>
                  <a:srgbClr val="621B40"/>
                </a:solidFill>
                <a:latin typeface="FS Clerkenwell"/>
                <a:cs typeface="Helvetica"/>
              </a:rPr>
              <a:t>Principal Lecturer, Solicitor, PG Cert. LTHE FHEA</a:t>
            </a:r>
          </a:p>
          <a:p>
            <a:r>
              <a:rPr lang="en-GB" sz="2000" kern="1800" dirty="0" smtClean="0">
                <a:solidFill>
                  <a:srgbClr val="621B40"/>
                </a:solidFill>
                <a:latin typeface="FS Clerkenwell"/>
                <a:cs typeface="Helvetica"/>
              </a:rPr>
              <a:t>Department of Law &amp; Criminology</a:t>
            </a:r>
          </a:p>
          <a:p>
            <a:r>
              <a:rPr lang="en-GB" sz="2000" kern="1800" dirty="0" smtClean="0">
                <a:solidFill>
                  <a:srgbClr val="621B40"/>
                </a:solidFill>
                <a:latin typeface="FS Clerkenwell"/>
                <a:cs typeface="Helvetica"/>
              </a:rPr>
              <a:t>E-mail: </a:t>
            </a:r>
            <a:r>
              <a:rPr lang="en-GB" sz="2000" kern="1800" dirty="0" smtClean="0">
                <a:solidFill>
                  <a:srgbClr val="621B40"/>
                </a:solidFill>
                <a:latin typeface="FS Clerkenwell"/>
                <a:cs typeface="Helvetica"/>
                <a:hlinkClick r:id="rId4"/>
              </a:rPr>
              <a:t>v.kennedy@shu.ac.uk</a:t>
            </a:r>
            <a:endParaRPr lang="en-GB" sz="2000" kern="1800" dirty="0" smtClean="0">
              <a:solidFill>
                <a:srgbClr val="621B40"/>
              </a:solidFill>
              <a:latin typeface="FS Clerkenwell"/>
              <a:cs typeface="Helvetica"/>
            </a:endParaRPr>
          </a:p>
          <a:p>
            <a:r>
              <a:rPr lang="en-GB" sz="2000" kern="1800" dirty="0" smtClean="0">
                <a:solidFill>
                  <a:srgbClr val="621B40"/>
                </a:solidFill>
                <a:latin typeface="FS Clerkenwell"/>
                <a:cs typeface="Helvetica"/>
              </a:rPr>
              <a:t>Tel: 0114 225 54 51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620" y="658238"/>
            <a:ext cx="3089343" cy="20558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42525"/>
            <a:ext cx="2505075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/>
        </p:nvSpPr>
        <p:spPr>
          <a:xfrm>
            <a:off x="8097019" y="5157141"/>
            <a:ext cx="144016" cy="17558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51090"/>
            <a:ext cx="2232248" cy="50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6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kern="1800" dirty="0" smtClean="0">
                <a:solidFill>
                  <a:srgbClr val="B70D50"/>
                </a:solidFill>
                <a:latin typeface="FS Clerkenwell"/>
                <a:ea typeface="Times New Roman"/>
                <a:cs typeface="Helvetica"/>
              </a:rPr>
              <a:t>Context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800" dirty="0" smtClean="0"/>
              <a:t>Legal Aid, Sentencing and Punishment of Offenders Act 2012</a:t>
            </a:r>
          </a:p>
          <a:p>
            <a:endParaRPr lang="en-GB" sz="2800" dirty="0" smtClean="0"/>
          </a:p>
          <a:p>
            <a:r>
              <a:rPr lang="en-GB" sz="2800" dirty="0" smtClean="0"/>
              <a:t>'The Ministry of Justice estimates that its legal aid reforms will cut the income of the NFP (Not for Profit) sector by 92%' </a:t>
            </a:r>
            <a:r>
              <a:rPr lang="en-GB" sz="2800" dirty="0" smtClean="0"/>
              <a:t>(</a:t>
            </a:r>
            <a:r>
              <a:rPr lang="en-GB" sz="2800" dirty="0" err="1" smtClean="0"/>
              <a:t>Sommerlad</a:t>
            </a:r>
            <a:r>
              <a:rPr lang="en-GB" sz="2800" dirty="0" smtClean="0"/>
              <a:t> and Sanderson, 2013)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/>
              <a:t>'on average, Law Centres have lost 40% of their funding since 2011' </a:t>
            </a:r>
            <a:r>
              <a:rPr lang="en-GB" sz="2800" dirty="0" smtClean="0"/>
              <a:t>(Law Centres Network, 2015)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 w="57150" cmpd="thickThin">
            <a:solidFill>
              <a:srgbClr val="B70D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81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kern="1800" dirty="0" smtClean="0">
                <a:solidFill>
                  <a:srgbClr val="B70D50"/>
                </a:solidFill>
                <a:latin typeface="FS Clerkenwell"/>
                <a:cs typeface="Helvetica"/>
              </a:rPr>
              <a:t>Seeking opportunities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fontScale="85000" lnSpcReduction="10000"/>
          </a:bodyPr>
          <a:lstStyle/>
          <a:p>
            <a:r>
              <a:rPr lang="en-GB" sz="2800" dirty="0"/>
              <a:t>'unavailability of legal assistance for individual clients unable to afford to pay for it is a social justice issue to which law schools can </a:t>
            </a:r>
            <a:r>
              <a:rPr lang="en-GB" sz="2800" dirty="0" smtClean="0"/>
              <a:t>respond</a:t>
            </a:r>
            <a:r>
              <a:rPr lang="en-GB" sz="2800" dirty="0" smtClean="0"/>
              <a:t>' (</a:t>
            </a:r>
            <a:r>
              <a:rPr lang="en-GB" sz="2800" dirty="0" err="1" smtClean="0"/>
              <a:t>Wizner</a:t>
            </a:r>
            <a:r>
              <a:rPr lang="en-GB" sz="2800" dirty="0" smtClean="0"/>
              <a:t>, 2001)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/>
              <a:t>'for the majority of clinics, the educational value of the case is seen as being the most important reason to take on a client's case</a:t>
            </a:r>
            <a:r>
              <a:rPr lang="en-GB" sz="2800" dirty="0" smtClean="0"/>
              <a:t>' (Ulster University, 2015)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Alternatives to legal aid:</a:t>
            </a:r>
          </a:p>
          <a:p>
            <a:pPr lvl="1"/>
            <a:r>
              <a:rPr lang="en-GB" sz="2400" dirty="0" smtClean="0"/>
              <a:t>'informing, educating and assisting disputing parties to represent themselves in court</a:t>
            </a:r>
          </a:p>
          <a:p>
            <a:pPr lvl="1"/>
            <a:r>
              <a:rPr lang="en-GB" sz="2400" dirty="0" smtClean="0"/>
              <a:t>alternative methods of providing free or low-cost legal services; and</a:t>
            </a:r>
          </a:p>
          <a:p>
            <a:pPr lvl="1"/>
            <a:r>
              <a:rPr lang="en-GB" sz="2400" dirty="0" smtClean="0"/>
              <a:t>modification of the court process so it is not so reliant on lawyers</a:t>
            </a:r>
            <a:r>
              <a:rPr lang="en-GB" sz="2400" dirty="0" smtClean="0"/>
              <a:t>' (Hunter, 2014)</a:t>
            </a:r>
            <a:endParaRPr lang="en-GB" sz="2400" dirty="0" smtClean="0"/>
          </a:p>
          <a:p>
            <a:pPr lvl="1"/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 w="57150" cmpd="thickThin">
            <a:solidFill>
              <a:srgbClr val="B70D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81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kern="1800" dirty="0" smtClean="0">
                <a:solidFill>
                  <a:srgbClr val="B70D50"/>
                </a:solidFill>
                <a:latin typeface="FS Clerkenwell"/>
                <a:cs typeface="Helvetica"/>
              </a:rPr>
              <a:t>Court Helpdesk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Dialogue commenced in 2013, and the project was launched in October 2014</a:t>
            </a:r>
          </a:p>
          <a:p>
            <a:endParaRPr lang="en-GB" dirty="0" smtClean="0"/>
          </a:p>
          <a:p>
            <a:r>
              <a:rPr lang="en-GB" dirty="0" smtClean="0"/>
              <a:t>Small Claims Court</a:t>
            </a:r>
          </a:p>
          <a:p>
            <a:endParaRPr lang="en-GB" dirty="0" smtClean="0"/>
          </a:p>
          <a:p>
            <a:r>
              <a:rPr lang="en-GB" dirty="0" smtClean="0"/>
              <a:t>Operation</a:t>
            </a:r>
          </a:p>
          <a:p>
            <a:pPr lvl="1"/>
            <a:r>
              <a:rPr lang="en-GB" dirty="0" smtClean="0"/>
              <a:t>opening times</a:t>
            </a:r>
          </a:p>
          <a:p>
            <a:pPr lvl="1"/>
            <a:r>
              <a:rPr lang="en-GB" dirty="0" smtClean="0"/>
              <a:t>personnel</a:t>
            </a:r>
          </a:p>
          <a:p>
            <a:pPr lvl="1"/>
            <a:r>
              <a:rPr lang="en-GB" dirty="0" smtClean="0"/>
              <a:t>scope of assistance</a:t>
            </a:r>
          </a:p>
          <a:p>
            <a:pPr lvl="1"/>
            <a:r>
              <a:rPr lang="en-GB" dirty="0" smtClean="0"/>
              <a:t>types of cases</a:t>
            </a:r>
          </a:p>
          <a:p>
            <a:pPr lvl="1"/>
            <a:r>
              <a:rPr lang="en-GB" dirty="0" smtClean="0"/>
              <a:t>statistics</a:t>
            </a:r>
          </a:p>
          <a:p>
            <a:pPr lvl="1"/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 w="57150" cmpd="thickThin">
            <a:solidFill>
              <a:srgbClr val="B70D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4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kern="1800" dirty="0" smtClean="0">
                <a:solidFill>
                  <a:srgbClr val="B70D50"/>
                </a:solidFill>
                <a:latin typeface="FS Clerkenwell"/>
                <a:cs typeface="Helvetica"/>
              </a:rPr>
              <a:t>Benefits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en-GB" sz="2600" dirty="0" smtClean="0"/>
              <a:t>Enhancing student experience</a:t>
            </a:r>
          </a:p>
          <a:p>
            <a:endParaRPr lang="en-GB" sz="2600" dirty="0" smtClean="0"/>
          </a:p>
          <a:p>
            <a:r>
              <a:rPr lang="en-GB" sz="2600" dirty="0" smtClean="0"/>
              <a:t>Contributing to student employability strategy</a:t>
            </a:r>
          </a:p>
          <a:p>
            <a:endParaRPr lang="en-GB" sz="2600" dirty="0" smtClean="0"/>
          </a:p>
          <a:p>
            <a:r>
              <a:rPr lang="en-GB" sz="2600" dirty="0" smtClean="0"/>
              <a:t>Student feedback: </a:t>
            </a:r>
          </a:p>
          <a:p>
            <a:pPr marL="0" indent="0">
              <a:buNone/>
            </a:pPr>
            <a:r>
              <a:rPr lang="en-GB" sz="1900" i="1" dirty="0" smtClean="0"/>
              <a:t>	'The </a:t>
            </a:r>
            <a:r>
              <a:rPr lang="en-GB" sz="1900" i="1" dirty="0"/>
              <a:t>Court Helpdesk has taught me so much about the procedures in </a:t>
            </a:r>
            <a:r>
              <a:rPr lang="en-GB" sz="1900" i="1" dirty="0" smtClean="0"/>
              <a:t>	Court</a:t>
            </a:r>
            <a:r>
              <a:rPr lang="en-GB" sz="1900" i="1" dirty="0"/>
              <a:t>. It </a:t>
            </a:r>
            <a:r>
              <a:rPr lang="en-GB" sz="1900" i="1" dirty="0" smtClean="0"/>
              <a:t>	has </a:t>
            </a:r>
            <a:r>
              <a:rPr lang="en-GB" sz="1900" i="1" dirty="0"/>
              <a:t>also been an enriching </a:t>
            </a:r>
            <a:r>
              <a:rPr lang="en-GB" sz="1900" i="1" dirty="0" smtClean="0"/>
              <a:t>experience </a:t>
            </a:r>
            <a:r>
              <a:rPr lang="en-GB" sz="1900" i="1" dirty="0"/>
              <a:t>because of the </a:t>
            </a:r>
            <a:r>
              <a:rPr lang="en-GB" sz="1900" i="1" dirty="0" smtClean="0"/>
              <a:t>opportunity </a:t>
            </a:r>
            <a:r>
              <a:rPr lang="en-GB" sz="1900" i="1" dirty="0"/>
              <a:t>to assist so </a:t>
            </a:r>
            <a:r>
              <a:rPr lang="en-GB" sz="1900" i="1" dirty="0" smtClean="0"/>
              <a:t>	many </a:t>
            </a:r>
            <a:r>
              <a:rPr lang="en-GB" sz="1900" i="1" dirty="0"/>
              <a:t>litigants and have so much contact </a:t>
            </a:r>
            <a:r>
              <a:rPr lang="en-GB" sz="1900" i="1" dirty="0" smtClean="0"/>
              <a:t>with them </a:t>
            </a:r>
            <a:r>
              <a:rPr lang="en-GB" sz="1900" i="1" dirty="0"/>
              <a:t>and with the legal </a:t>
            </a:r>
            <a:r>
              <a:rPr lang="en-GB" sz="1900" i="1" dirty="0" smtClean="0"/>
              <a:t>system'.</a:t>
            </a:r>
          </a:p>
          <a:p>
            <a:pPr marL="0" indent="0">
              <a:buNone/>
            </a:pPr>
            <a:endParaRPr lang="en-GB" sz="1900" i="1" dirty="0" smtClean="0"/>
          </a:p>
          <a:p>
            <a:r>
              <a:rPr lang="en-GB" sz="2600" dirty="0" smtClean="0"/>
              <a:t>HHJ Robinson:</a:t>
            </a:r>
          </a:p>
          <a:p>
            <a:pPr marL="0" indent="0">
              <a:buNone/>
            </a:pPr>
            <a:r>
              <a:rPr lang="en-GB" sz="1900" i="1" dirty="0" smtClean="0"/>
              <a:t>	'the </a:t>
            </a:r>
            <a:r>
              <a:rPr lang="en-GB" sz="1900" i="1" dirty="0"/>
              <a:t>Helpdesk has become an indispensable component in the smooth </a:t>
            </a:r>
            <a:r>
              <a:rPr lang="en-GB" sz="1900" i="1" dirty="0" smtClean="0"/>
              <a:t>	running 	of </a:t>
            </a:r>
            <a:r>
              <a:rPr lang="en-GB" sz="1900" i="1" dirty="0"/>
              <a:t>the Court process on Small Claims day'.</a:t>
            </a:r>
            <a:r>
              <a:rPr lang="en-GB" sz="1900" i="1" dirty="0" smtClean="0"/>
              <a:t> </a:t>
            </a:r>
          </a:p>
          <a:p>
            <a:pPr marL="0" indent="0">
              <a:buNone/>
            </a:pPr>
            <a:endParaRPr lang="en-GB" sz="1900" i="1" dirty="0" smtClean="0"/>
          </a:p>
          <a:p>
            <a:r>
              <a:rPr lang="en-GB" sz="2600" dirty="0" smtClean="0"/>
              <a:t>Awards:</a:t>
            </a:r>
          </a:p>
          <a:p>
            <a:pPr lvl="1"/>
            <a:r>
              <a:rPr lang="en-GB" sz="2200" dirty="0" smtClean="0"/>
              <a:t>The Lawyer, Best Ethical Initiative 2015</a:t>
            </a:r>
          </a:p>
          <a:p>
            <a:pPr lvl="1"/>
            <a:r>
              <a:rPr lang="en-GB" sz="2200" dirty="0" smtClean="0"/>
              <a:t>Law Excellent Award</a:t>
            </a:r>
          </a:p>
          <a:p>
            <a:endParaRPr lang="en-GB" sz="2600" dirty="0"/>
          </a:p>
          <a:p>
            <a:pPr marL="0" indent="0">
              <a:buNone/>
            </a:pPr>
            <a:endParaRPr lang="en-GB" sz="1900" i="1" dirty="0"/>
          </a:p>
          <a:p>
            <a:endParaRPr lang="en-GB" sz="1900" i="1" dirty="0"/>
          </a:p>
        </p:txBody>
      </p:sp>
      <p:sp>
        <p:nvSpPr>
          <p:cNvPr id="4" name="Rectangle 3"/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 w="57150" cmpd="thickThin">
            <a:solidFill>
              <a:srgbClr val="B70D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12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kern="1800" dirty="0" smtClean="0">
                <a:solidFill>
                  <a:srgbClr val="B70D50"/>
                </a:solidFill>
                <a:latin typeface="FS Clerkenwell"/>
                <a:cs typeface="Helvetica"/>
              </a:rPr>
              <a:t>Challenges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Inability to provide legal advice</a:t>
            </a:r>
          </a:p>
          <a:p>
            <a:endParaRPr lang="en-GB" dirty="0" smtClean="0"/>
          </a:p>
          <a:p>
            <a:r>
              <a:rPr lang="en-GB" dirty="0" smtClean="0"/>
              <a:t>Competing stakeholder interests</a:t>
            </a:r>
          </a:p>
          <a:p>
            <a:endParaRPr lang="en-GB" dirty="0" smtClean="0"/>
          </a:p>
          <a:p>
            <a:r>
              <a:rPr lang="en-GB" dirty="0" smtClean="0"/>
              <a:t>Pro bono dressed as CLE</a:t>
            </a:r>
          </a:p>
          <a:p>
            <a:endParaRPr lang="en-GB" dirty="0" smtClean="0"/>
          </a:p>
          <a:p>
            <a:r>
              <a:rPr lang="en-GB" dirty="0" smtClean="0"/>
              <a:t>Assessing the impact</a:t>
            </a:r>
          </a:p>
          <a:p>
            <a:pPr lvl="1"/>
            <a:r>
              <a:rPr lang="en-GB" dirty="0" smtClean="0"/>
              <a:t>court staff</a:t>
            </a:r>
          </a:p>
          <a:p>
            <a:pPr lvl="1"/>
            <a:r>
              <a:rPr lang="en-GB" dirty="0" smtClean="0"/>
              <a:t>litigants in person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 w="57150" cmpd="thickThin">
            <a:solidFill>
              <a:srgbClr val="B70D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2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6000" kern="1800" dirty="0" smtClean="0">
                <a:solidFill>
                  <a:srgbClr val="B70D50"/>
                </a:solidFill>
                <a:latin typeface="FS Clerkenwell"/>
                <a:cs typeface="Helvetica"/>
              </a:rPr>
              <a:t>References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1628800"/>
            <a:ext cx="8229600" cy="4824536"/>
          </a:xfrm>
        </p:spPr>
        <p:txBody>
          <a:bodyPr>
            <a:normAutofit fontScale="40000" lnSpcReduction="20000"/>
          </a:bodyPr>
          <a:lstStyle/>
          <a:p>
            <a:r>
              <a:rPr lang="en-GB" dirty="0"/>
              <a:t>R. Hunter, 'Access to Justice after LASPO' (2014) 44 FLJ </a:t>
            </a:r>
            <a:r>
              <a:rPr lang="en-GB" dirty="0" smtClean="0"/>
              <a:t>581</a:t>
            </a:r>
          </a:p>
          <a:p>
            <a:endParaRPr lang="en-GB" dirty="0" smtClean="0"/>
          </a:p>
          <a:p>
            <a:r>
              <a:rPr lang="en-GB" dirty="0"/>
              <a:t>Geraldine Gupta </a:t>
            </a:r>
            <a:r>
              <a:rPr lang="en-GB" dirty="0" smtClean="0"/>
              <a:t>2014</a:t>
            </a:r>
          </a:p>
          <a:p>
            <a:endParaRPr lang="en-GB" dirty="0" smtClean="0"/>
          </a:p>
          <a:p>
            <a:r>
              <a:rPr lang="en-GB" dirty="0"/>
              <a:t>R. Grimes, 'Learning law by doing law in the UK' (2000) 1 JCLE </a:t>
            </a:r>
            <a:r>
              <a:rPr lang="en-GB" dirty="0" smtClean="0"/>
              <a:t>54</a:t>
            </a:r>
          </a:p>
          <a:p>
            <a:endParaRPr lang="en-GB" dirty="0"/>
          </a:p>
          <a:p>
            <a:r>
              <a:rPr lang="en-GB" dirty="0" smtClean="0"/>
              <a:t>Law </a:t>
            </a:r>
            <a:r>
              <a:rPr lang="en-GB" dirty="0"/>
              <a:t>Centres Network, Law centres Annual Review 2014/2015: Picking Up the Pieces (2015) &lt; </a:t>
            </a:r>
            <a:r>
              <a:rPr lang="en-GB" u="sng" dirty="0">
                <a:hlinkClick r:id="rId2"/>
              </a:rPr>
              <a:t>http://www.lawcentres.org.uk/policy-and-media/papers-and-publications/annual-reviews</a:t>
            </a:r>
            <a:r>
              <a:rPr lang="en-GB" dirty="0"/>
              <a:t>&gt; date accessed 21 April </a:t>
            </a:r>
            <a:r>
              <a:rPr lang="en-GB" dirty="0" smtClean="0"/>
              <a:t>2016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/>
              <a:t>Letter from HHJ Robinson to Sheffield Hallam University (11 February 2015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/>
              <a:t>MOJ 2011a in H. </a:t>
            </a:r>
            <a:r>
              <a:rPr lang="en-GB" dirty="0" err="1"/>
              <a:t>Sommerlad</a:t>
            </a:r>
            <a:r>
              <a:rPr lang="en-GB" dirty="0"/>
              <a:t> and P. Sanderson, 'Social Justice on the Margins: the future of the not for profit sector as providers of legal advice in England and Wales' (2013) JSWFL 305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Ulster </a:t>
            </a:r>
            <a:r>
              <a:rPr lang="en-GB" dirty="0"/>
              <a:t>University, 'Access to Justice through University Law Clinics' October </a:t>
            </a:r>
            <a:r>
              <a:rPr lang="en-GB" dirty="0" smtClean="0"/>
              <a:t>2015</a:t>
            </a:r>
          </a:p>
          <a:p>
            <a:endParaRPr lang="en-GB" dirty="0"/>
          </a:p>
          <a:p>
            <a:r>
              <a:rPr lang="en-GB" dirty="0"/>
              <a:t>K. Williams, 'Litigants in person: a literature review' (2011) </a:t>
            </a:r>
            <a:r>
              <a:rPr lang="en-GB" dirty="0" smtClean="0"/>
              <a:t>MOJ&lt;</a:t>
            </a:r>
            <a:r>
              <a:rPr lang="en-GB" u="sng" dirty="0" smtClean="0">
                <a:hlinkClick r:id="rId3"/>
              </a:rPr>
              <a:t>www.gov.uk/government/uploads/system/uploads/attachment_data/file/217374/litigants-in-person=literature-review.pdf</a:t>
            </a:r>
            <a:r>
              <a:rPr lang="en-GB" dirty="0"/>
              <a:t>&gt;</a:t>
            </a:r>
            <a:r>
              <a:rPr lang="en-GB" dirty="0" smtClean="0"/>
              <a:t>date </a:t>
            </a:r>
            <a:r>
              <a:rPr lang="en-GB" dirty="0"/>
              <a:t>accessed 21 April </a:t>
            </a:r>
            <a:r>
              <a:rPr lang="en-GB" dirty="0" smtClean="0"/>
              <a:t>2016</a:t>
            </a:r>
          </a:p>
          <a:p>
            <a:endParaRPr lang="en-GB" dirty="0"/>
          </a:p>
          <a:p>
            <a:r>
              <a:rPr lang="en-GB" dirty="0" smtClean="0"/>
              <a:t>S</a:t>
            </a:r>
            <a:r>
              <a:rPr lang="en-GB" dirty="0"/>
              <a:t>. </a:t>
            </a:r>
            <a:r>
              <a:rPr lang="en-GB" dirty="0" err="1"/>
              <a:t>Wizner</a:t>
            </a:r>
            <a:r>
              <a:rPr lang="en-GB" dirty="0"/>
              <a:t>, 'Beyond Skills Training' (2001) 7 CLR </a:t>
            </a:r>
            <a:r>
              <a:rPr lang="en-GB" dirty="0" smtClean="0"/>
              <a:t>327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116632"/>
            <a:ext cx="8856984" cy="6624736"/>
          </a:xfrm>
          <a:prstGeom prst="rect">
            <a:avLst/>
          </a:prstGeom>
          <a:noFill/>
          <a:ln w="57150" cmpd="thickThin">
            <a:solidFill>
              <a:srgbClr val="B70D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9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254" y="1716833"/>
            <a:ext cx="6048672" cy="4320480"/>
          </a:xfrm>
        </p:spPr>
        <p:txBody>
          <a:bodyPr>
            <a:normAutofit/>
          </a:bodyPr>
          <a:lstStyle/>
          <a:p>
            <a:pPr algn="l"/>
            <a:r>
              <a:rPr lang="en-GB" sz="15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The </a:t>
            </a:r>
            <a:r>
              <a:rPr lang="en-GB" sz="1500" dirty="0">
                <a:solidFill>
                  <a:srgbClr val="B70D50"/>
                </a:solidFill>
                <a:latin typeface="FS Clerkenwell" pitchFamily="50" charset="0"/>
                <a:cs typeface="Calibri" panose="020F0502020204030204" pitchFamily="34" charset="0"/>
              </a:rPr>
              <a:t>central values </a:t>
            </a:r>
            <a:r>
              <a:rPr lang="en-GB" sz="15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of the centre:</a:t>
            </a:r>
          </a:p>
          <a:p>
            <a:pPr algn="l"/>
            <a:endParaRPr lang="en-GB" sz="400" dirty="0">
              <a:solidFill>
                <a:schemeClr val="tx1"/>
              </a:solidFill>
              <a:latin typeface="FS Clerkenwell" pitchFamily="50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widening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access to justice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promotion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of human rights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ethics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in legal practice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overcoming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social injustice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enabling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desistance and recovery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promoting criminal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justice accountability</a:t>
            </a:r>
          </a:p>
          <a:p>
            <a:pPr algn="l"/>
            <a:r>
              <a:rPr lang="en-GB" sz="15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 </a:t>
            </a:r>
          </a:p>
          <a:p>
            <a:pPr algn="l"/>
            <a:r>
              <a:rPr lang="en-GB" sz="15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The </a:t>
            </a:r>
            <a:r>
              <a:rPr lang="en-GB" sz="15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centre </a:t>
            </a:r>
            <a:r>
              <a:rPr lang="en-GB" sz="15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has the following </a:t>
            </a:r>
            <a:r>
              <a:rPr lang="en-GB" sz="1500" dirty="0">
                <a:solidFill>
                  <a:srgbClr val="B70D50"/>
                </a:solidFill>
                <a:latin typeface="FS Clerkenwell" pitchFamily="50" charset="0"/>
                <a:cs typeface="Calibri" panose="020F0502020204030204" pitchFamily="34" charset="0"/>
              </a:rPr>
              <a:t>goals</a:t>
            </a:r>
            <a:r>
              <a:rPr lang="en-GB" sz="15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:</a:t>
            </a:r>
          </a:p>
          <a:p>
            <a:pPr algn="l"/>
            <a:endParaRPr lang="en-GB" sz="400" dirty="0">
              <a:solidFill>
                <a:schemeClr val="tx1"/>
              </a:solidFill>
              <a:latin typeface="FS Clerkenwell" pitchFamily="50" charset="0"/>
              <a:cs typeface="Calibri" panose="020F0502020204030204" pitchFamily="34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to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impact on policy and provide advocacy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to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innovate in teaching and </a:t>
            </a: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education</a:t>
            </a:r>
            <a:endParaRPr lang="en-GB" sz="1400" dirty="0">
              <a:solidFill>
                <a:schemeClr val="tx1"/>
              </a:solidFill>
              <a:latin typeface="FS Clerkenwell" pitchFamily="50" charset="0"/>
              <a:cs typeface="Calibri" panose="020F0502020204030204" pitchFamily="34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to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produce research and scholarship work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to support </a:t>
            </a:r>
            <a:r>
              <a:rPr lang="en-GB" sz="1400" dirty="0">
                <a:solidFill>
                  <a:schemeClr val="tx1"/>
                </a:solidFill>
                <a:latin typeface="FS Clerkenwell" pitchFamily="50" charset="0"/>
                <a:cs typeface="Calibri" panose="020F0502020204030204" pitchFamily="34" charset="0"/>
              </a:rPr>
              <a:t>local, national and international projects and events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54" y="322778"/>
            <a:ext cx="5104674" cy="1159738"/>
          </a:xfrm>
          <a:prstGeom prst="rect">
            <a:avLst/>
          </a:prstGeom>
        </p:spPr>
      </p:pic>
      <p:pic>
        <p:nvPicPr>
          <p:cNvPr id="1026" name="Picture 2" descr="F:\MyWork\My Pictures\rideforrecove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329" y="2564904"/>
            <a:ext cx="2659811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MyWork\My Pictures\ShamiSita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843" y="4878737"/>
            <a:ext cx="263717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039-013827"/>
          <p:cNvPicPr>
            <a:picLocks noGrp="1" noChangeAspect="1"/>
          </p:cNvPicPr>
          <p:nvPr isPhoto="1"/>
        </p:nvPicPr>
        <p:blipFill>
          <a:blip r:embed="rId6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844" y="353460"/>
            <a:ext cx="2637177" cy="175811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841524" y="5682735"/>
            <a:ext cx="2099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621B40"/>
                </a:solidFill>
                <a:latin typeface="FS Clerkenwell" pitchFamily="50" charset="0"/>
              </a:rPr>
              <a:t>@SHULawCrim</a:t>
            </a:r>
            <a:endParaRPr lang="en-GB" dirty="0">
              <a:solidFill>
                <a:srgbClr val="621B40"/>
              </a:solidFill>
              <a:latin typeface="FS Clerkenwell" pitchFamily="50" charset="0"/>
            </a:endParaRPr>
          </a:p>
        </p:txBody>
      </p:sp>
      <p:pic>
        <p:nvPicPr>
          <p:cNvPr id="1029" name="Picture 5" descr="https://encrypted-tbn3.gstatic.com/images?q=tbn:ANd9GcQ15ErSJCSUlthz8ywlzRKcY9Q--lgmYY5xaB0sf2WRVLLqjhSuJ0ByFCU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76" y="5670824"/>
            <a:ext cx="496492" cy="35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06376" y="6134231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FS Clerkenwell" pitchFamily="50" charset="0"/>
                <a:hlinkClick r:id="rId9"/>
              </a:rPr>
              <a:t>www.shu.ac.uk/dlc/helena-kennedy-centre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4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385C17A29D241AC111D4EF3831530" ma:contentTypeVersion="1" ma:contentTypeDescription="Create a new document." ma:contentTypeScope="" ma:versionID="93129006470be40845f4cf2bc6dae6c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36C630F-D69D-4163-B1A9-F2338D282C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3108A0-C190-4533-B93D-B89C2A1AA9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7850D1-3363-4CE6-9458-17C0DA8E81AC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331</TotalTime>
  <Words>500</Words>
  <Application>Microsoft Office PowerPoint</Application>
  <PresentationFormat>On-screen Show (4:3)</PresentationFormat>
  <Paragraphs>97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The Risks and Rewards of Clinical Legal Education 'Clinic, the University and Society'</vt:lpstr>
      <vt:lpstr>Context</vt:lpstr>
      <vt:lpstr>Seeking opportunities</vt:lpstr>
      <vt:lpstr>Court Helpdesk</vt:lpstr>
      <vt:lpstr>Benefits</vt:lpstr>
      <vt:lpstr>Challenges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Justice Week events</dc:title>
  <dc:creator>Sue Bulley</dc:creator>
  <cp:lastModifiedBy>Vinny Jethwa</cp:lastModifiedBy>
  <cp:revision>40</cp:revision>
  <cp:lastPrinted>2016-01-12T13:34:07Z</cp:lastPrinted>
  <dcterms:created xsi:type="dcterms:W3CDTF">2015-03-10T13:56:29Z</dcterms:created>
  <dcterms:modified xsi:type="dcterms:W3CDTF">2016-04-22T13:23:43Z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0x0101005AC385C17A29D241AC111D4EF3831530</vt:lpwstr>
  </property>
</Properties>
</file>