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87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DD47C-B1F4-4941-A8CA-3318DDBD431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1E297B46-6458-F54D-ADAE-B207409EC5B3}">
      <dgm:prSet phldrT="[Text]"/>
      <dgm:spPr/>
      <dgm:t>
        <a:bodyPr/>
        <a:lstStyle/>
        <a:p>
          <a:r>
            <a:rPr lang="en-US" dirty="0" smtClean="0"/>
            <a:t>Race</a:t>
          </a:r>
          <a:endParaRPr lang="en-US" dirty="0"/>
        </a:p>
      </dgm:t>
    </dgm:pt>
    <dgm:pt modelId="{7DB4E945-0325-E547-8419-29905E2E9CE0}" type="parTrans" cxnId="{F6FB0228-A128-5D40-88B3-898209026782}">
      <dgm:prSet/>
      <dgm:spPr/>
      <dgm:t>
        <a:bodyPr/>
        <a:lstStyle/>
        <a:p>
          <a:endParaRPr lang="en-US"/>
        </a:p>
      </dgm:t>
    </dgm:pt>
    <dgm:pt modelId="{FBEBC177-641D-024C-BB98-128A56D4950F}" type="sibTrans" cxnId="{F6FB0228-A128-5D40-88B3-898209026782}">
      <dgm:prSet/>
      <dgm:spPr/>
      <dgm:t>
        <a:bodyPr/>
        <a:lstStyle/>
        <a:p>
          <a:endParaRPr lang="en-US"/>
        </a:p>
      </dgm:t>
    </dgm:pt>
    <dgm:pt modelId="{EB018796-F3EE-4C47-A63C-F09E65CB8495}">
      <dgm:prSet phldrT="[Text]"/>
      <dgm:spPr/>
      <dgm:t>
        <a:bodyPr/>
        <a:lstStyle/>
        <a:p>
          <a:r>
            <a:rPr lang="en-US" dirty="0" smtClean="0"/>
            <a:t>Disability</a:t>
          </a:r>
        </a:p>
      </dgm:t>
    </dgm:pt>
    <dgm:pt modelId="{F32E6CC4-E2C4-4C4B-B9B1-E485270A0079}" type="parTrans" cxnId="{448D2E6E-3A46-8D48-992A-F05E3B404FE5}">
      <dgm:prSet/>
      <dgm:spPr/>
      <dgm:t>
        <a:bodyPr/>
        <a:lstStyle/>
        <a:p>
          <a:endParaRPr lang="en-US"/>
        </a:p>
      </dgm:t>
    </dgm:pt>
    <dgm:pt modelId="{1591626A-6BC9-1742-A19B-2FC3F2F36201}" type="sibTrans" cxnId="{448D2E6E-3A46-8D48-992A-F05E3B404FE5}">
      <dgm:prSet/>
      <dgm:spPr/>
      <dgm:t>
        <a:bodyPr/>
        <a:lstStyle/>
        <a:p>
          <a:endParaRPr lang="en-US"/>
        </a:p>
      </dgm:t>
    </dgm:pt>
    <dgm:pt modelId="{175D347D-F3CE-EF4F-B318-F749E4276523}">
      <dgm:prSet phldrT="[Text]"/>
      <dgm:spPr/>
      <dgm:t>
        <a:bodyPr/>
        <a:lstStyle/>
        <a:p>
          <a:r>
            <a:rPr lang="en-US" dirty="0" smtClean="0"/>
            <a:t>Sexual orientation</a:t>
          </a:r>
          <a:endParaRPr lang="en-US" dirty="0"/>
        </a:p>
      </dgm:t>
    </dgm:pt>
    <dgm:pt modelId="{A65B4FA9-037B-C74F-9FE3-D496D28AE3DC}" type="parTrans" cxnId="{847D7A29-D3AB-F74A-B96B-3886A86E7014}">
      <dgm:prSet/>
      <dgm:spPr/>
      <dgm:t>
        <a:bodyPr/>
        <a:lstStyle/>
        <a:p>
          <a:endParaRPr lang="en-US"/>
        </a:p>
      </dgm:t>
    </dgm:pt>
    <dgm:pt modelId="{32FDB0A1-AF2C-094F-AB85-E9F8127EDE97}" type="sibTrans" cxnId="{847D7A29-D3AB-F74A-B96B-3886A86E7014}">
      <dgm:prSet/>
      <dgm:spPr/>
      <dgm:t>
        <a:bodyPr/>
        <a:lstStyle/>
        <a:p>
          <a:endParaRPr lang="en-US"/>
        </a:p>
      </dgm:t>
    </dgm:pt>
    <dgm:pt modelId="{04C1315C-8576-1144-802B-4511DEB6EF9A}">
      <dgm:prSet phldrT="[Text]"/>
      <dgm:spPr/>
      <dgm:t>
        <a:bodyPr/>
        <a:lstStyle/>
        <a:p>
          <a:r>
            <a:rPr lang="en-US" dirty="0" smtClean="0"/>
            <a:t>Gender Identity</a:t>
          </a:r>
          <a:endParaRPr lang="en-US" dirty="0"/>
        </a:p>
      </dgm:t>
    </dgm:pt>
    <dgm:pt modelId="{97A0B69F-6970-5644-AF03-357F193D53D2}" type="parTrans" cxnId="{FB0FD159-FD22-3A43-82A3-C81B8CC732E9}">
      <dgm:prSet/>
      <dgm:spPr/>
      <dgm:t>
        <a:bodyPr/>
        <a:lstStyle/>
        <a:p>
          <a:endParaRPr lang="en-US"/>
        </a:p>
      </dgm:t>
    </dgm:pt>
    <dgm:pt modelId="{DA5BB17D-6F13-6F46-B70A-A5F1C3AB8EF4}" type="sibTrans" cxnId="{FB0FD159-FD22-3A43-82A3-C81B8CC732E9}">
      <dgm:prSet/>
      <dgm:spPr/>
      <dgm:t>
        <a:bodyPr/>
        <a:lstStyle/>
        <a:p>
          <a:endParaRPr lang="en-US"/>
        </a:p>
      </dgm:t>
    </dgm:pt>
    <dgm:pt modelId="{B93134CC-D2E9-4743-9DBC-FAB983B9C753}">
      <dgm:prSet phldrT="[Text]"/>
      <dgm:spPr/>
      <dgm:t>
        <a:bodyPr/>
        <a:lstStyle/>
        <a:p>
          <a:r>
            <a:rPr lang="en-US" dirty="0" smtClean="0"/>
            <a:t>Intersex status</a:t>
          </a:r>
          <a:endParaRPr lang="en-US" dirty="0"/>
        </a:p>
      </dgm:t>
    </dgm:pt>
    <dgm:pt modelId="{15AE799E-B80C-7944-BBD6-C251EF0AD44A}" type="parTrans" cxnId="{D8496DA4-91F2-0A43-99B9-65D81BC1971A}">
      <dgm:prSet/>
      <dgm:spPr/>
      <dgm:t>
        <a:bodyPr/>
        <a:lstStyle/>
        <a:p>
          <a:endParaRPr lang="en-US"/>
        </a:p>
      </dgm:t>
    </dgm:pt>
    <dgm:pt modelId="{CCC7168E-1684-E14B-A09D-F14FD1778B25}" type="sibTrans" cxnId="{D8496DA4-91F2-0A43-99B9-65D81BC1971A}">
      <dgm:prSet/>
      <dgm:spPr/>
      <dgm:t>
        <a:bodyPr/>
        <a:lstStyle/>
        <a:p>
          <a:endParaRPr lang="en-US"/>
        </a:p>
      </dgm:t>
    </dgm:pt>
    <dgm:pt modelId="{A29A35EA-FA5C-4842-B066-960E579DF5B1}">
      <dgm:prSet phldrT="[Text]"/>
      <dgm:spPr/>
      <dgm:t>
        <a:bodyPr/>
        <a:lstStyle/>
        <a:p>
          <a:r>
            <a:rPr lang="en-US" dirty="0" smtClean="0"/>
            <a:t>Sex </a:t>
          </a:r>
          <a:endParaRPr lang="en-US" dirty="0"/>
        </a:p>
      </dgm:t>
    </dgm:pt>
    <dgm:pt modelId="{BD0DBB6B-032E-9444-BD12-0B8A10B50694}" type="parTrans" cxnId="{E93CFA0C-07BB-E541-9AE5-1E536AA9AAD4}">
      <dgm:prSet/>
      <dgm:spPr/>
    </dgm:pt>
    <dgm:pt modelId="{55228B6A-D2A7-C442-A0B9-8C3785E60E82}" type="sibTrans" cxnId="{E93CFA0C-07BB-E541-9AE5-1E536AA9AAD4}">
      <dgm:prSet/>
      <dgm:spPr/>
    </dgm:pt>
    <dgm:pt modelId="{7D21EE01-CF1F-8140-BAA8-062D8862F6A0}">
      <dgm:prSet phldrT="[Text]"/>
      <dgm:spPr/>
      <dgm:t>
        <a:bodyPr/>
        <a:lstStyle/>
        <a:p>
          <a:r>
            <a:rPr lang="en-US" dirty="0" smtClean="0"/>
            <a:t>Age</a:t>
          </a:r>
          <a:endParaRPr lang="en-US" dirty="0"/>
        </a:p>
      </dgm:t>
    </dgm:pt>
    <dgm:pt modelId="{C85B6E4A-C586-764A-BBB2-E9F05F6E781E}" type="parTrans" cxnId="{5CF691D0-5150-FA42-A271-4AE23BAF4AD5}">
      <dgm:prSet/>
      <dgm:spPr/>
    </dgm:pt>
    <dgm:pt modelId="{4D6B42ED-11E2-1B4F-A872-F5972240D37A}" type="sibTrans" cxnId="{5CF691D0-5150-FA42-A271-4AE23BAF4AD5}">
      <dgm:prSet/>
      <dgm:spPr/>
    </dgm:pt>
    <dgm:pt modelId="{BD9BE27B-485F-7A46-B954-4D2E6D086BCD}">
      <dgm:prSet phldrT="[Text]"/>
      <dgm:spPr/>
      <dgm:t>
        <a:bodyPr/>
        <a:lstStyle/>
        <a:p>
          <a:r>
            <a:rPr lang="en-US" dirty="0" smtClean="0"/>
            <a:t>Pregnancy</a:t>
          </a:r>
          <a:endParaRPr lang="en-US" dirty="0"/>
        </a:p>
      </dgm:t>
    </dgm:pt>
    <dgm:pt modelId="{F2F67108-7427-2B4B-875F-F2E64E1FBA82}" type="parTrans" cxnId="{43CE0229-8476-3D45-96F9-2D8B09BAED45}">
      <dgm:prSet/>
      <dgm:spPr/>
    </dgm:pt>
    <dgm:pt modelId="{5D1DC5D3-E050-2549-8CA1-4BF6051C18C4}" type="sibTrans" cxnId="{43CE0229-8476-3D45-96F9-2D8B09BAED45}">
      <dgm:prSet/>
      <dgm:spPr/>
    </dgm:pt>
    <dgm:pt modelId="{A36243E2-2AA6-D64A-8FB7-D4FAFA886B1B}">
      <dgm:prSet phldrT="[Text]"/>
      <dgm:spPr/>
      <dgm:t>
        <a:bodyPr/>
        <a:lstStyle/>
        <a:p>
          <a:r>
            <a:rPr lang="en-US" dirty="0" smtClean="0"/>
            <a:t>Carer’s responsibilities</a:t>
          </a:r>
          <a:endParaRPr lang="en-US" dirty="0"/>
        </a:p>
      </dgm:t>
    </dgm:pt>
    <dgm:pt modelId="{D4EA3103-933A-6C4C-A7E9-D8EEF26675F6}" type="parTrans" cxnId="{3BFB3C0A-9596-624E-AE53-7499C4236FF8}">
      <dgm:prSet/>
      <dgm:spPr/>
    </dgm:pt>
    <dgm:pt modelId="{0A730EB8-6982-B449-A673-8EBC4F0D7052}" type="sibTrans" cxnId="{3BFB3C0A-9596-624E-AE53-7499C4236FF8}">
      <dgm:prSet/>
      <dgm:spPr/>
    </dgm:pt>
    <dgm:pt modelId="{2F45546F-CB1A-AA41-9B38-9783C2A446CE}">
      <dgm:prSet phldrT="[Text]"/>
      <dgm:spPr/>
      <dgm:t>
        <a:bodyPr/>
        <a:lstStyle/>
        <a:p>
          <a:r>
            <a:rPr lang="en-US" dirty="0" smtClean="0"/>
            <a:t>Marital status</a:t>
          </a:r>
          <a:endParaRPr lang="en-US" dirty="0"/>
        </a:p>
      </dgm:t>
    </dgm:pt>
    <dgm:pt modelId="{DA00F6D1-BF69-FB46-BAC7-5A5BF39F0F72}" type="parTrans" cxnId="{CA6352D9-9228-BC40-A6B2-640597E33E24}">
      <dgm:prSet/>
      <dgm:spPr/>
    </dgm:pt>
    <dgm:pt modelId="{F2045F9E-7AB1-034A-9376-DDCAE135110E}" type="sibTrans" cxnId="{CA6352D9-9228-BC40-A6B2-640597E33E24}">
      <dgm:prSet/>
      <dgm:spPr/>
    </dgm:pt>
    <dgm:pt modelId="{65904879-9CC4-0643-85FC-626ED64249A7}">
      <dgm:prSet phldrT="[Text]"/>
      <dgm:spPr/>
      <dgm:t>
        <a:bodyPr/>
        <a:lstStyle/>
        <a:p>
          <a:r>
            <a:rPr lang="en-US" dirty="0" smtClean="0"/>
            <a:t>Sexual harassment</a:t>
          </a:r>
          <a:endParaRPr lang="en-US" dirty="0"/>
        </a:p>
      </dgm:t>
    </dgm:pt>
    <dgm:pt modelId="{EBB21B51-83F8-634C-B79A-0279F8FEB95A}" type="parTrans" cxnId="{A4E12B23-E3AB-2E40-9536-7F3A7DE33554}">
      <dgm:prSet/>
      <dgm:spPr/>
    </dgm:pt>
    <dgm:pt modelId="{2DEAC84D-4895-9D4D-B774-ED11A8B27FC6}" type="sibTrans" cxnId="{A4E12B23-E3AB-2E40-9536-7F3A7DE33554}">
      <dgm:prSet/>
      <dgm:spPr/>
    </dgm:pt>
    <dgm:pt modelId="{9C90CC4F-D7D9-0E4B-99D4-7DD3292E8F0E}">
      <dgm:prSet phldrT="[Text]"/>
      <dgm:spPr/>
      <dgm:t>
        <a:bodyPr/>
        <a:lstStyle/>
        <a:p>
          <a:r>
            <a:rPr lang="en-US" dirty="0" smtClean="0"/>
            <a:t>Victimisation</a:t>
          </a:r>
          <a:endParaRPr lang="en-US" dirty="0"/>
        </a:p>
      </dgm:t>
    </dgm:pt>
    <dgm:pt modelId="{684E7BEB-0168-1843-A7ED-B9E620C355AD}" type="parTrans" cxnId="{94699CCA-3461-064B-B2F9-959A5CDFFF39}">
      <dgm:prSet/>
      <dgm:spPr/>
    </dgm:pt>
    <dgm:pt modelId="{1009E6CA-804A-8D44-8668-C1053258C6FD}" type="sibTrans" cxnId="{94699CCA-3461-064B-B2F9-959A5CDFFF39}">
      <dgm:prSet/>
      <dgm:spPr/>
    </dgm:pt>
    <dgm:pt modelId="{B9517F0F-EB16-7441-91E9-E0AFE1DD6B68}" type="pres">
      <dgm:prSet presAssocID="{802DD47C-B1F4-4941-A8CA-3318DDBD4316}" presName="diagram" presStyleCnt="0">
        <dgm:presLayoutVars>
          <dgm:dir/>
          <dgm:resizeHandles val="exact"/>
        </dgm:presLayoutVars>
      </dgm:prSet>
      <dgm:spPr/>
      <dgm:t>
        <a:bodyPr/>
        <a:lstStyle/>
        <a:p>
          <a:endParaRPr lang="en-US"/>
        </a:p>
      </dgm:t>
    </dgm:pt>
    <dgm:pt modelId="{57442FB3-E3FE-B446-9228-A4AE13D05964}" type="pres">
      <dgm:prSet presAssocID="{1E297B46-6458-F54D-ADAE-B207409EC5B3}" presName="node" presStyleLbl="node1" presStyleIdx="0" presStyleCnt="12">
        <dgm:presLayoutVars>
          <dgm:bulletEnabled val="1"/>
        </dgm:presLayoutVars>
      </dgm:prSet>
      <dgm:spPr/>
      <dgm:t>
        <a:bodyPr/>
        <a:lstStyle/>
        <a:p>
          <a:endParaRPr lang="en-US"/>
        </a:p>
      </dgm:t>
    </dgm:pt>
    <dgm:pt modelId="{909B198B-F362-4A47-B3AC-F5ECA445B2FE}" type="pres">
      <dgm:prSet presAssocID="{FBEBC177-641D-024C-BB98-128A56D4950F}" presName="sibTrans" presStyleCnt="0"/>
      <dgm:spPr/>
    </dgm:pt>
    <dgm:pt modelId="{8D1108AF-A2DE-2D46-85C4-73CA02C47A6F}" type="pres">
      <dgm:prSet presAssocID="{A29A35EA-FA5C-4842-B066-960E579DF5B1}" presName="node" presStyleLbl="node1" presStyleIdx="1" presStyleCnt="12">
        <dgm:presLayoutVars>
          <dgm:bulletEnabled val="1"/>
        </dgm:presLayoutVars>
      </dgm:prSet>
      <dgm:spPr/>
      <dgm:t>
        <a:bodyPr/>
        <a:lstStyle/>
        <a:p>
          <a:endParaRPr lang="en-US"/>
        </a:p>
      </dgm:t>
    </dgm:pt>
    <dgm:pt modelId="{B4F65D46-C7B8-C34F-9480-E34FA45166C4}" type="pres">
      <dgm:prSet presAssocID="{55228B6A-D2A7-C442-A0B9-8C3785E60E82}" presName="sibTrans" presStyleCnt="0"/>
      <dgm:spPr/>
    </dgm:pt>
    <dgm:pt modelId="{C05223DC-DAA4-AF44-B48C-ECD717691E10}" type="pres">
      <dgm:prSet presAssocID="{7D21EE01-CF1F-8140-BAA8-062D8862F6A0}" presName="node" presStyleLbl="node1" presStyleIdx="2" presStyleCnt="12">
        <dgm:presLayoutVars>
          <dgm:bulletEnabled val="1"/>
        </dgm:presLayoutVars>
      </dgm:prSet>
      <dgm:spPr/>
      <dgm:t>
        <a:bodyPr/>
        <a:lstStyle/>
        <a:p>
          <a:endParaRPr lang="en-US"/>
        </a:p>
      </dgm:t>
    </dgm:pt>
    <dgm:pt modelId="{F3EEB48C-A934-204E-B570-F4269CF7E4E9}" type="pres">
      <dgm:prSet presAssocID="{4D6B42ED-11E2-1B4F-A872-F5972240D37A}" presName="sibTrans" presStyleCnt="0"/>
      <dgm:spPr/>
    </dgm:pt>
    <dgm:pt modelId="{44F50460-7EA0-0A43-B17D-21B339B7B273}" type="pres">
      <dgm:prSet presAssocID="{EB018796-F3EE-4C47-A63C-F09E65CB8495}" presName="node" presStyleLbl="node1" presStyleIdx="3" presStyleCnt="12">
        <dgm:presLayoutVars>
          <dgm:bulletEnabled val="1"/>
        </dgm:presLayoutVars>
      </dgm:prSet>
      <dgm:spPr/>
      <dgm:t>
        <a:bodyPr/>
        <a:lstStyle/>
        <a:p>
          <a:endParaRPr lang="en-US"/>
        </a:p>
      </dgm:t>
    </dgm:pt>
    <dgm:pt modelId="{1BE81D9E-07E9-4047-B271-2F27ABAF64D6}" type="pres">
      <dgm:prSet presAssocID="{1591626A-6BC9-1742-A19B-2FC3F2F36201}" presName="sibTrans" presStyleCnt="0"/>
      <dgm:spPr/>
    </dgm:pt>
    <dgm:pt modelId="{430B1402-1E37-CF4C-9DCA-92C077FD9B48}" type="pres">
      <dgm:prSet presAssocID="{175D347D-F3CE-EF4F-B318-F749E4276523}" presName="node" presStyleLbl="node1" presStyleIdx="4" presStyleCnt="12">
        <dgm:presLayoutVars>
          <dgm:bulletEnabled val="1"/>
        </dgm:presLayoutVars>
      </dgm:prSet>
      <dgm:spPr/>
      <dgm:t>
        <a:bodyPr/>
        <a:lstStyle/>
        <a:p>
          <a:endParaRPr lang="en-US"/>
        </a:p>
      </dgm:t>
    </dgm:pt>
    <dgm:pt modelId="{977CBBED-6A19-6B43-AB07-CB6E05F4F62A}" type="pres">
      <dgm:prSet presAssocID="{32FDB0A1-AF2C-094F-AB85-E9F8127EDE97}" presName="sibTrans" presStyleCnt="0"/>
      <dgm:spPr/>
    </dgm:pt>
    <dgm:pt modelId="{147D125D-E1DA-FC4B-B39C-CDAB1DAA95A4}" type="pres">
      <dgm:prSet presAssocID="{04C1315C-8576-1144-802B-4511DEB6EF9A}" presName="node" presStyleLbl="node1" presStyleIdx="5" presStyleCnt="12">
        <dgm:presLayoutVars>
          <dgm:bulletEnabled val="1"/>
        </dgm:presLayoutVars>
      </dgm:prSet>
      <dgm:spPr/>
      <dgm:t>
        <a:bodyPr/>
        <a:lstStyle/>
        <a:p>
          <a:endParaRPr lang="en-US"/>
        </a:p>
      </dgm:t>
    </dgm:pt>
    <dgm:pt modelId="{EBB06E29-24BE-B44D-ABF8-5706B7E58848}" type="pres">
      <dgm:prSet presAssocID="{DA5BB17D-6F13-6F46-B70A-A5F1C3AB8EF4}" presName="sibTrans" presStyleCnt="0"/>
      <dgm:spPr/>
    </dgm:pt>
    <dgm:pt modelId="{B13F341F-1454-5746-BFA0-0F991264C43A}" type="pres">
      <dgm:prSet presAssocID="{B93134CC-D2E9-4743-9DBC-FAB983B9C753}" presName="node" presStyleLbl="node1" presStyleIdx="6" presStyleCnt="12">
        <dgm:presLayoutVars>
          <dgm:bulletEnabled val="1"/>
        </dgm:presLayoutVars>
      </dgm:prSet>
      <dgm:spPr/>
      <dgm:t>
        <a:bodyPr/>
        <a:lstStyle/>
        <a:p>
          <a:endParaRPr lang="en-US"/>
        </a:p>
      </dgm:t>
    </dgm:pt>
    <dgm:pt modelId="{DE6E7A3C-5550-FE45-B12E-7E8E84A08CE1}" type="pres">
      <dgm:prSet presAssocID="{CCC7168E-1684-E14B-A09D-F14FD1778B25}" presName="sibTrans" presStyleCnt="0"/>
      <dgm:spPr/>
    </dgm:pt>
    <dgm:pt modelId="{35BBFDA3-7052-834E-96F6-BD363D4F7FC7}" type="pres">
      <dgm:prSet presAssocID="{BD9BE27B-485F-7A46-B954-4D2E6D086BCD}" presName="node" presStyleLbl="node1" presStyleIdx="7" presStyleCnt="12">
        <dgm:presLayoutVars>
          <dgm:bulletEnabled val="1"/>
        </dgm:presLayoutVars>
      </dgm:prSet>
      <dgm:spPr/>
      <dgm:t>
        <a:bodyPr/>
        <a:lstStyle/>
        <a:p>
          <a:endParaRPr lang="en-US"/>
        </a:p>
      </dgm:t>
    </dgm:pt>
    <dgm:pt modelId="{26F616B6-8615-CC46-B1C7-EFDE7F90779C}" type="pres">
      <dgm:prSet presAssocID="{5D1DC5D3-E050-2549-8CA1-4BF6051C18C4}" presName="sibTrans" presStyleCnt="0"/>
      <dgm:spPr/>
    </dgm:pt>
    <dgm:pt modelId="{CE82014F-5E71-3C4E-A54A-E681C78839B7}" type="pres">
      <dgm:prSet presAssocID="{A36243E2-2AA6-D64A-8FB7-D4FAFA886B1B}" presName="node" presStyleLbl="node1" presStyleIdx="8" presStyleCnt="12">
        <dgm:presLayoutVars>
          <dgm:bulletEnabled val="1"/>
        </dgm:presLayoutVars>
      </dgm:prSet>
      <dgm:spPr/>
      <dgm:t>
        <a:bodyPr/>
        <a:lstStyle/>
        <a:p>
          <a:endParaRPr lang="en-US"/>
        </a:p>
      </dgm:t>
    </dgm:pt>
    <dgm:pt modelId="{5C214BA3-2E67-D241-B9E8-4B1755EF33AE}" type="pres">
      <dgm:prSet presAssocID="{0A730EB8-6982-B449-A673-8EBC4F0D7052}" presName="sibTrans" presStyleCnt="0"/>
      <dgm:spPr/>
    </dgm:pt>
    <dgm:pt modelId="{92FCB721-50A0-E846-8920-6E899A9F765D}" type="pres">
      <dgm:prSet presAssocID="{2F45546F-CB1A-AA41-9B38-9783C2A446CE}" presName="node" presStyleLbl="node1" presStyleIdx="9" presStyleCnt="12">
        <dgm:presLayoutVars>
          <dgm:bulletEnabled val="1"/>
        </dgm:presLayoutVars>
      </dgm:prSet>
      <dgm:spPr/>
      <dgm:t>
        <a:bodyPr/>
        <a:lstStyle/>
        <a:p>
          <a:endParaRPr lang="en-US"/>
        </a:p>
      </dgm:t>
    </dgm:pt>
    <dgm:pt modelId="{04AAA295-E41E-0043-BF5E-3010194861C3}" type="pres">
      <dgm:prSet presAssocID="{F2045F9E-7AB1-034A-9376-DDCAE135110E}" presName="sibTrans" presStyleCnt="0"/>
      <dgm:spPr/>
    </dgm:pt>
    <dgm:pt modelId="{92E4C12A-5238-7D44-9445-1CA3E2A9DF8C}" type="pres">
      <dgm:prSet presAssocID="{65904879-9CC4-0643-85FC-626ED64249A7}" presName="node" presStyleLbl="node1" presStyleIdx="10" presStyleCnt="12">
        <dgm:presLayoutVars>
          <dgm:bulletEnabled val="1"/>
        </dgm:presLayoutVars>
      </dgm:prSet>
      <dgm:spPr/>
      <dgm:t>
        <a:bodyPr/>
        <a:lstStyle/>
        <a:p>
          <a:endParaRPr lang="en-US"/>
        </a:p>
      </dgm:t>
    </dgm:pt>
    <dgm:pt modelId="{E0612A34-6455-E941-A8D9-BABF19045FDD}" type="pres">
      <dgm:prSet presAssocID="{2DEAC84D-4895-9D4D-B774-ED11A8B27FC6}" presName="sibTrans" presStyleCnt="0"/>
      <dgm:spPr/>
    </dgm:pt>
    <dgm:pt modelId="{F8DDEA87-B83A-A44A-A16F-D9957E3CC6CD}" type="pres">
      <dgm:prSet presAssocID="{9C90CC4F-D7D9-0E4B-99D4-7DD3292E8F0E}" presName="node" presStyleLbl="node1" presStyleIdx="11" presStyleCnt="12">
        <dgm:presLayoutVars>
          <dgm:bulletEnabled val="1"/>
        </dgm:presLayoutVars>
      </dgm:prSet>
      <dgm:spPr/>
      <dgm:t>
        <a:bodyPr/>
        <a:lstStyle/>
        <a:p>
          <a:endParaRPr lang="en-US"/>
        </a:p>
      </dgm:t>
    </dgm:pt>
  </dgm:ptLst>
  <dgm:cxnLst>
    <dgm:cxn modelId="{3876F364-1457-6F4C-BAA9-5F2CC842DA06}" type="presOf" srcId="{2F45546F-CB1A-AA41-9B38-9783C2A446CE}" destId="{92FCB721-50A0-E846-8920-6E899A9F765D}" srcOrd="0" destOrd="0" presId="urn:microsoft.com/office/officeart/2005/8/layout/default"/>
    <dgm:cxn modelId="{CA6352D9-9228-BC40-A6B2-640597E33E24}" srcId="{802DD47C-B1F4-4941-A8CA-3318DDBD4316}" destId="{2F45546F-CB1A-AA41-9B38-9783C2A446CE}" srcOrd="9" destOrd="0" parTransId="{DA00F6D1-BF69-FB46-BAC7-5A5BF39F0F72}" sibTransId="{F2045F9E-7AB1-034A-9376-DDCAE135110E}"/>
    <dgm:cxn modelId="{3BFB3C0A-9596-624E-AE53-7499C4236FF8}" srcId="{802DD47C-B1F4-4941-A8CA-3318DDBD4316}" destId="{A36243E2-2AA6-D64A-8FB7-D4FAFA886B1B}" srcOrd="8" destOrd="0" parTransId="{D4EA3103-933A-6C4C-A7E9-D8EEF26675F6}" sibTransId="{0A730EB8-6982-B449-A673-8EBC4F0D7052}"/>
    <dgm:cxn modelId="{E93CFA0C-07BB-E541-9AE5-1E536AA9AAD4}" srcId="{802DD47C-B1F4-4941-A8CA-3318DDBD4316}" destId="{A29A35EA-FA5C-4842-B066-960E579DF5B1}" srcOrd="1" destOrd="0" parTransId="{BD0DBB6B-032E-9444-BD12-0B8A10B50694}" sibTransId="{55228B6A-D2A7-C442-A0B9-8C3785E60E82}"/>
    <dgm:cxn modelId="{1603DC72-E477-B342-B9E9-D9B6ECBDC382}" type="presOf" srcId="{9C90CC4F-D7D9-0E4B-99D4-7DD3292E8F0E}" destId="{F8DDEA87-B83A-A44A-A16F-D9957E3CC6CD}" srcOrd="0" destOrd="0" presId="urn:microsoft.com/office/officeart/2005/8/layout/default"/>
    <dgm:cxn modelId="{70CAAF48-1CFD-1448-9944-2A99439B7647}" type="presOf" srcId="{A29A35EA-FA5C-4842-B066-960E579DF5B1}" destId="{8D1108AF-A2DE-2D46-85C4-73CA02C47A6F}" srcOrd="0" destOrd="0" presId="urn:microsoft.com/office/officeart/2005/8/layout/default"/>
    <dgm:cxn modelId="{9A47AEB5-CBD4-824E-9143-B3FE411CE611}" type="presOf" srcId="{B93134CC-D2E9-4743-9DBC-FAB983B9C753}" destId="{B13F341F-1454-5746-BFA0-0F991264C43A}" srcOrd="0" destOrd="0" presId="urn:microsoft.com/office/officeart/2005/8/layout/default"/>
    <dgm:cxn modelId="{5CF691D0-5150-FA42-A271-4AE23BAF4AD5}" srcId="{802DD47C-B1F4-4941-A8CA-3318DDBD4316}" destId="{7D21EE01-CF1F-8140-BAA8-062D8862F6A0}" srcOrd="2" destOrd="0" parTransId="{C85B6E4A-C586-764A-BBB2-E9F05F6E781E}" sibTransId="{4D6B42ED-11E2-1B4F-A872-F5972240D37A}"/>
    <dgm:cxn modelId="{F6FB0228-A128-5D40-88B3-898209026782}" srcId="{802DD47C-B1F4-4941-A8CA-3318DDBD4316}" destId="{1E297B46-6458-F54D-ADAE-B207409EC5B3}" srcOrd="0" destOrd="0" parTransId="{7DB4E945-0325-E547-8419-29905E2E9CE0}" sibTransId="{FBEBC177-641D-024C-BB98-128A56D4950F}"/>
    <dgm:cxn modelId="{F740BB88-526E-D449-871A-91C509A50DCB}" type="presOf" srcId="{04C1315C-8576-1144-802B-4511DEB6EF9A}" destId="{147D125D-E1DA-FC4B-B39C-CDAB1DAA95A4}" srcOrd="0" destOrd="0" presId="urn:microsoft.com/office/officeart/2005/8/layout/default"/>
    <dgm:cxn modelId="{19813EC2-5F3E-004F-96F1-FA7D968D7CAB}" type="presOf" srcId="{175D347D-F3CE-EF4F-B318-F749E4276523}" destId="{430B1402-1E37-CF4C-9DCA-92C077FD9B48}" srcOrd="0" destOrd="0" presId="urn:microsoft.com/office/officeart/2005/8/layout/default"/>
    <dgm:cxn modelId="{52416DD9-462C-6745-B41E-7F52260E5B9A}" type="presOf" srcId="{65904879-9CC4-0643-85FC-626ED64249A7}" destId="{92E4C12A-5238-7D44-9445-1CA3E2A9DF8C}" srcOrd="0" destOrd="0" presId="urn:microsoft.com/office/officeart/2005/8/layout/default"/>
    <dgm:cxn modelId="{FB0FD159-FD22-3A43-82A3-C81B8CC732E9}" srcId="{802DD47C-B1F4-4941-A8CA-3318DDBD4316}" destId="{04C1315C-8576-1144-802B-4511DEB6EF9A}" srcOrd="5" destOrd="0" parTransId="{97A0B69F-6970-5644-AF03-357F193D53D2}" sibTransId="{DA5BB17D-6F13-6F46-B70A-A5F1C3AB8EF4}"/>
    <dgm:cxn modelId="{43CE0229-8476-3D45-96F9-2D8B09BAED45}" srcId="{802DD47C-B1F4-4941-A8CA-3318DDBD4316}" destId="{BD9BE27B-485F-7A46-B954-4D2E6D086BCD}" srcOrd="7" destOrd="0" parTransId="{F2F67108-7427-2B4B-875F-F2E64E1FBA82}" sibTransId="{5D1DC5D3-E050-2549-8CA1-4BF6051C18C4}"/>
    <dgm:cxn modelId="{4D994AAE-830F-A440-97FB-E3950E3EAFED}" type="presOf" srcId="{7D21EE01-CF1F-8140-BAA8-062D8862F6A0}" destId="{C05223DC-DAA4-AF44-B48C-ECD717691E10}" srcOrd="0" destOrd="0" presId="urn:microsoft.com/office/officeart/2005/8/layout/default"/>
    <dgm:cxn modelId="{390B563A-62DF-E440-8AD4-DB308910822A}" type="presOf" srcId="{A36243E2-2AA6-D64A-8FB7-D4FAFA886B1B}" destId="{CE82014F-5E71-3C4E-A54A-E681C78839B7}" srcOrd="0" destOrd="0" presId="urn:microsoft.com/office/officeart/2005/8/layout/default"/>
    <dgm:cxn modelId="{7BC5D860-ABE9-B245-94D2-1C225071BC27}" type="presOf" srcId="{802DD47C-B1F4-4941-A8CA-3318DDBD4316}" destId="{B9517F0F-EB16-7441-91E9-E0AFE1DD6B68}" srcOrd="0" destOrd="0" presId="urn:microsoft.com/office/officeart/2005/8/layout/default"/>
    <dgm:cxn modelId="{D8496DA4-91F2-0A43-99B9-65D81BC1971A}" srcId="{802DD47C-B1F4-4941-A8CA-3318DDBD4316}" destId="{B93134CC-D2E9-4743-9DBC-FAB983B9C753}" srcOrd="6" destOrd="0" parTransId="{15AE799E-B80C-7944-BBD6-C251EF0AD44A}" sibTransId="{CCC7168E-1684-E14B-A09D-F14FD1778B25}"/>
    <dgm:cxn modelId="{94699CCA-3461-064B-B2F9-959A5CDFFF39}" srcId="{802DD47C-B1F4-4941-A8CA-3318DDBD4316}" destId="{9C90CC4F-D7D9-0E4B-99D4-7DD3292E8F0E}" srcOrd="11" destOrd="0" parTransId="{684E7BEB-0168-1843-A7ED-B9E620C355AD}" sibTransId="{1009E6CA-804A-8D44-8668-C1053258C6FD}"/>
    <dgm:cxn modelId="{847D7A29-D3AB-F74A-B96B-3886A86E7014}" srcId="{802DD47C-B1F4-4941-A8CA-3318DDBD4316}" destId="{175D347D-F3CE-EF4F-B318-F749E4276523}" srcOrd="4" destOrd="0" parTransId="{A65B4FA9-037B-C74F-9FE3-D496D28AE3DC}" sibTransId="{32FDB0A1-AF2C-094F-AB85-E9F8127EDE97}"/>
    <dgm:cxn modelId="{448D2E6E-3A46-8D48-992A-F05E3B404FE5}" srcId="{802DD47C-B1F4-4941-A8CA-3318DDBD4316}" destId="{EB018796-F3EE-4C47-A63C-F09E65CB8495}" srcOrd="3" destOrd="0" parTransId="{F32E6CC4-E2C4-4C4B-B9B1-E485270A0079}" sibTransId="{1591626A-6BC9-1742-A19B-2FC3F2F36201}"/>
    <dgm:cxn modelId="{A3401B8A-0897-864D-B733-41A8F0938CDE}" type="presOf" srcId="{BD9BE27B-485F-7A46-B954-4D2E6D086BCD}" destId="{35BBFDA3-7052-834E-96F6-BD363D4F7FC7}" srcOrd="0" destOrd="0" presId="urn:microsoft.com/office/officeart/2005/8/layout/default"/>
    <dgm:cxn modelId="{A4E12B23-E3AB-2E40-9536-7F3A7DE33554}" srcId="{802DD47C-B1F4-4941-A8CA-3318DDBD4316}" destId="{65904879-9CC4-0643-85FC-626ED64249A7}" srcOrd="10" destOrd="0" parTransId="{EBB21B51-83F8-634C-B79A-0279F8FEB95A}" sibTransId="{2DEAC84D-4895-9D4D-B774-ED11A8B27FC6}"/>
    <dgm:cxn modelId="{35A30C31-7042-2B46-BC85-05A4D8E9018E}" type="presOf" srcId="{EB018796-F3EE-4C47-A63C-F09E65CB8495}" destId="{44F50460-7EA0-0A43-B17D-21B339B7B273}" srcOrd="0" destOrd="0" presId="urn:microsoft.com/office/officeart/2005/8/layout/default"/>
    <dgm:cxn modelId="{81ADF51E-C656-F74B-8AA7-AF94598F0B30}" type="presOf" srcId="{1E297B46-6458-F54D-ADAE-B207409EC5B3}" destId="{57442FB3-E3FE-B446-9228-A4AE13D05964}" srcOrd="0" destOrd="0" presId="urn:microsoft.com/office/officeart/2005/8/layout/default"/>
    <dgm:cxn modelId="{64F082D9-48AA-3B44-98BD-220B1184FFE1}" type="presParOf" srcId="{B9517F0F-EB16-7441-91E9-E0AFE1DD6B68}" destId="{57442FB3-E3FE-B446-9228-A4AE13D05964}" srcOrd="0" destOrd="0" presId="urn:microsoft.com/office/officeart/2005/8/layout/default"/>
    <dgm:cxn modelId="{DC648ECD-4864-A74C-AA3C-4B726C4E873C}" type="presParOf" srcId="{B9517F0F-EB16-7441-91E9-E0AFE1DD6B68}" destId="{909B198B-F362-4A47-B3AC-F5ECA445B2FE}" srcOrd="1" destOrd="0" presId="urn:microsoft.com/office/officeart/2005/8/layout/default"/>
    <dgm:cxn modelId="{E1A121D4-18AB-2447-BE19-48293637681A}" type="presParOf" srcId="{B9517F0F-EB16-7441-91E9-E0AFE1DD6B68}" destId="{8D1108AF-A2DE-2D46-85C4-73CA02C47A6F}" srcOrd="2" destOrd="0" presId="urn:microsoft.com/office/officeart/2005/8/layout/default"/>
    <dgm:cxn modelId="{E93C35BA-9061-A740-B80D-AC45A68153BF}" type="presParOf" srcId="{B9517F0F-EB16-7441-91E9-E0AFE1DD6B68}" destId="{B4F65D46-C7B8-C34F-9480-E34FA45166C4}" srcOrd="3" destOrd="0" presId="urn:microsoft.com/office/officeart/2005/8/layout/default"/>
    <dgm:cxn modelId="{B6E7B847-73A8-F849-B7DF-CAE6A8DB241E}" type="presParOf" srcId="{B9517F0F-EB16-7441-91E9-E0AFE1DD6B68}" destId="{C05223DC-DAA4-AF44-B48C-ECD717691E10}" srcOrd="4" destOrd="0" presId="urn:microsoft.com/office/officeart/2005/8/layout/default"/>
    <dgm:cxn modelId="{87B9F60A-1EE3-094E-B1E7-38D8C4F27393}" type="presParOf" srcId="{B9517F0F-EB16-7441-91E9-E0AFE1DD6B68}" destId="{F3EEB48C-A934-204E-B570-F4269CF7E4E9}" srcOrd="5" destOrd="0" presId="urn:microsoft.com/office/officeart/2005/8/layout/default"/>
    <dgm:cxn modelId="{0D6B5FC3-D7D0-C446-8E1F-41858BF29B73}" type="presParOf" srcId="{B9517F0F-EB16-7441-91E9-E0AFE1DD6B68}" destId="{44F50460-7EA0-0A43-B17D-21B339B7B273}" srcOrd="6" destOrd="0" presId="urn:microsoft.com/office/officeart/2005/8/layout/default"/>
    <dgm:cxn modelId="{F0FED909-0D96-A34A-BEB9-F40D3A885485}" type="presParOf" srcId="{B9517F0F-EB16-7441-91E9-E0AFE1DD6B68}" destId="{1BE81D9E-07E9-4047-B271-2F27ABAF64D6}" srcOrd="7" destOrd="0" presId="urn:microsoft.com/office/officeart/2005/8/layout/default"/>
    <dgm:cxn modelId="{5CFEFC11-44A8-524A-8F48-CC83E8ECC8D3}" type="presParOf" srcId="{B9517F0F-EB16-7441-91E9-E0AFE1DD6B68}" destId="{430B1402-1E37-CF4C-9DCA-92C077FD9B48}" srcOrd="8" destOrd="0" presId="urn:microsoft.com/office/officeart/2005/8/layout/default"/>
    <dgm:cxn modelId="{B54F519A-E804-474A-B698-1E5B146E9DA9}" type="presParOf" srcId="{B9517F0F-EB16-7441-91E9-E0AFE1DD6B68}" destId="{977CBBED-6A19-6B43-AB07-CB6E05F4F62A}" srcOrd="9" destOrd="0" presId="urn:microsoft.com/office/officeart/2005/8/layout/default"/>
    <dgm:cxn modelId="{E6DBCEC2-205C-2B4D-9FEE-A8DCA82EBEF2}" type="presParOf" srcId="{B9517F0F-EB16-7441-91E9-E0AFE1DD6B68}" destId="{147D125D-E1DA-FC4B-B39C-CDAB1DAA95A4}" srcOrd="10" destOrd="0" presId="urn:microsoft.com/office/officeart/2005/8/layout/default"/>
    <dgm:cxn modelId="{F52FEEFB-8CDC-8D4B-96AF-D167DA1F9248}" type="presParOf" srcId="{B9517F0F-EB16-7441-91E9-E0AFE1DD6B68}" destId="{EBB06E29-24BE-B44D-ABF8-5706B7E58848}" srcOrd="11" destOrd="0" presId="urn:microsoft.com/office/officeart/2005/8/layout/default"/>
    <dgm:cxn modelId="{04CF18C7-9301-AB40-97CA-A9D9FBFCCE95}" type="presParOf" srcId="{B9517F0F-EB16-7441-91E9-E0AFE1DD6B68}" destId="{B13F341F-1454-5746-BFA0-0F991264C43A}" srcOrd="12" destOrd="0" presId="urn:microsoft.com/office/officeart/2005/8/layout/default"/>
    <dgm:cxn modelId="{A4378C4D-A822-514D-95C6-68753FE58149}" type="presParOf" srcId="{B9517F0F-EB16-7441-91E9-E0AFE1DD6B68}" destId="{DE6E7A3C-5550-FE45-B12E-7E8E84A08CE1}" srcOrd="13" destOrd="0" presId="urn:microsoft.com/office/officeart/2005/8/layout/default"/>
    <dgm:cxn modelId="{3273AB98-F79E-0846-A0B7-3EF5EF3B614D}" type="presParOf" srcId="{B9517F0F-EB16-7441-91E9-E0AFE1DD6B68}" destId="{35BBFDA3-7052-834E-96F6-BD363D4F7FC7}" srcOrd="14" destOrd="0" presId="urn:microsoft.com/office/officeart/2005/8/layout/default"/>
    <dgm:cxn modelId="{A8109CCA-F6C6-E946-81E7-BF8D4F395D6E}" type="presParOf" srcId="{B9517F0F-EB16-7441-91E9-E0AFE1DD6B68}" destId="{26F616B6-8615-CC46-B1C7-EFDE7F90779C}" srcOrd="15" destOrd="0" presId="urn:microsoft.com/office/officeart/2005/8/layout/default"/>
    <dgm:cxn modelId="{AE08C9AD-7185-C24D-8687-F0617F6E213C}" type="presParOf" srcId="{B9517F0F-EB16-7441-91E9-E0AFE1DD6B68}" destId="{CE82014F-5E71-3C4E-A54A-E681C78839B7}" srcOrd="16" destOrd="0" presId="urn:microsoft.com/office/officeart/2005/8/layout/default"/>
    <dgm:cxn modelId="{01131A33-96D5-4346-8738-843456B0DADF}" type="presParOf" srcId="{B9517F0F-EB16-7441-91E9-E0AFE1DD6B68}" destId="{5C214BA3-2E67-D241-B9E8-4B1755EF33AE}" srcOrd="17" destOrd="0" presId="urn:microsoft.com/office/officeart/2005/8/layout/default"/>
    <dgm:cxn modelId="{08C50D22-6D3D-3C45-9CE0-B457D85E3785}" type="presParOf" srcId="{B9517F0F-EB16-7441-91E9-E0AFE1DD6B68}" destId="{92FCB721-50A0-E846-8920-6E899A9F765D}" srcOrd="18" destOrd="0" presId="urn:microsoft.com/office/officeart/2005/8/layout/default"/>
    <dgm:cxn modelId="{74E91132-C27D-2E4F-B6A7-A7C15748FDBB}" type="presParOf" srcId="{B9517F0F-EB16-7441-91E9-E0AFE1DD6B68}" destId="{04AAA295-E41E-0043-BF5E-3010194861C3}" srcOrd="19" destOrd="0" presId="urn:microsoft.com/office/officeart/2005/8/layout/default"/>
    <dgm:cxn modelId="{DE5BA559-8198-DC4F-9736-3454646906DD}" type="presParOf" srcId="{B9517F0F-EB16-7441-91E9-E0AFE1DD6B68}" destId="{92E4C12A-5238-7D44-9445-1CA3E2A9DF8C}" srcOrd="20" destOrd="0" presId="urn:microsoft.com/office/officeart/2005/8/layout/default"/>
    <dgm:cxn modelId="{C7A0082E-54C3-D34E-9D60-7163034A11C3}" type="presParOf" srcId="{B9517F0F-EB16-7441-91E9-E0AFE1DD6B68}" destId="{E0612A34-6455-E941-A8D9-BABF19045FDD}" srcOrd="21" destOrd="0" presId="urn:microsoft.com/office/officeart/2005/8/layout/default"/>
    <dgm:cxn modelId="{825FF491-7658-504B-82EE-C5D92E499CB3}" type="presParOf" srcId="{B9517F0F-EB16-7441-91E9-E0AFE1DD6B68}" destId="{F8DDEA87-B83A-A44A-A16F-D9957E3CC6C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FA6D4-9B1F-F947-AD70-B7D4146D29D5}" type="doc">
      <dgm:prSet loTypeId="urn:microsoft.com/office/officeart/2005/8/layout/process1" loCatId="" qsTypeId="urn:microsoft.com/office/officeart/2005/8/quickstyle/simple4" qsCatId="simple" csTypeId="urn:microsoft.com/office/officeart/2005/8/colors/accent1_2" csCatId="accent1" phldr="1"/>
      <dgm:spPr/>
    </dgm:pt>
    <dgm:pt modelId="{D8F1D360-B003-6A43-93B6-102B96808916}">
      <dgm:prSet phldrT="[Text]"/>
      <dgm:spPr/>
      <dgm:t>
        <a:bodyPr/>
        <a:lstStyle/>
        <a:p>
          <a:r>
            <a:rPr lang="en-US" dirty="0" smtClean="0"/>
            <a:t>Mandatory conciliation process</a:t>
          </a:r>
          <a:endParaRPr lang="en-US" dirty="0"/>
        </a:p>
      </dgm:t>
    </dgm:pt>
    <dgm:pt modelId="{E7A30FBB-B3F9-6C40-9888-DEFB386A0C09}" type="parTrans" cxnId="{B776D94A-0A93-B542-A499-EE91C05A6B66}">
      <dgm:prSet/>
      <dgm:spPr/>
      <dgm:t>
        <a:bodyPr/>
        <a:lstStyle/>
        <a:p>
          <a:endParaRPr lang="en-US"/>
        </a:p>
      </dgm:t>
    </dgm:pt>
    <dgm:pt modelId="{1D2A10B4-A1D6-ED43-AEA7-CD492CE9B5F1}" type="sibTrans" cxnId="{B776D94A-0A93-B542-A499-EE91C05A6B66}">
      <dgm:prSet/>
      <dgm:spPr/>
      <dgm:t>
        <a:bodyPr/>
        <a:lstStyle/>
        <a:p>
          <a:endParaRPr lang="en-US" dirty="0"/>
        </a:p>
      </dgm:t>
    </dgm:pt>
    <dgm:pt modelId="{08B88EB9-D482-EE4F-A7E6-5E6C783B685D}">
      <dgm:prSet phldrT="[Text]"/>
      <dgm:spPr/>
      <dgm:t>
        <a:bodyPr/>
        <a:lstStyle/>
        <a:p>
          <a:r>
            <a:rPr lang="en-US" dirty="0" smtClean="0"/>
            <a:t>Court or Tribunal</a:t>
          </a:r>
          <a:endParaRPr lang="en-US" dirty="0"/>
        </a:p>
      </dgm:t>
    </dgm:pt>
    <dgm:pt modelId="{10569D55-4800-274C-AAEB-CC547049EC46}" type="parTrans" cxnId="{518691C4-BED5-9340-A24B-B33F7A14C14A}">
      <dgm:prSet/>
      <dgm:spPr/>
      <dgm:t>
        <a:bodyPr/>
        <a:lstStyle/>
        <a:p>
          <a:endParaRPr lang="en-US"/>
        </a:p>
      </dgm:t>
    </dgm:pt>
    <dgm:pt modelId="{433F2381-8AE5-7345-9F89-D836FC397293}" type="sibTrans" cxnId="{518691C4-BED5-9340-A24B-B33F7A14C14A}">
      <dgm:prSet/>
      <dgm:spPr/>
      <dgm:t>
        <a:bodyPr/>
        <a:lstStyle/>
        <a:p>
          <a:endParaRPr lang="en-US"/>
        </a:p>
      </dgm:t>
    </dgm:pt>
    <dgm:pt modelId="{1345BE1F-E2A7-0146-9330-41E70F435C7F}" type="pres">
      <dgm:prSet presAssocID="{2DDFA6D4-9B1F-F947-AD70-B7D4146D29D5}" presName="Name0" presStyleCnt="0">
        <dgm:presLayoutVars>
          <dgm:dir/>
          <dgm:resizeHandles val="exact"/>
        </dgm:presLayoutVars>
      </dgm:prSet>
      <dgm:spPr/>
    </dgm:pt>
    <dgm:pt modelId="{26E13BDE-1CE1-9244-912A-AC8462DF12C3}" type="pres">
      <dgm:prSet presAssocID="{D8F1D360-B003-6A43-93B6-102B96808916}" presName="node" presStyleLbl="node1" presStyleIdx="0" presStyleCnt="2">
        <dgm:presLayoutVars>
          <dgm:bulletEnabled val="1"/>
        </dgm:presLayoutVars>
      </dgm:prSet>
      <dgm:spPr/>
      <dgm:t>
        <a:bodyPr/>
        <a:lstStyle/>
        <a:p>
          <a:endParaRPr lang="en-US"/>
        </a:p>
      </dgm:t>
    </dgm:pt>
    <dgm:pt modelId="{5421653B-7C63-704F-8C97-4350A575E346}" type="pres">
      <dgm:prSet presAssocID="{1D2A10B4-A1D6-ED43-AEA7-CD492CE9B5F1}" presName="sibTrans" presStyleLbl="sibTrans2D1" presStyleIdx="0" presStyleCnt="1"/>
      <dgm:spPr/>
      <dgm:t>
        <a:bodyPr/>
        <a:lstStyle/>
        <a:p>
          <a:endParaRPr lang="en-US"/>
        </a:p>
      </dgm:t>
    </dgm:pt>
    <dgm:pt modelId="{19F8EF3A-3562-3149-9D50-54F2DD8F271C}" type="pres">
      <dgm:prSet presAssocID="{1D2A10B4-A1D6-ED43-AEA7-CD492CE9B5F1}" presName="connectorText" presStyleLbl="sibTrans2D1" presStyleIdx="0" presStyleCnt="1"/>
      <dgm:spPr/>
      <dgm:t>
        <a:bodyPr/>
        <a:lstStyle/>
        <a:p>
          <a:endParaRPr lang="en-US"/>
        </a:p>
      </dgm:t>
    </dgm:pt>
    <dgm:pt modelId="{BD3D07B4-3B50-3A41-8327-7E102F36E4DA}" type="pres">
      <dgm:prSet presAssocID="{08B88EB9-D482-EE4F-A7E6-5E6C783B685D}" presName="node" presStyleLbl="node1" presStyleIdx="1" presStyleCnt="2">
        <dgm:presLayoutVars>
          <dgm:bulletEnabled val="1"/>
        </dgm:presLayoutVars>
      </dgm:prSet>
      <dgm:spPr/>
      <dgm:t>
        <a:bodyPr/>
        <a:lstStyle/>
        <a:p>
          <a:endParaRPr lang="en-US"/>
        </a:p>
      </dgm:t>
    </dgm:pt>
  </dgm:ptLst>
  <dgm:cxnLst>
    <dgm:cxn modelId="{10B83C61-79FC-6C48-96F3-CB7C1025B2CE}" type="presOf" srcId="{1D2A10B4-A1D6-ED43-AEA7-CD492CE9B5F1}" destId="{19F8EF3A-3562-3149-9D50-54F2DD8F271C}" srcOrd="1" destOrd="0" presId="urn:microsoft.com/office/officeart/2005/8/layout/process1"/>
    <dgm:cxn modelId="{F8A6CDA2-CDAF-B74F-B617-47A5E246EE74}" type="presOf" srcId="{D8F1D360-B003-6A43-93B6-102B96808916}" destId="{26E13BDE-1CE1-9244-912A-AC8462DF12C3}" srcOrd="0" destOrd="0" presId="urn:microsoft.com/office/officeart/2005/8/layout/process1"/>
    <dgm:cxn modelId="{C9E32AF3-1050-B745-8B6D-2CD16DCF3C9B}" type="presOf" srcId="{2DDFA6D4-9B1F-F947-AD70-B7D4146D29D5}" destId="{1345BE1F-E2A7-0146-9330-41E70F435C7F}" srcOrd="0" destOrd="0" presId="urn:microsoft.com/office/officeart/2005/8/layout/process1"/>
    <dgm:cxn modelId="{B776D94A-0A93-B542-A499-EE91C05A6B66}" srcId="{2DDFA6D4-9B1F-F947-AD70-B7D4146D29D5}" destId="{D8F1D360-B003-6A43-93B6-102B96808916}" srcOrd="0" destOrd="0" parTransId="{E7A30FBB-B3F9-6C40-9888-DEFB386A0C09}" sibTransId="{1D2A10B4-A1D6-ED43-AEA7-CD492CE9B5F1}"/>
    <dgm:cxn modelId="{49010E4C-8837-0D4B-BB2F-42527362D264}" type="presOf" srcId="{08B88EB9-D482-EE4F-A7E6-5E6C783B685D}" destId="{BD3D07B4-3B50-3A41-8327-7E102F36E4DA}" srcOrd="0" destOrd="0" presId="urn:microsoft.com/office/officeart/2005/8/layout/process1"/>
    <dgm:cxn modelId="{518691C4-BED5-9340-A24B-B33F7A14C14A}" srcId="{2DDFA6D4-9B1F-F947-AD70-B7D4146D29D5}" destId="{08B88EB9-D482-EE4F-A7E6-5E6C783B685D}" srcOrd="1" destOrd="0" parTransId="{10569D55-4800-274C-AAEB-CC547049EC46}" sibTransId="{433F2381-8AE5-7345-9F89-D836FC397293}"/>
    <dgm:cxn modelId="{124D7ADD-28B0-BA4D-8C02-2570CBC964AC}" type="presOf" srcId="{1D2A10B4-A1D6-ED43-AEA7-CD492CE9B5F1}" destId="{5421653B-7C63-704F-8C97-4350A575E346}" srcOrd="0" destOrd="0" presId="urn:microsoft.com/office/officeart/2005/8/layout/process1"/>
    <dgm:cxn modelId="{9E829062-C1BE-A442-9020-929C3B84F57A}" type="presParOf" srcId="{1345BE1F-E2A7-0146-9330-41E70F435C7F}" destId="{26E13BDE-1CE1-9244-912A-AC8462DF12C3}" srcOrd="0" destOrd="0" presId="urn:microsoft.com/office/officeart/2005/8/layout/process1"/>
    <dgm:cxn modelId="{15C8A63A-730C-ED48-8EE0-A5384C8F6896}" type="presParOf" srcId="{1345BE1F-E2A7-0146-9330-41E70F435C7F}" destId="{5421653B-7C63-704F-8C97-4350A575E346}" srcOrd="1" destOrd="0" presId="urn:microsoft.com/office/officeart/2005/8/layout/process1"/>
    <dgm:cxn modelId="{9C49CAD2-77FF-0F4E-BB93-DBD76D5BC846}" type="presParOf" srcId="{5421653B-7C63-704F-8C97-4350A575E346}" destId="{19F8EF3A-3562-3149-9D50-54F2DD8F271C}" srcOrd="0" destOrd="0" presId="urn:microsoft.com/office/officeart/2005/8/layout/process1"/>
    <dgm:cxn modelId="{304D3332-42CA-FA4C-9B88-8D48FB3C2CFC}" type="presParOf" srcId="{1345BE1F-E2A7-0146-9330-41E70F435C7F}" destId="{BD3D07B4-3B50-3A41-8327-7E102F36E4D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42FB3-E3FE-B446-9228-A4AE13D05964}">
      <dsp:nvSpPr>
        <dsp:cNvPr id="0" name=""/>
        <dsp:cNvSpPr/>
      </dsp:nvSpPr>
      <dsp:spPr>
        <a:xfrm>
          <a:off x="2411" y="247500"/>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Race</a:t>
          </a:r>
          <a:endParaRPr lang="en-US" sz="2200" kern="1200" dirty="0"/>
        </a:p>
      </dsp:txBody>
      <dsp:txXfrm>
        <a:off x="2411" y="247500"/>
        <a:ext cx="1912739" cy="1147643"/>
      </dsp:txXfrm>
    </dsp:sp>
    <dsp:sp modelId="{8D1108AF-A2DE-2D46-85C4-73CA02C47A6F}">
      <dsp:nvSpPr>
        <dsp:cNvPr id="0" name=""/>
        <dsp:cNvSpPr/>
      </dsp:nvSpPr>
      <dsp:spPr>
        <a:xfrm>
          <a:off x="2106423" y="247500"/>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Sex </a:t>
          </a:r>
          <a:endParaRPr lang="en-US" sz="2200" kern="1200" dirty="0"/>
        </a:p>
      </dsp:txBody>
      <dsp:txXfrm>
        <a:off x="2106423" y="247500"/>
        <a:ext cx="1912739" cy="1147643"/>
      </dsp:txXfrm>
    </dsp:sp>
    <dsp:sp modelId="{C05223DC-DAA4-AF44-B48C-ECD717691E10}">
      <dsp:nvSpPr>
        <dsp:cNvPr id="0" name=""/>
        <dsp:cNvSpPr/>
      </dsp:nvSpPr>
      <dsp:spPr>
        <a:xfrm>
          <a:off x="4210436" y="247500"/>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Age</a:t>
          </a:r>
          <a:endParaRPr lang="en-US" sz="2200" kern="1200" dirty="0"/>
        </a:p>
      </dsp:txBody>
      <dsp:txXfrm>
        <a:off x="4210436" y="247500"/>
        <a:ext cx="1912739" cy="1147643"/>
      </dsp:txXfrm>
    </dsp:sp>
    <dsp:sp modelId="{44F50460-7EA0-0A43-B17D-21B339B7B273}">
      <dsp:nvSpPr>
        <dsp:cNvPr id="0" name=""/>
        <dsp:cNvSpPr/>
      </dsp:nvSpPr>
      <dsp:spPr>
        <a:xfrm>
          <a:off x="6314449" y="247500"/>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Disability</a:t>
          </a:r>
        </a:p>
      </dsp:txBody>
      <dsp:txXfrm>
        <a:off x="6314449" y="247500"/>
        <a:ext cx="1912739" cy="1147643"/>
      </dsp:txXfrm>
    </dsp:sp>
    <dsp:sp modelId="{430B1402-1E37-CF4C-9DCA-92C077FD9B48}">
      <dsp:nvSpPr>
        <dsp:cNvPr id="0" name=""/>
        <dsp:cNvSpPr/>
      </dsp:nvSpPr>
      <dsp:spPr>
        <a:xfrm>
          <a:off x="2411" y="1586418"/>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Sexual orientation</a:t>
          </a:r>
          <a:endParaRPr lang="en-US" sz="2200" kern="1200" dirty="0"/>
        </a:p>
      </dsp:txBody>
      <dsp:txXfrm>
        <a:off x="2411" y="1586418"/>
        <a:ext cx="1912739" cy="1147643"/>
      </dsp:txXfrm>
    </dsp:sp>
    <dsp:sp modelId="{147D125D-E1DA-FC4B-B39C-CDAB1DAA95A4}">
      <dsp:nvSpPr>
        <dsp:cNvPr id="0" name=""/>
        <dsp:cNvSpPr/>
      </dsp:nvSpPr>
      <dsp:spPr>
        <a:xfrm>
          <a:off x="2106423" y="1586418"/>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Gender Identity</a:t>
          </a:r>
          <a:endParaRPr lang="en-US" sz="2200" kern="1200" dirty="0"/>
        </a:p>
      </dsp:txBody>
      <dsp:txXfrm>
        <a:off x="2106423" y="1586418"/>
        <a:ext cx="1912739" cy="1147643"/>
      </dsp:txXfrm>
    </dsp:sp>
    <dsp:sp modelId="{B13F341F-1454-5746-BFA0-0F991264C43A}">
      <dsp:nvSpPr>
        <dsp:cNvPr id="0" name=""/>
        <dsp:cNvSpPr/>
      </dsp:nvSpPr>
      <dsp:spPr>
        <a:xfrm>
          <a:off x="4210436" y="1586418"/>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Intersex status</a:t>
          </a:r>
          <a:endParaRPr lang="en-US" sz="2200" kern="1200" dirty="0"/>
        </a:p>
      </dsp:txBody>
      <dsp:txXfrm>
        <a:off x="4210436" y="1586418"/>
        <a:ext cx="1912739" cy="1147643"/>
      </dsp:txXfrm>
    </dsp:sp>
    <dsp:sp modelId="{35BBFDA3-7052-834E-96F6-BD363D4F7FC7}">
      <dsp:nvSpPr>
        <dsp:cNvPr id="0" name=""/>
        <dsp:cNvSpPr/>
      </dsp:nvSpPr>
      <dsp:spPr>
        <a:xfrm>
          <a:off x="6314449" y="1586418"/>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Pregnancy</a:t>
          </a:r>
          <a:endParaRPr lang="en-US" sz="2200" kern="1200" dirty="0"/>
        </a:p>
      </dsp:txBody>
      <dsp:txXfrm>
        <a:off x="6314449" y="1586418"/>
        <a:ext cx="1912739" cy="1147643"/>
      </dsp:txXfrm>
    </dsp:sp>
    <dsp:sp modelId="{CE82014F-5E71-3C4E-A54A-E681C78839B7}">
      <dsp:nvSpPr>
        <dsp:cNvPr id="0" name=""/>
        <dsp:cNvSpPr/>
      </dsp:nvSpPr>
      <dsp:spPr>
        <a:xfrm>
          <a:off x="2411" y="2925335"/>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Carer’s responsibilities</a:t>
          </a:r>
          <a:endParaRPr lang="en-US" sz="2200" kern="1200" dirty="0"/>
        </a:p>
      </dsp:txBody>
      <dsp:txXfrm>
        <a:off x="2411" y="2925335"/>
        <a:ext cx="1912739" cy="1147643"/>
      </dsp:txXfrm>
    </dsp:sp>
    <dsp:sp modelId="{92FCB721-50A0-E846-8920-6E899A9F765D}">
      <dsp:nvSpPr>
        <dsp:cNvPr id="0" name=""/>
        <dsp:cNvSpPr/>
      </dsp:nvSpPr>
      <dsp:spPr>
        <a:xfrm>
          <a:off x="2106423" y="2925335"/>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Marital status</a:t>
          </a:r>
          <a:endParaRPr lang="en-US" sz="2200" kern="1200" dirty="0"/>
        </a:p>
      </dsp:txBody>
      <dsp:txXfrm>
        <a:off x="2106423" y="2925335"/>
        <a:ext cx="1912739" cy="1147643"/>
      </dsp:txXfrm>
    </dsp:sp>
    <dsp:sp modelId="{92E4C12A-5238-7D44-9445-1CA3E2A9DF8C}">
      <dsp:nvSpPr>
        <dsp:cNvPr id="0" name=""/>
        <dsp:cNvSpPr/>
      </dsp:nvSpPr>
      <dsp:spPr>
        <a:xfrm>
          <a:off x="4210436" y="2925335"/>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Sexual harassment</a:t>
          </a:r>
          <a:endParaRPr lang="en-US" sz="2200" kern="1200" dirty="0"/>
        </a:p>
      </dsp:txBody>
      <dsp:txXfrm>
        <a:off x="4210436" y="2925335"/>
        <a:ext cx="1912739" cy="1147643"/>
      </dsp:txXfrm>
    </dsp:sp>
    <dsp:sp modelId="{F8DDEA87-B83A-A44A-A16F-D9957E3CC6CD}">
      <dsp:nvSpPr>
        <dsp:cNvPr id="0" name=""/>
        <dsp:cNvSpPr/>
      </dsp:nvSpPr>
      <dsp:spPr>
        <a:xfrm>
          <a:off x="6314449" y="2925335"/>
          <a:ext cx="1912739" cy="114764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Victimisation</a:t>
          </a:r>
          <a:endParaRPr lang="en-US" sz="2200" kern="1200" dirty="0"/>
        </a:p>
      </dsp:txBody>
      <dsp:txXfrm>
        <a:off x="6314449" y="2925335"/>
        <a:ext cx="1912739" cy="1147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13BDE-1CE1-9244-912A-AC8462DF12C3}">
      <dsp:nvSpPr>
        <dsp:cNvPr id="0" name=""/>
        <dsp:cNvSpPr/>
      </dsp:nvSpPr>
      <dsp:spPr>
        <a:xfrm>
          <a:off x="1607" y="1131941"/>
          <a:ext cx="3427660" cy="205659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Mandatory conciliation process</a:t>
          </a:r>
          <a:endParaRPr lang="en-US" sz="3900" kern="1200" dirty="0"/>
        </a:p>
      </dsp:txBody>
      <dsp:txXfrm>
        <a:off x="61843" y="1192177"/>
        <a:ext cx="3307188" cy="1936124"/>
      </dsp:txXfrm>
    </dsp:sp>
    <dsp:sp modelId="{5421653B-7C63-704F-8C97-4350A575E346}">
      <dsp:nvSpPr>
        <dsp:cNvPr id="0" name=""/>
        <dsp:cNvSpPr/>
      </dsp:nvSpPr>
      <dsp:spPr>
        <a:xfrm>
          <a:off x="3772033" y="1735210"/>
          <a:ext cx="726664" cy="85005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dirty="0"/>
        </a:p>
      </dsp:txBody>
      <dsp:txXfrm>
        <a:off x="3772033" y="1905222"/>
        <a:ext cx="508665" cy="510035"/>
      </dsp:txXfrm>
    </dsp:sp>
    <dsp:sp modelId="{BD3D07B4-3B50-3A41-8327-7E102F36E4DA}">
      <dsp:nvSpPr>
        <dsp:cNvPr id="0" name=""/>
        <dsp:cNvSpPr/>
      </dsp:nvSpPr>
      <dsp:spPr>
        <a:xfrm>
          <a:off x="4800332" y="1131941"/>
          <a:ext cx="3427660" cy="205659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Court or Tribunal</a:t>
          </a:r>
          <a:endParaRPr lang="en-US" sz="3900" kern="1200" dirty="0"/>
        </a:p>
      </dsp:txBody>
      <dsp:txXfrm>
        <a:off x="4860568" y="1192177"/>
        <a:ext cx="3307188" cy="19361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4A3429-450E-BD4D-91CA-05F204446FD0}" type="datetimeFigureOut">
              <a:rPr lang="en-US" smtClean="0"/>
              <a:t>11/09/16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F3367-518E-0642-ACED-981DDF2D3A03}" type="slidenum">
              <a:rPr lang="en-US" smtClean="0"/>
              <a:t>‹#›</a:t>
            </a:fld>
            <a:endParaRPr lang="en-US"/>
          </a:p>
        </p:txBody>
      </p:sp>
    </p:spTree>
    <p:extLst>
      <p:ext uri="{BB962C8B-B14F-4D97-AF65-F5344CB8AC3E}">
        <p14:creationId xmlns:p14="http://schemas.microsoft.com/office/powerpoint/2010/main" val="1038267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a:t>
            </a:fld>
            <a:endParaRPr lang="en-US" dirty="0"/>
          </a:p>
        </p:txBody>
      </p:sp>
    </p:spTree>
    <p:extLst>
      <p:ext uri="{BB962C8B-B14F-4D97-AF65-F5344CB8AC3E}">
        <p14:creationId xmlns:p14="http://schemas.microsoft.com/office/powerpoint/2010/main" val="35070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10</a:t>
            </a:fld>
            <a:endParaRPr lang="en-US" dirty="0"/>
          </a:p>
        </p:txBody>
      </p:sp>
    </p:spTree>
    <p:extLst>
      <p:ext uri="{BB962C8B-B14F-4D97-AF65-F5344CB8AC3E}">
        <p14:creationId xmlns:p14="http://schemas.microsoft.com/office/powerpoint/2010/main" val="292886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11</a:t>
            </a:fld>
            <a:endParaRPr lang="en-US" dirty="0"/>
          </a:p>
        </p:txBody>
      </p:sp>
    </p:spTree>
    <p:extLst>
      <p:ext uri="{BB962C8B-B14F-4D97-AF65-F5344CB8AC3E}">
        <p14:creationId xmlns:p14="http://schemas.microsoft.com/office/powerpoint/2010/main" val="181692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12</a:t>
            </a:fld>
            <a:endParaRPr lang="en-US" dirty="0"/>
          </a:p>
        </p:txBody>
      </p:sp>
    </p:spTree>
    <p:extLst>
      <p:ext uri="{BB962C8B-B14F-4D97-AF65-F5344CB8AC3E}">
        <p14:creationId xmlns:p14="http://schemas.microsoft.com/office/powerpoint/2010/main" val="282168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13</a:t>
            </a:fld>
            <a:endParaRPr lang="en-US" dirty="0"/>
          </a:p>
        </p:txBody>
      </p:sp>
    </p:spTree>
    <p:extLst>
      <p:ext uri="{BB962C8B-B14F-4D97-AF65-F5344CB8AC3E}">
        <p14:creationId xmlns:p14="http://schemas.microsoft.com/office/powerpoint/2010/main" val="47345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14</a:t>
            </a:fld>
            <a:endParaRPr lang="en-US" dirty="0"/>
          </a:p>
        </p:txBody>
      </p:sp>
    </p:spTree>
    <p:extLst>
      <p:ext uri="{BB962C8B-B14F-4D97-AF65-F5344CB8AC3E}">
        <p14:creationId xmlns:p14="http://schemas.microsoft.com/office/powerpoint/2010/main" val="11479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15</a:t>
            </a:fld>
            <a:endParaRPr lang="en-US" dirty="0"/>
          </a:p>
        </p:txBody>
      </p:sp>
    </p:spTree>
    <p:extLst>
      <p:ext uri="{BB962C8B-B14F-4D97-AF65-F5344CB8AC3E}">
        <p14:creationId xmlns:p14="http://schemas.microsoft.com/office/powerpoint/2010/main" val="19471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16</a:t>
            </a:fld>
            <a:endParaRPr lang="en-US" dirty="0"/>
          </a:p>
        </p:txBody>
      </p:sp>
    </p:spTree>
    <p:extLst>
      <p:ext uri="{BB962C8B-B14F-4D97-AF65-F5344CB8AC3E}">
        <p14:creationId xmlns:p14="http://schemas.microsoft.com/office/powerpoint/2010/main" val="1876388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17</a:t>
            </a:fld>
            <a:endParaRPr lang="en-US" dirty="0"/>
          </a:p>
        </p:txBody>
      </p:sp>
    </p:spTree>
    <p:extLst>
      <p:ext uri="{BB962C8B-B14F-4D97-AF65-F5344CB8AC3E}">
        <p14:creationId xmlns:p14="http://schemas.microsoft.com/office/powerpoint/2010/main" val="2218800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18</a:t>
            </a:fld>
            <a:endParaRPr lang="en-US" dirty="0"/>
          </a:p>
        </p:txBody>
      </p:sp>
    </p:spTree>
    <p:extLst>
      <p:ext uri="{BB962C8B-B14F-4D97-AF65-F5344CB8AC3E}">
        <p14:creationId xmlns:p14="http://schemas.microsoft.com/office/powerpoint/2010/main" val="81726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19</a:t>
            </a:fld>
            <a:endParaRPr lang="en-US" dirty="0"/>
          </a:p>
        </p:txBody>
      </p:sp>
    </p:spTree>
    <p:extLst>
      <p:ext uri="{BB962C8B-B14F-4D97-AF65-F5344CB8AC3E}">
        <p14:creationId xmlns:p14="http://schemas.microsoft.com/office/powerpoint/2010/main" val="139808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2</a:t>
            </a:fld>
            <a:endParaRPr lang="en-US" dirty="0"/>
          </a:p>
        </p:txBody>
      </p:sp>
    </p:spTree>
    <p:extLst>
      <p:ext uri="{BB962C8B-B14F-4D97-AF65-F5344CB8AC3E}">
        <p14:creationId xmlns:p14="http://schemas.microsoft.com/office/powerpoint/2010/main" val="1505699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20</a:t>
            </a:fld>
            <a:endParaRPr lang="en-US" dirty="0"/>
          </a:p>
        </p:txBody>
      </p:sp>
    </p:spTree>
    <p:extLst>
      <p:ext uri="{BB962C8B-B14F-4D97-AF65-F5344CB8AC3E}">
        <p14:creationId xmlns:p14="http://schemas.microsoft.com/office/powerpoint/2010/main" val="236768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REFER TO CONCILIATION</a:t>
            </a:r>
            <a:r>
              <a:rPr lang="en-US" baseline="0" dirty="0" smtClean="0"/>
              <a:t> PROJECT- to feel part of a long-term solution</a:t>
            </a:r>
            <a:endParaRPr lang="en-US" dirty="0" smtClean="0"/>
          </a:p>
          <a:p>
            <a:endParaRPr lang="en-US" dirty="0" smtClean="0"/>
          </a:p>
          <a:p>
            <a:r>
              <a:rPr lang="en-US" dirty="0" smtClean="0"/>
              <a:t>POINT OUT- pre-briefing</a:t>
            </a:r>
            <a:r>
              <a:rPr lang="en-US" baseline="0" dirty="0" smtClean="0"/>
              <a:t> and de-briefing is time consuming.  Means more time is needed for appointments.  Discrim matters and clients are complex, and we can’t just spend less time with the client.  </a:t>
            </a:r>
          </a:p>
          <a:p>
            <a:endParaRPr lang="en-US" dirty="0" smtClean="0"/>
          </a:p>
          <a:p>
            <a:r>
              <a:rPr lang="en-US" dirty="0" smtClean="0"/>
              <a:t>Example- Sasha at conference- anger.  Importance</a:t>
            </a:r>
            <a:r>
              <a:rPr lang="en-US" baseline="0" dirty="0" smtClean="0"/>
              <a:t> of sharing experiences with the student, relating to their feelings, showing that you have an emotional response as well.  Model how to process it!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21</a:t>
            </a:fld>
            <a:endParaRPr lang="en-US" dirty="0"/>
          </a:p>
        </p:txBody>
      </p:sp>
    </p:spTree>
    <p:extLst>
      <p:ext uri="{BB962C8B-B14F-4D97-AF65-F5344CB8AC3E}">
        <p14:creationId xmlns:p14="http://schemas.microsoft.com/office/powerpoint/2010/main" val="201671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22</a:t>
            </a:fld>
            <a:endParaRPr lang="en-US" dirty="0"/>
          </a:p>
        </p:txBody>
      </p:sp>
    </p:spTree>
    <p:extLst>
      <p:ext uri="{BB962C8B-B14F-4D97-AF65-F5344CB8AC3E}">
        <p14:creationId xmlns:p14="http://schemas.microsoft.com/office/powerpoint/2010/main" val="429384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3</a:t>
            </a:fld>
            <a:endParaRPr lang="en-US" dirty="0"/>
          </a:p>
        </p:txBody>
      </p:sp>
    </p:spTree>
    <p:extLst>
      <p:ext uri="{BB962C8B-B14F-4D97-AF65-F5344CB8AC3E}">
        <p14:creationId xmlns:p14="http://schemas.microsoft.com/office/powerpoint/2010/main" val="38453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4</a:t>
            </a:fld>
            <a:endParaRPr lang="en-US" dirty="0"/>
          </a:p>
        </p:txBody>
      </p:sp>
    </p:spTree>
    <p:extLst>
      <p:ext uri="{BB962C8B-B14F-4D97-AF65-F5344CB8AC3E}">
        <p14:creationId xmlns:p14="http://schemas.microsoft.com/office/powerpoint/2010/main" val="149375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5</a:t>
            </a:fld>
            <a:endParaRPr lang="en-US" dirty="0"/>
          </a:p>
        </p:txBody>
      </p:sp>
    </p:spTree>
    <p:extLst>
      <p:ext uri="{BB962C8B-B14F-4D97-AF65-F5344CB8AC3E}">
        <p14:creationId xmlns:p14="http://schemas.microsoft.com/office/powerpoint/2010/main" val="92626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6</a:t>
            </a:fld>
            <a:endParaRPr lang="en-US" dirty="0"/>
          </a:p>
        </p:txBody>
      </p:sp>
    </p:spTree>
    <p:extLst>
      <p:ext uri="{BB962C8B-B14F-4D97-AF65-F5344CB8AC3E}">
        <p14:creationId xmlns:p14="http://schemas.microsoft.com/office/powerpoint/2010/main" val="13017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7</a:t>
            </a:fld>
            <a:endParaRPr lang="en-US" dirty="0"/>
          </a:p>
        </p:txBody>
      </p:sp>
    </p:spTree>
    <p:extLst>
      <p:ext uri="{BB962C8B-B14F-4D97-AF65-F5344CB8AC3E}">
        <p14:creationId xmlns:p14="http://schemas.microsoft.com/office/powerpoint/2010/main" val="309705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8</a:t>
            </a:fld>
            <a:endParaRPr lang="en-US" dirty="0"/>
          </a:p>
        </p:txBody>
      </p:sp>
    </p:spTree>
    <p:extLst>
      <p:ext uri="{BB962C8B-B14F-4D97-AF65-F5344CB8AC3E}">
        <p14:creationId xmlns:p14="http://schemas.microsoft.com/office/powerpoint/2010/main" val="15481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EC0DCE16-C0F7-4E57-BFD3-66B77E3F25CC}" type="slidenum">
              <a:rPr lang="en-US" smtClean="0"/>
              <a:pPr>
                <a:defRPr/>
              </a:pPr>
              <a:t>9</a:t>
            </a:fld>
            <a:endParaRPr lang="en-US" dirty="0"/>
          </a:p>
        </p:txBody>
      </p:sp>
    </p:spTree>
    <p:extLst>
      <p:ext uri="{BB962C8B-B14F-4D97-AF65-F5344CB8AC3E}">
        <p14:creationId xmlns:p14="http://schemas.microsoft.com/office/powerpoint/2010/main" val="61213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CCB3A1F-CE7B-7C42-A045-EC2CB017E789}"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36309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CCB3A1F-CE7B-7C42-A045-EC2CB017E789}"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367401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CCB3A1F-CE7B-7C42-A045-EC2CB017E789}"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3556097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5360"/>
            <a:ext cx="9144000" cy="2139696"/>
          </a:xfrm>
          <a:prstGeom prst="rect">
            <a:avLst/>
          </a:prstGeom>
        </p:spPr>
      </p:pic>
      <p:sp>
        <p:nvSpPr>
          <p:cNvPr id="17" name="Text Placeholder 4"/>
          <p:cNvSpPr>
            <a:spLocks noGrp="1"/>
          </p:cNvSpPr>
          <p:nvPr>
            <p:ph type="body" sz="quarter" idx="10"/>
          </p:nvPr>
        </p:nvSpPr>
        <p:spPr>
          <a:xfrm>
            <a:off x="2592000" y="1674000"/>
            <a:ext cx="5688012" cy="576412"/>
          </a:xfrm>
          <a:prstGeom prst="rect">
            <a:avLst/>
          </a:prstGeom>
        </p:spPr>
        <p:txBody>
          <a:bodyPr/>
          <a:lstStyle>
            <a:lvl1pPr>
              <a:buNone/>
              <a:defRPr baseline="0">
                <a:latin typeface="Sommet" pitchFamily="50" charset="0"/>
                <a:cs typeface="Arial" pitchFamily="34" charset="0"/>
              </a:defRPr>
            </a:lvl1pPr>
          </a:lstStyle>
          <a:p>
            <a:pPr lvl="0"/>
            <a:r>
              <a:rPr lang="en-US" smtClean="0"/>
              <a:t>Click to edit Master text styles</a:t>
            </a:r>
          </a:p>
        </p:txBody>
      </p:sp>
      <p:sp>
        <p:nvSpPr>
          <p:cNvPr id="18" name="Text Placeholder 6"/>
          <p:cNvSpPr>
            <a:spLocks noGrp="1"/>
          </p:cNvSpPr>
          <p:nvPr>
            <p:ph type="body" sz="quarter" idx="11"/>
          </p:nvPr>
        </p:nvSpPr>
        <p:spPr>
          <a:xfrm>
            <a:off x="2592000" y="2224800"/>
            <a:ext cx="5689600" cy="431800"/>
          </a:xfrm>
          <a:prstGeom prst="rect">
            <a:avLst/>
          </a:prstGeom>
        </p:spPr>
        <p:txBody>
          <a:bodyPr/>
          <a:lstStyle>
            <a:lvl1pPr>
              <a:buNone/>
              <a:defRPr sz="2000">
                <a:latin typeface="Sommet" pitchFamily="50"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22545454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CCB3A1F-CE7B-7C42-A045-EC2CB017E789}"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17826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CCB3A1F-CE7B-7C42-A045-EC2CB017E789}" type="datetimeFigureOut">
              <a:rPr lang="en-US" smtClean="0"/>
              <a:t>11/09/16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136786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CCB3A1F-CE7B-7C42-A045-EC2CB017E789}" type="datetimeFigureOut">
              <a:rPr lang="en-US" smtClean="0"/>
              <a:t>11/09/16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315246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0CCB3A1F-CE7B-7C42-A045-EC2CB017E789}" type="datetimeFigureOut">
              <a:rPr lang="en-US" smtClean="0"/>
              <a:t>11/09/16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138796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CCB3A1F-CE7B-7C42-A045-EC2CB017E789}" type="datetimeFigureOut">
              <a:rPr lang="en-US" smtClean="0"/>
              <a:t>11/09/16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1877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B3A1F-CE7B-7C42-A045-EC2CB017E789}" type="datetimeFigureOut">
              <a:rPr lang="en-US" smtClean="0"/>
              <a:t>11/09/16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82527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CCB3A1F-CE7B-7C42-A045-EC2CB017E789}" type="datetimeFigureOut">
              <a:rPr lang="en-US" smtClean="0"/>
              <a:t>11/09/16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292253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CCB3A1F-CE7B-7C42-A045-EC2CB017E789}" type="datetimeFigureOut">
              <a:rPr lang="en-US" smtClean="0"/>
              <a:t>11/09/16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808BE-3CE5-C64A-BF40-898BD316407D}" type="slidenum">
              <a:rPr lang="en-US" smtClean="0"/>
              <a:t>‹#›</a:t>
            </a:fld>
            <a:endParaRPr lang="en-US"/>
          </a:p>
        </p:txBody>
      </p:sp>
    </p:spTree>
    <p:extLst>
      <p:ext uri="{BB962C8B-B14F-4D97-AF65-F5344CB8AC3E}">
        <p14:creationId xmlns:p14="http://schemas.microsoft.com/office/powerpoint/2010/main" val="35708218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B3A1F-CE7B-7C42-A045-EC2CB017E789}" type="datetimeFigureOut">
              <a:rPr lang="en-US" smtClean="0"/>
              <a:t>11/09/16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808BE-3CE5-C64A-BF40-898BD316407D}" type="slidenum">
              <a:rPr lang="en-US" smtClean="0"/>
              <a:t>‹#›</a:t>
            </a:fld>
            <a:endParaRPr lang="en-US"/>
          </a:p>
        </p:txBody>
      </p:sp>
    </p:spTree>
    <p:extLst>
      <p:ext uri="{BB962C8B-B14F-4D97-AF65-F5344CB8AC3E}">
        <p14:creationId xmlns:p14="http://schemas.microsoft.com/office/powerpoint/2010/main" val="216771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2000" y="1674000"/>
            <a:ext cx="5688012" cy="718085"/>
          </a:xfrm>
        </p:spPr>
        <p:txBody>
          <a:bodyPr>
            <a:noAutofit/>
          </a:bodyPr>
          <a:lstStyle/>
          <a:p>
            <a:r>
              <a:rPr lang="en-AU" sz="2000" b="1" dirty="0" smtClean="0">
                <a:latin typeface="+mj-lt"/>
              </a:rPr>
              <a:t>I didn’t think this sort of thing happened any more: The student experience in discrimination law clinics</a:t>
            </a:r>
            <a:endParaRPr lang="en-AU" sz="2000" b="1" dirty="0">
              <a:latin typeface="+mj-lt"/>
            </a:endParaRPr>
          </a:p>
        </p:txBody>
      </p:sp>
      <p:sp>
        <p:nvSpPr>
          <p:cNvPr id="3" name="Text Placeholder 2"/>
          <p:cNvSpPr>
            <a:spLocks noGrp="1"/>
          </p:cNvSpPr>
          <p:nvPr>
            <p:ph type="body" sz="quarter" idx="11"/>
          </p:nvPr>
        </p:nvSpPr>
        <p:spPr>
          <a:xfrm>
            <a:off x="2627784" y="2737724"/>
            <a:ext cx="5689600" cy="431800"/>
          </a:xfrm>
        </p:spPr>
        <p:txBody>
          <a:bodyPr/>
          <a:lstStyle/>
          <a:p>
            <a:r>
              <a:rPr lang="en-AU" dirty="0" smtClean="0">
                <a:latin typeface="+mn-lt"/>
              </a:rPr>
              <a:t>Dianne Anagnos </a:t>
            </a:r>
            <a:endParaRPr lang="en-AU" dirty="0">
              <a:latin typeface="+mn-lt"/>
            </a:endParaRPr>
          </a:p>
        </p:txBody>
      </p:sp>
    </p:spTree>
    <p:extLst>
      <p:ext uri="{BB962C8B-B14F-4D97-AF65-F5344CB8AC3E}">
        <p14:creationId xmlns:p14="http://schemas.microsoft.com/office/powerpoint/2010/main" val="16365457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students’ role in the discrimination clinic</a:t>
            </a:r>
            <a:endParaRPr lang="en-US" b="1" dirty="0"/>
          </a:p>
        </p:txBody>
      </p:sp>
      <p:sp>
        <p:nvSpPr>
          <p:cNvPr id="3" name="Content Placeholder 2"/>
          <p:cNvSpPr>
            <a:spLocks noGrp="1"/>
          </p:cNvSpPr>
          <p:nvPr>
            <p:ph idx="1"/>
          </p:nvPr>
        </p:nvSpPr>
        <p:spPr>
          <a:xfrm>
            <a:off x="457200" y="1787218"/>
            <a:ext cx="8229600" cy="4018046"/>
          </a:xfrm>
        </p:spPr>
        <p:txBody>
          <a:bodyPr/>
          <a:lstStyle/>
          <a:p>
            <a:pPr algn="ctr"/>
            <a:r>
              <a:rPr lang="en-US" sz="1800" dirty="0" smtClean="0"/>
              <a:t>Intake </a:t>
            </a:r>
          </a:p>
          <a:p>
            <a:pPr algn="ctr"/>
            <a:r>
              <a:rPr lang="en-US" sz="1800" dirty="0" smtClean="0"/>
              <a:t>Interviewing clients</a:t>
            </a:r>
          </a:p>
          <a:p>
            <a:pPr algn="ctr"/>
            <a:r>
              <a:rPr lang="en-US" sz="1800" dirty="0" smtClean="0"/>
              <a:t>Research</a:t>
            </a:r>
          </a:p>
          <a:p>
            <a:pPr algn="ctr"/>
            <a:r>
              <a:rPr lang="en-US" sz="1800" dirty="0" smtClean="0"/>
              <a:t>Assisting with casework:</a:t>
            </a:r>
          </a:p>
          <a:p>
            <a:pPr algn="ctr"/>
            <a:r>
              <a:rPr lang="en-US" sz="1800" dirty="0" smtClean="0"/>
              <a:t>Attending conciliation conferences</a:t>
            </a:r>
          </a:p>
          <a:p>
            <a:pPr algn="ctr"/>
            <a:r>
              <a:rPr lang="en-US" sz="1800" dirty="0" smtClean="0"/>
              <a:t>Assisting with drafting complaints and settlement proposals</a:t>
            </a:r>
          </a:p>
          <a:p>
            <a:pPr algn="ctr"/>
            <a:r>
              <a:rPr lang="en-US" sz="1800" dirty="0" smtClean="0"/>
              <a:t>Working on strategy for the conciliation process</a:t>
            </a:r>
          </a:p>
          <a:p>
            <a:pPr algn="ctr"/>
            <a:r>
              <a:rPr lang="en-US" sz="1800" dirty="0" smtClean="0"/>
              <a:t>Learning about managing client expectations</a:t>
            </a:r>
          </a:p>
          <a:p>
            <a:pPr marL="0" indent="0" algn="ctr">
              <a:buNone/>
            </a:pPr>
            <a:endParaRPr lang="en-US" sz="2000" dirty="0"/>
          </a:p>
        </p:txBody>
      </p:sp>
    </p:spTree>
    <p:extLst>
      <p:ext uri="{BB962C8B-B14F-4D97-AF65-F5344CB8AC3E}">
        <p14:creationId xmlns:p14="http://schemas.microsoft.com/office/powerpoint/2010/main" val="246760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mj-lt"/>
              </a:rPr>
              <a:t>Case studies</a:t>
            </a:r>
            <a:endParaRPr lang="en-AU" b="1" dirty="0">
              <a:latin typeface="+mj-lt"/>
            </a:endParaRPr>
          </a:p>
        </p:txBody>
      </p:sp>
      <p:sp>
        <p:nvSpPr>
          <p:cNvPr id="3" name="Content Placeholder 2"/>
          <p:cNvSpPr>
            <a:spLocks noGrp="1"/>
          </p:cNvSpPr>
          <p:nvPr>
            <p:ph idx="1"/>
          </p:nvPr>
        </p:nvSpPr>
        <p:spPr/>
        <p:txBody>
          <a:bodyPr/>
          <a:lstStyle/>
          <a:p>
            <a:pPr marL="0" indent="0" algn="ctr">
              <a:buNone/>
            </a:pPr>
            <a:r>
              <a:rPr lang="en-AU" sz="1800" b="1" dirty="0" smtClean="0"/>
              <a:t>Disability Discrimination in Housing</a:t>
            </a:r>
          </a:p>
          <a:p>
            <a:pPr marL="0" indent="0">
              <a:buNone/>
            </a:pPr>
            <a:endParaRPr lang="en-AU" i="1" dirty="0"/>
          </a:p>
          <a:p>
            <a:pPr marL="0" indent="0" algn="ctr">
              <a:buNone/>
            </a:pPr>
            <a:r>
              <a:rPr lang="en-AU" sz="1800" i="1" dirty="0" smtClean="0"/>
              <a:t>KLC was contacted by a community worker about a client who had received a notice of eviction from a social housing provider.  The client had been absent from her house for longer than the “allowable period” under their housing eligibility policies.  The client had been receiving medical treatment the entire time she was “absent”.  KLC lodged a discrimination complaint just before the social housing provider commenced Tribunal proceedings to evict her.  We lodged a discrimination complaint and went to a conciliation conference.  We argued that the policies were discriminatory in that people with a disability were more likely to be absent from their homes for significant periods of time in order to receive medical treatment  The complaint was settled and the client was not evicted. </a:t>
            </a:r>
            <a:endParaRPr lang="en-AU" sz="1800" i="1" dirty="0"/>
          </a:p>
        </p:txBody>
      </p:sp>
    </p:spTree>
    <p:extLst>
      <p:ext uri="{BB962C8B-B14F-4D97-AF65-F5344CB8AC3E}">
        <p14:creationId xmlns:p14="http://schemas.microsoft.com/office/powerpoint/2010/main" val="2140087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mn-lt"/>
              </a:rPr>
              <a:t>Case studies</a:t>
            </a:r>
            <a:endParaRPr lang="en-AU" b="1" dirty="0">
              <a:latin typeface="+mn-lt"/>
            </a:endParaRPr>
          </a:p>
        </p:txBody>
      </p:sp>
      <p:sp>
        <p:nvSpPr>
          <p:cNvPr id="3" name="Content Placeholder 2"/>
          <p:cNvSpPr>
            <a:spLocks noGrp="1"/>
          </p:cNvSpPr>
          <p:nvPr>
            <p:ph idx="1"/>
          </p:nvPr>
        </p:nvSpPr>
        <p:spPr/>
        <p:txBody>
          <a:bodyPr/>
          <a:lstStyle/>
          <a:p>
            <a:pPr marL="0" indent="0" algn="ctr">
              <a:buNone/>
            </a:pPr>
            <a:r>
              <a:rPr lang="en-AU" sz="2000" b="1" dirty="0" smtClean="0"/>
              <a:t>Race discrimination</a:t>
            </a:r>
          </a:p>
          <a:p>
            <a:endParaRPr lang="en-AU" i="1" dirty="0" smtClean="0"/>
          </a:p>
          <a:p>
            <a:pPr marL="0" indent="0" algn="ctr">
              <a:buNone/>
            </a:pPr>
            <a:r>
              <a:rPr lang="en-AU" sz="1800" i="1" dirty="0" smtClean="0"/>
              <a:t>KLC settled a long-running discrimination complaint against a function centre that cancelled our clients’ event at the last minute on the basis of their race.  They stated that they would not go ahead with the event as people from our clients’ ethnic backgrounds “always cause trouble”.  The cancellation affected our clients as well as their guests.  KLC represented the clients in their race discrimination complaint and negotiated a settlement outcome consisting of both compensation for economic and non-economic loss and an apology. </a:t>
            </a:r>
            <a:endParaRPr lang="en-AU" sz="1800" i="1" dirty="0"/>
          </a:p>
        </p:txBody>
      </p:sp>
    </p:spTree>
    <p:extLst>
      <p:ext uri="{BB962C8B-B14F-4D97-AF65-F5344CB8AC3E}">
        <p14:creationId xmlns:p14="http://schemas.microsoft.com/office/powerpoint/2010/main" val="2743361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Case studies</a:t>
            </a:r>
            <a:endParaRPr lang="en-US" b="1" dirty="0">
              <a:latin typeface="+mj-lt"/>
            </a:endParaRPr>
          </a:p>
        </p:txBody>
      </p:sp>
      <p:sp>
        <p:nvSpPr>
          <p:cNvPr id="3" name="Content Placeholder 2"/>
          <p:cNvSpPr>
            <a:spLocks noGrp="1"/>
          </p:cNvSpPr>
          <p:nvPr>
            <p:ph idx="1"/>
          </p:nvPr>
        </p:nvSpPr>
        <p:spPr/>
        <p:txBody>
          <a:bodyPr/>
          <a:lstStyle/>
          <a:p>
            <a:endParaRPr lang="en-US" sz="1800" dirty="0" smtClean="0"/>
          </a:p>
          <a:p>
            <a:pPr marL="0" indent="0" algn="ctr">
              <a:buNone/>
            </a:pPr>
            <a:r>
              <a:rPr lang="en-US" sz="1800" b="1" i="1" dirty="0" smtClean="0"/>
              <a:t>Sexual Harassment and Victimisation</a:t>
            </a:r>
          </a:p>
          <a:p>
            <a:pPr marL="0" indent="0" algn="ctr">
              <a:buNone/>
            </a:pPr>
            <a:endParaRPr lang="en-US" sz="1800" b="1" i="1" dirty="0"/>
          </a:p>
          <a:p>
            <a:pPr marL="0" indent="0" algn="ctr">
              <a:buNone/>
            </a:pPr>
            <a:r>
              <a:rPr lang="en-US" sz="1800" i="1" dirty="0" smtClean="0"/>
              <a:t>KLC represented a client who was employed on a migrant visa.  The client was sexually harassed by a manager, who threatened to withdraw sponsorship of her visa if she didn’t accept his advances.  The client complained to her supervisor and was terminated shortly after  We lodged a complaint to the Anti-Discrimination Board alleging sexual harassment and victimisation.  At conciliation we successfully settled the matter for monetary compensation.</a:t>
            </a:r>
            <a:endParaRPr lang="en-US" sz="1800" i="1" dirty="0"/>
          </a:p>
        </p:txBody>
      </p:sp>
    </p:spTree>
    <p:extLst>
      <p:ext uri="{BB962C8B-B14F-4D97-AF65-F5344CB8AC3E}">
        <p14:creationId xmlns:p14="http://schemas.microsoft.com/office/powerpoint/2010/main" val="207526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Student responses</a:t>
            </a:r>
            <a:endParaRPr lang="en-AU" b="1" dirty="0"/>
          </a:p>
        </p:txBody>
      </p:sp>
      <p:sp>
        <p:nvSpPr>
          <p:cNvPr id="3" name="Content Placeholder 2"/>
          <p:cNvSpPr>
            <a:spLocks noGrp="1"/>
          </p:cNvSpPr>
          <p:nvPr>
            <p:ph idx="1"/>
          </p:nvPr>
        </p:nvSpPr>
        <p:spPr/>
        <p:txBody>
          <a:bodyPr/>
          <a:lstStyle/>
          <a:p>
            <a:pPr marL="0" indent="0">
              <a:buNone/>
            </a:pPr>
            <a:r>
              <a:rPr lang="en-AU" sz="1800" dirty="0" smtClean="0"/>
              <a:t>Sources of feedback:</a:t>
            </a:r>
          </a:p>
          <a:p>
            <a:pPr lvl="1"/>
            <a:r>
              <a:rPr lang="en-AU" sz="1800" dirty="0" smtClean="0"/>
              <a:t>Reflective journal entries Semester 1 2016- quotes with permission</a:t>
            </a:r>
          </a:p>
          <a:p>
            <a:pPr lvl="1"/>
            <a:r>
              <a:rPr lang="en-AU" sz="1800" dirty="0" smtClean="0"/>
              <a:t>Student surveys at the end of semester</a:t>
            </a:r>
          </a:p>
          <a:p>
            <a:pPr lvl="1"/>
            <a:r>
              <a:rPr lang="en-AU" sz="1800" dirty="0" smtClean="0"/>
              <a:t>Informal debriefing after appointments and at assessment interviews</a:t>
            </a:r>
          </a:p>
          <a:p>
            <a:pPr marL="457200" lvl="1" indent="0">
              <a:buNone/>
            </a:pPr>
            <a:endParaRPr lang="en-AU" dirty="0"/>
          </a:p>
          <a:p>
            <a:pPr lvl="1"/>
            <a:endParaRPr lang="en-AU" dirty="0" smtClean="0"/>
          </a:p>
        </p:txBody>
      </p:sp>
      <p:pic>
        <p:nvPicPr>
          <p:cNvPr id="4" name="Picture 3"/>
          <p:cNvPicPr>
            <a:picLocks noChangeAspect="1"/>
          </p:cNvPicPr>
          <p:nvPr/>
        </p:nvPicPr>
        <p:blipFill>
          <a:blip r:embed="rId3"/>
          <a:stretch>
            <a:fillRect/>
          </a:stretch>
        </p:blipFill>
        <p:spPr>
          <a:xfrm>
            <a:off x="1763688" y="3146488"/>
            <a:ext cx="4392488" cy="2959781"/>
          </a:xfrm>
          <a:prstGeom prst="rect">
            <a:avLst/>
          </a:prstGeom>
        </p:spPr>
      </p:pic>
    </p:spTree>
    <p:extLst>
      <p:ext uri="{BB962C8B-B14F-4D97-AF65-F5344CB8AC3E}">
        <p14:creationId xmlns:p14="http://schemas.microsoft.com/office/powerpoint/2010/main" val="1632849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Observations on the conciliation process </a:t>
            </a:r>
            <a:endParaRPr lang="en-US" b="1" dirty="0"/>
          </a:p>
        </p:txBody>
      </p:sp>
      <p:sp>
        <p:nvSpPr>
          <p:cNvPr id="3" name="Content Placeholder 2"/>
          <p:cNvSpPr>
            <a:spLocks noGrp="1"/>
          </p:cNvSpPr>
          <p:nvPr>
            <p:ph idx="1"/>
          </p:nvPr>
        </p:nvSpPr>
        <p:spPr/>
        <p:txBody>
          <a:bodyPr>
            <a:normAutofit fontScale="55000" lnSpcReduction="20000"/>
          </a:bodyPr>
          <a:lstStyle/>
          <a:p>
            <a:pPr marL="0" indent="0" algn="ctr">
              <a:buNone/>
            </a:pPr>
            <a:endParaRPr lang="en-US" b="1" i="1" dirty="0" smtClean="0"/>
          </a:p>
          <a:p>
            <a:pPr marL="0" indent="0" algn="ctr">
              <a:buNone/>
            </a:pPr>
            <a:r>
              <a:rPr lang="en-US" i="1" dirty="0" smtClean="0"/>
              <a:t>We </a:t>
            </a:r>
            <a:r>
              <a:rPr lang="en-US" i="1" dirty="0"/>
              <a:t>had great evidence that the reason she was dismissed was because of her pregnancy.  Although she could have pushed for more compensation, with a baby to look after she was happy to accept this offer…It wasn’t as much compensation as she could have received but she was satisfied that the issue was resolved and the other side were aware of the wrongs they had done by our client</a:t>
            </a:r>
            <a:r>
              <a:rPr lang="en-US" i="1" dirty="0" smtClean="0"/>
              <a:t>.</a:t>
            </a:r>
            <a:r>
              <a:rPr lang="en-US" b="1" i="1" dirty="0"/>
              <a:t> </a:t>
            </a:r>
            <a:endParaRPr lang="en-US" b="1" i="1" dirty="0" smtClean="0"/>
          </a:p>
          <a:p>
            <a:pPr marL="0" indent="0" algn="ctr">
              <a:buNone/>
            </a:pPr>
            <a:endParaRPr lang="en-US" b="1" i="1" dirty="0"/>
          </a:p>
          <a:p>
            <a:pPr marL="0" indent="0" algn="ctr">
              <a:buNone/>
            </a:pPr>
            <a:r>
              <a:rPr lang="en-US" b="1" i="1" dirty="0" smtClean="0"/>
              <a:t>Vs</a:t>
            </a:r>
          </a:p>
          <a:p>
            <a:pPr marL="0" indent="0" algn="ctr">
              <a:buNone/>
            </a:pPr>
            <a:endParaRPr lang="en-US" b="1" i="1" dirty="0" smtClean="0"/>
          </a:p>
          <a:p>
            <a:pPr marL="0" indent="0" algn="ctr">
              <a:buNone/>
            </a:pPr>
            <a:r>
              <a:rPr lang="en-US" i="1" dirty="0" smtClean="0"/>
              <a:t>In </a:t>
            </a:r>
            <a:r>
              <a:rPr lang="en-US" i="1" dirty="0"/>
              <a:t>one matter, where </a:t>
            </a:r>
            <a:r>
              <a:rPr lang="en-US" i="1" dirty="0" smtClean="0"/>
              <a:t>the [claim] </a:t>
            </a:r>
            <a:r>
              <a:rPr lang="en-US" i="1" dirty="0"/>
              <a:t>was complicated by sexual harassment complaints, we were unsuccessful in achieving the client’s aims at </a:t>
            </a:r>
            <a:r>
              <a:rPr lang="en-US" i="1" dirty="0" smtClean="0"/>
              <a:t>the </a:t>
            </a:r>
            <a:r>
              <a:rPr lang="en-US" i="1" dirty="0"/>
              <a:t>conciliation, as the employer denied the validity of the complaints and knew that the client did not want to proceed to hearing where the sexual harassment would be made public.  ….. I felt quite frustrated that employers can treat vulnerable members of our society in such a poor manner, with little redress or remedy available to the clients through the legal system</a:t>
            </a:r>
            <a:r>
              <a:rPr lang="en-AU" dirty="0"/>
              <a:t> </a:t>
            </a:r>
            <a:endParaRPr lang="en-AU" dirty="0" smtClean="0"/>
          </a:p>
          <a:p>
            <a:pPr marL="0" indent="0" algn="r">
              <a:buNone/>
            </a:pPr>
            <a:r>
              <a:rPr lang="en-AU" b="1" dirty="0" smtClean="0"/>
              <a:t>Student reflections, Semester 1 2016</a:t>
            </a:r>
            <a:endParaRPr lang="en-US" b="1" dirty="0"/>
          </a:p>
        </p:txBody>
      </p:sp>
    </p:spTree>
    <p:extLst>
      <p:ext uri="{BB962C8B-B14F-4D97-AF65-F5344CB8AC3E}">
        <p14:creationId xmlns:p14="http://schemas.microsoft.com/office/powerpoint/2010/main" val="297338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Limits of the complaints process</a:t>
            </a:r>
            <a:endParaRPr lang="en-US" b="1"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AU" b="1" dirty="0" smtClean="0"/>
              <a:t>Limited scope of what complaints can deal with</a:t>
            </a:r>
          </a:p>
          <a:p>
            <a:pPr marL="0" indent="0" algn="ctr">
              <a:buNone/>
            </a:pPr>
            <a:endParaRPr lang="en-AU" dirty="0" smtClean="0"/>
          </a:p>
          <a:p>
            <a:pPr marL="0" indent="0" algn="ctr">
              <a:buNone/>
            </a:pPr>
            <a:r>
              <a:rPr lang="en-AU" dirty="0" smtClean="0"/>
              <a:t> </a:t>
            </a:r>
            <a:r>
              <a:rPr lang="en-US" i="1" dirty="0"/>
              <a:t>I am acutely aware of the limitations of the legal system in addressing the issues the client has in regard to accessing education for her son. Listening to the client explain her situation during the calls we have made to her has highlighted the small part the discrimination complaint and its resolution will have to play in solving the problems the client and her son are having.  </a:t>
            </a:r>
            <a:endParaRPr lang="en-US" i="1" dirty="0" smtClean="0"/>
          </a:p>
          <a:p>
            <a:pPr marL="0" indent="0" algn="ctr">
              <a:buNone/>
            </a:pPr>
            <a:endParaRPr lang="en-US" i="1" dirty="0"/>
          </a:p>
          <a:p>
            <a:pPr marL="0" indent="0" algn="ctr">
              <a:buNone/>
            </a:pPr>
            <a:r>
              <a:rPr lang="en-US" i="1" dirty="0"/>
              <a:t>… a more holistic approach to this client’s situation, and that faced by many parents of children with disabilities, would be ideal.  </a:t>
            </a:r>
            <a:endParaRPr lang="en-US" i="1" dirty="0" smtClean="0"/>
          </a:p>
          <a:p>
            <a:pPr marL="0" indent="0" algn="ctr">
              <a:buNone/>
            </a:pPr>
            <a:endParaRPr lang="en-US" i="1" dirty="0"/>
          </a:p>
          <a:p>
            <a:pPr marL="0" indent="0" algn="ctr">
              <a:buNone/>
            </a:pPr>
            <a:r>
              <a:rPr lang="en-US" i="1" dirty="0"/>
              <a:t>Throughout law school, we learn about the inadequacies of the legal system, its remedies and access to justice issues.  However, seeing individuals actually interact with the legal system and encounter these problems showed me that it’s not just a theoretical issue, but people do find the legal system wanting. </a:t>
            </a:r>
          </a:p>
          <a:p>
            <a:pPr marL="0" indent="0" algn="r">
              <a:buNone/>
            </a:pPr>
            <a:r>
              <a:rPr lang="en-US" b="1" dirty="0" smtClean="0"/>
              <a:t>Student reflections, Semester 1 2016</a:t>
            </a:r>
            <a:endParaRPr lang="en-US" b="1" dirty="0"/>
          </a:p>
        </p:txBody>
      </p:sp>
    </p:spTree>
    <p:extLst>
      <p:ext uri="{BB962C8B-B14F-4D97-AF65-F5344CB8AC3E}">
        <p14:creationId xmlns:p14="http://schemas.microsoft.com/office/powerpoint/2010/main" val="162696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Limits of complaints process (cont’d)</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pPr marL="0" indent="0" algn="ctr">
              <a:buNone/>
            </a:pPr>
            <a:r>
              <a:rPr lang="en-US" b="1" i="1" dirty="0" smtClean="0"/>
              <a:t>Limited damages/burden of proof</a:t>
            </a:r>
          </a:p>
          <a:p>
            <a:pPr marL="0" indent="0" algn="ctr">
              <a:buNone/>
            </a:pPr>
            <a:endParaRPr lang="en-US" i="1" dirty="0"/>
          </a:p>
          <a:p>
            <a:pPr marL="0" indent="0" algn="ctr">
              <a:buNone/>
            </a:pPr>
            <a:r>
              <a:rPr lang="en-US" i="1" dirty="0" smtClean="0"/>
              <a:t>The </a:t>
            </a:r>
            <a:r>
              <a:rPr lang="en-US" i="1" dirty="0"/>
              <a:t>solicitor explained that by pursuing the matter through the Commonwealth or State discrimination law systems, on average, only about 6-8 weeks of pay was offered at negotiations.  Additionally, if the case was to move to a cost jurisdiction in the courts, complainants, including Ms B, face a strenuous task of establishing that the discrimination has actually occurred</a:t>
            </a:r>
            <a:r>
              <a:rPr lang="en-US" i="1" dirty="0" smtClean="0"/>
              <a:t>.</a:t>
            </a:r>
          </a:p>
          <a:p>
            <a:pPr marL="0" indent="0" algn="ctr">
              <a:buNone/>
            </a:pPr>
            <a:endParaRPr lang="en-US" i="1" dirty="0"/>
          </a:p>
          <a:p>
            <a:pPr marL="0" indent="0" algn="ctr">
              <a:buNone/>
            </a:pPr>
            <a:r>
              <a:rPr lang="en-US" i="1" dirty="0" smtClean="0"/>
              <a:t>With </a:t>
            </a:r>
            <a:r>
              <a:rPr lang="en-US" i="1" dirty="0"/>
              <a:t>community centres, including the KLC, taking an active role to cater to discrimination victims, I feel that such centres should take a proactive role in advocating for policy changes that make it easier for discrimination cases to be presented and proven, and for fairer remedies to be available to victims.</a:t>
            </a:r>
            <a:endParaRPr lang="en-AU" dirty="0"/>
          </a:p>
          <a:p>
            <a:pPr marL="0" indent="0" algn="ctr">
              <a:buNone/>
            </a:pPr>
            <a:endParaRPr lang="en-US" b="1" dirty="0"/>
          </a:p>
          <a:p>
            <a:pPr marL="0" indent="0" algn="r">
              <a:buNone/>
            </a:pPr>
            <a:r>
              <a:rPr lang="en-US" b="1" dirty="0"/>
              <a:t>Student reflections, Semester 1 2016</a:t>
            </a:r>
          </a:p>
          <a:p>
            <a:pPr marL="0" indent="0" algn="r">
              <a:buNone/>
            </a:pPr>
            <a:endParaRPr lang="en-AU" dirty="0"/>
          </a:p>
          <a:p>
            <a:pPr marL="0" indent="0">
              <a:buNone/>
            </a:pPr>
            <a:endParaRPr lang="en-US" dirty="0"/>
          </a:p>
        </p:txBody>
      </p:sp>
    </p:spTree>
    <p:extLst>
      <p:ext uri="{BB962C8B-B14F-4D97-AF65-F5344CB8AC3E}">
        <p14:creationId xmlns:p14="http://schemas.microsoft.com/office/powerpoint/2010/main" val="70508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Assumptions about what discrimination looks like</a:t>
            </a:r>
            <a:endParaRPr lang="en-US" b="1" dirty="0"/>
          </a:p>
        </p:txBody>
      </p:sp>
      <p:sp>
        <p:nvSpPr>
          <p:cNvPr id="3" name="Content Placeholder 2"/>
          <p:cNvSpPr>
            <a:spLocks noGrp="1"/>
          </p:cNvSpPr>
          <p:nvPr>
            <p:ph idx="1"/>
          </p:nvPr>
        </p:nvSpPr>
        <p:spPr>
          <a:xfrm>
            <a:off x="457200" y="2046446"/>
            <a:ext cx="8229600" cy="3758818"/>
          </a:xfrm>
        </p:spPr>
        <p:txBody>
          <a:bodyPr/>
          <a:lstStyle/>
          <a:p>
            <a:pPr marL="0" indent="0" algn="ctr">
              <a:buNone/>
            </a:pPr>
            <a:endParaRPr lang="en-US" sz="1600" i="1" dirty="0" smtClean="0"/>
          </a:p>
          <a:p>
            <a:pPr marL="0" indent="0" algn="ctr">
              <a:buNone/>
            </a:pPr>
            <a:r>
              <a:rPr lang="en-US" sz="1600" i="1" dirty="0" smtClean="0"/>
              <a:t>I </a:t>
            </a:r>
            <a:r>
              <a:rPr lang="en-US" sz="1600" i="1" dirty="0"/>
              <a:t>was reminded that discrimination frequently occurs in situations beyond expected  One client was a male victim of workplace sexual harassment, and the other used a wheelchair and had not been provided with ramp access </a:t>
            </a:r>
            <a:r>
              <a:rPr lang="en-US" sz="1600" i="1" dirty="0" smtClean="0"/>
              <a:t>[at a] </a:t>
            </a:r>
            <a:r>
              <a:rPr lang="en-US" sz="1600" i="1" dirty="0"/>
              <a:t>bus stop. </a:t>
            </a:r>
            <a:endParaRPr lang="en-US" sz="1600" i="1" dirty="0" smtClean="0"/>
          </a:p>
          <a:p>
            <a:pPr marL="0" indent="0" algn="ctr">
              <a:buNone/>
            </a:pPr>
            <a:endParaRPr lang="en-US" sz="1600" i="1" dirty="0"/>
          </a:p>
          <a:p>
            <a:pPr marL="0" indent="0" algn="r">
              <a:buNone/>
            </a:pPr>
            <a:r>
              <a:rPr lang="en-US" sz="1600" b="1" dirty="0"/>
              <a:t>Student reflections, Semester 1 </a:t>
            </a:r>
            <a:r>
              <a:rPr lang="en-US" sz="1600" b="1" dirty="0" smtClean="0"/>
              <a:t>2016</a:t>
            </a:r>
          </a:p>
          <a:p>
            <a:pPr marL="0" indent="0" algn="r">
              <a:buNone/>
            </a:pPr>
            <a:endParaRPr lang="en-US" sz="1600" b="1" dirty="0"/>
          </a:p>
          <a:p>
            <a:pPr marL="0" indent="0" algn="ctr">
              <a:buNone/>
            </a:pPr>
            <a:r>
              <a:rPr lang="en-US" sz="1600" i="1" dirty="0" smtClean="0"/>
              <a:t>People should not be judged on appearances.  People who are well presented may also be facing problems eg domestic violence, employment issues.</a:t>
            </a:r>
          </a:p>
          <a:p>
            <a:pPr marL="0" indent="0" algn="ctr">
              <a:buNone/>
            </a:pPr>
            <a:endParaRPr lang="en-US" sz="1600" i="1" dirty="0"/>
          </a:p>
          <a:p>
            <a:pPr marL="0" indent="0" algn="r">
              <a:buNone/>
            </a:pPr>
            <a:r>
              <a:rPr lang="en-US" sz="1600" b="1" dirty="0" smtClean="0"/>
              <a:t>Student survey response, Semester 1 2016</a:t>
            </a:r>
            <a:endParaRPr lang="en-US" sz="1600" b="1" dirty="0"/>
          </a:p>
          <a:p>
            <a:pPr marL="0" indent="0" algn="r">
              <a:buNone/>
            </a:pPr>
            <a:endParaRPr lang="en-US" dirty="0"/>
          </a:p>
        </p:txBody>
      </p:sp>
    </p:spTree>
    <p:extLst>
      <p:ext uri="{BB962C8B-B14F-4D97-AF65-F5344CB8AC3E}">
        <p14:creationId xmlns:p14="http://schemas.microsoft.com/office/powerpoint/2010/main" val="2939700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Extent of discrimination</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pPr marL="0" indent="0" algn="ctr">
              <a:buNone/>
            </a:pPr>
            <a:r>
              <a:rPr lang="en-US" b="1" dirty="0" smtClean="0"/>
              <a:t>Discrimination intake project</a:t>
            </a:r>
          </a:p>
          <a:p>
            <a:pPr marL="0" indent="0" algn="ctr">
              <a:buNone/>
            </a:pPr>
            <a:r>
              <a:rPr lang="en-US" i="1" dirty="0" smtClean="0"/>
              <a:t>Recognising </a:t>
            </a:r>
            <a:r>
              <a:rPr lang="en-US" i="1" dirty="0"/>
              <a:t>that in the few weeks I have been at KLC I have already made many calls to clients responding to their discrimination complaints, it is indicative of the fact that discrimination complaints are more widespread than I had initially envisaged.   </a:t>
            </a:r>
            <a:endParaRPr lang="en-US" i="1" dirty="0" smtClean="0"/>
          </a:p>
          <a:p>
            <a:pPr marL="0" indent="0" algn="r">
              <a:buNone/>
            </a:pPr>
            <a:r>
              <a:rPr lang="en-US" b="1" dirty="0" smtClean="0"/>
              <a:t>Student </a:t>
            </a:r>
            <a:r>
              <a:rPr lang="en-US" b="1" dirty="0"/>
              <a:t>reflections, Semester 1 2016</a:t>
            </a:r>
          </a:p>
          <a:p>
            <a:pPr marL="0" indent="0" algn="ctr">
              <a:buNone/>
            </a:pPr>
            <a:endParaRPr lang="en-US" dirty="0"/>
          </a:p>
          <a:p>
            <a:pPr marL="0" indent="0" algn="ctr">
              <a:buNone/>
            </a:pPr>
            <a:r>
              <a:rPr lang="en-US" i="1" dirty="0"/>
              <a:t>The discrimination clinic was a great opportunity to realise that discrimination does exist at all levels of our society</a:t>
            </a:r>
            <a:r>
              <a:rPr lang="en-US" i="1" dirty="0" smtClean="0"/>
              <a:t>.</a:t>
            </a:r>
          </a:p>
          <a:p>
            <a:pPr marL="0" indent="0" algn="ctr">
              <a:buNone/>
            </a:pPr>
            <a:endParaRPr lang="en-US" i="1" dirty="0" smtClean="0"/>
          </a:p>
          <a:p>
            <a:pPr marL="0" indent="0" algn="ctr">
              <a:buNone/>
            </a:pPr>
            <a:r>
              <a:rPr lang="en-US" i="1" dirty="0" smtClean="0"/>
              <a:t>(I became aware of) racial </a:t>
            </a:r>
            <a:r>
              <a:rPr lang="en-US" i="1" dirty="0"/>
              <a:t>disadvantage (especially with the large Indigenous </a:t>
            </a:r>
            <a:r>
              <a:rPr lang="en-US" i="1" dirty="0" smtClean="0"/>
              <a:t>community); Power </a:t>
            </a:r>
            <a:r>
              <a:rPr lang="en-US" i="1" dirty="0"/>
              <a:t>imbalance between employer and </a:t>
            </a:r>
            <a:r>
              <a:rPr lang="en-US" i="1" dirty="0" smtClean="0"/>
              <a:t>employee.</a:t>
            </a:r>
          </a:p>
          <a:p>
            <a:pPr marL="0" indent="0" algn="ctr">
              <a:buNone/>
            </a:pPr>
            <a:endParaRPr lang="en-US" i="1" dirty="0"/>
          </a:p>
          <a:p>
            <a:pPr marL="0" indent="0" algn="r">
              <a:buNone/>
            </a:pPr>
            <a:r>
              <a:rPr lang="en-AU" b="1" dirty="0" smtClean="0"/>
              <a:t>Quotes </a:t>
            </a:r>
            <a:r>
              <a:rPr lang="en-AU" b="1" dirty="0"/>
              <a:t>from student survey, end of Semester 1 2016</a:t>
            </a:r>
          </a:p>
          <a:p>
            <a:pPr marL="0" indent="0" algn="ctr">
              <a:buNone/>
            </a:pPr>
            <a:endParaRPr lang="en-US" i="1" dirty="0"/>
          </a:p>
          <a:p>
            <a:pPr marL="0" indent="0" algn="ctr">
              <a:buNone/>
            </a:pPr>
            <a:endParaRPr lang="en-AU" dirty="0"/>
          </a:p>
          <a:p>
            <a:pPr marL="0" indent="0">
              <a:buNone/>
            </a:pPr>
            <a:endParaRPr lang="en-US" dirty="0"/>
          </a:p>
        </p:txBody>
      </p:sp>
    </p:spTree>
    <p:extLst>
      <p:ext uri="{BB962C8B-B14F-4D97-AF65-F5344CB8AC3E}">
        <p14:creationId xmlns:p14="http://schemas.microsoft.com/office/powerpoint/2010/main" val="313172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mn-lt"/>
              </a:rPr>
              <a:t>Kingsford Legal Centre</a:t>
            </a:r>
          </a:p>
        </p:txBody>
      </p:sp>
      <p:sp>
        <p:nvSpPr>
          <p:cNvPr id="3" name="Content Placeholder 2"/>
          <p:cNvSpPr>
            <a:spLocks noGrp="1"/>
          </p:cNvSpPr>
          <p:nvPr>
            <p:ph idx="1"/>
          </p:nvPr>
        </p:nvSpPr>
        <p:spPr>
          <a:xfrm>
            <a:off x="457201" y="1484784"/>
            <a:ext cx="4953249" cy="4320480"/>
          </a:xfrm>
        </p:spPr>
        <p:txBody>
          <a:bodyPr/>
          <a:lstStyle/>
          <a:p>
            <a:r>
              <a:rPr lang="en-AU" sz="1600" dirty="0" smtClean="0"/>
              <a:t>Community Legal Centre</a:t>
            </a:r>
          </a:p>
          <a:p>
            <a:r>
              <a:rPr lang="en-AU" sz="1600" dirty="0" smtClean="0"/>
              <a:t>Established </a:t>
            </a:r>
            <a:r>
              <a:rPr lang="en-AU" sz="1600" dirty="0"/>
              <a:t>in 1981</a:t>
            </a:r>
          </a:p>
          <a:p>
            <a:r>
              <a:rPr lang="en-AU" sz="1600" dirty="0"/>
              <a:t>Part of UNSW Australia’s Law Faculty</a:t>
            </a:r>
          </a:p>
          <a:p>
            <a:r>
              <a:rPr lang="en-AU" sz="1600" dirty="0"/>
              <a:t>10 Staff – 7 solicitors</a:t>
            </a:r>
          </a:p>
          <a:p>
            <a:r>
              <a:rPr lang="en-AU" sz="1600" dirty="0" smtClean="0"/>
              <a:t>Advice and casework</a:t>
            </a:r>
          </a:p>
          <a:p>
            <a:r>
              <a:rPr lang="en-AU" sz="1600" dirty="0" smtClean="0"/>
              <a:t>Community Legal Education</a:t>
            </a:r>
          </a:p>
          <a:p>
            <a:r>
              <a:rPr lang="en-AU" sz="1600" dirty="0" smtClean="0"/>
              <a:t>Community Development</a:t>
            </a:r>
          </a:p>
          <a:p>
            <a:r>
              <a:rPr lang="en-AU" sz="1600" dirty="0" smtClean="0"/>
              <a:t>Law Reform and Policy</a:t>
            </a:r>
          </a:p>
          <a:p>
            <a:r>
              <a:rPr lang="en-AU" sz="1600" dirty="0" smtClean="0"/>
              <a:t>Clinical Legal Education</a:t>
            </a:r>
          </a:p>
          <a:p>
            <a:r>
              <a:rPr lang="en-AU" sz="1600" dirty="0" smtClean="0"/>
              <a:t>Specialist clinics in employment law, discrimination law, community legal education in family law and domestic violence</a:t>
            </a:r>
            <a:endParaRPr lang="en-AU" sz="1600" dirty="0"/>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450" y="2651313"/>
            <a:ext cx="3709247" cy="3338322"/>
          </a:xfrm>
          <a:prstGeom prst="rect">
            <a:avLst/>
          </a:prstGeom>
        </p:spPr>
      </p:pic>
    </p:spTree>
    <p:extLst>
      <p:ext uri="{BB962C8B-B14F-4D97-AF65-F5344CB8AC3E}">
        <p14:creationId xmlns:p14="http://schemas.microsoft.com/office/powerpoint/2010/main" val="13976093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Supervision of students</a:t>
            </a:r>
            <a:endParaRPr lang="en-US" b="1" dirty="0"/>
          </a:p>
        </p:txBody>
      </p:sp>
      <p:sp>
        <p:nvSpPr>
          <p:cNvPr id="3" name="Content Placeholder 2"/>
          <p:cNvSpPr>
            <a:spLocks noGrp="1"/>
          </p:cNvSpPr>
          <p:nvPr>
            <p:ph idx="1"/>
          </p:nvPr>
        </p:nvSpPr>
        <p:spPr/>
        <p:txBody>
          <a:bodyPr/>
          <a:lstStyle/>
          <a:p>
            <a:pPr algn="ctr"/>
            <a:endParaRPr lang="en-US" dirty="0" smtClean="0"/>
          </a:p>
          <a:p>
            <a:pPr marL="0" indent="0" algn="ctr">
              <a:buNone/>
            </a:pPr>
            <a:endParaRPr lang="en-US" i="1" dirty="0" smtClean="0"/>
          </a:p>
          <a:p>
            <a:pPr marL="0" indent="0" algn="ctr">
              <a:buNone/>
            </a:pPr>
            <a:endParaRPr lang="en-US" sz="1800" i="1" dirty="0" smtClean="0"/>
          </a:p>
          <a:p>
            <a:pPr marL="0" indent="0" algn="ctr">
              <a:buNone/>
            </a:pPr>
            <a:r>
              <a:rPr lang="en-US" sz="1800" i="1" dirty="0" smtClean="0"/>
              <a:t>It </a:t>
            </a:r>
            <a:r>
              <a:rPr lang="en-US" sz="1800" i="1" dirty="0"/>
              <a:t>was devastating when the conciliator came back from her individual session with [the respondent] and said that they were refusing to put anything in writing that would bind the school… our client left feeling that the process was a waste of time.  I felt completely shattered on behalf of the client…. </a:t>
            </a:r>
            <a:endParaRPr lang="en-US" sz="1800" i="1" dirty="0" smtClean="0"/>
          </a:p>
          <a:p>
            <a:pPr marL="0" indent="0" algn="ctr">
              <a:buNone/>
            </a:pPr>
            <a:endParaRPr lang="en-US" i="1" dirty="0"/>
          </a:p>
          <a:p>
            <a:pPr marL="0" indent="0" algn="r">
              <a:buNone/>
            </a:pPr>
            <a:r>
              <a:rPr lang="en-US" b="1" dirty="0"/>
              <a:t>Student reflections, Semester 1 2016</a:t>
            </a:r>
          </a:p>
          <a:p>
            <a:pPr marL="0" indent="0" algn="ctr">
              <a:buNone/>
            </a:pPr>
            <a:endParaRPr lang="en-US" i="1" dirty="0" smtClean="0"/>
          </a:p>
          <a:p>
            <a:pPr marL="0" indent="0">
              <a:buNone/>
            </a:pPr>
            <a:endParaRPr lang="en-US" i="1" dirty="0"/>
          </a:p>
          <a:p>
            <a:pPr>
              <a:buFontTx/>
              <a:buChar char="-"/>
            </a:pPr>
            <a:endParaRPr lang="en-US" dirty="0"/>
          </a:p>
        </p:txBody>
      </p:sp>
    </p:spTree>
    <p:extLst>
      <p:ext uri="{BB962C8B-B14F-4D97-AF65-F5344CB8AC3E}">
        <p14:creationId xmlns:p14="http://schemas.microsoft.com/office/powerpoint/2010/main" val="274551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Supervision of students</a:t>
            </a:r>
            <a:endParaRPr lang="en-US" b="1" dirty="0"/>
          </a:p>
        </p:txBody>
      </p:sp>
      <p:sp>
        <p:nvSpPr>
          <p:cNvPr id="3" name="Content Placeholder 2"/>
          <p:cNvSpPr>
            <a:spLocks noGrp="1"/>
          </p:cNvSpPr>
          <p:nvPr>
            <p:ph idx="1"/>
          </p:nvPr>
        </p:nvSpPr>
        <p:spPr/>
        <p:txBody>
          <a:bodyPr>
            <a:normAutofit fontScale="55000" lnSpcReduction="20000"/>
          </a:bodyPr>
          <a:lstStyle/>
          <a:p>
            <a:pPr>
              <a:buFontTx/>
              <a:buChar char="-"/>
            </a:pPr>
            <a:endParaRPr lang="en-US" dirty="0" smtClean="0"/>
          </a:p>
          <a:p>
            <a:pPr>
              <a:buFontTx/>
              <a:buChar char="-"/>
            </a:pPr>
            <a:r>
              <a:rPr lang="en-US" dirty="0" smtClean="0"/>
              <a:t>Provide context through class material and frame in a human rights context</a:t>
            </a:r>
          </a:p>
          <a:p>
            <a:pPr>
              <a:buFontTx/>
              <a:buChar char="-"/>
            </a:pPr>
            <a:r>
              <a:rPr lang="en-US" dirty="0" smtClean="0"/>
              <a:t>Importance </a:t>
            </a:r>
            <a:r>
              <a:rPr lang="en-US" dirty="0"/>
              <a:t>of </a:t>
            </a:r>
            <a:r>
              <a:rPr lang="en-US" dirty="0" smtClean="0"/>
              <a:t>pre-briefing</a:t>
            </a:r>
          </a:p>
          <a:p>
            <a:pPr>
              <a:buFontTx/>
              <a:buChar char="-"/>
            </a:pPr>
            <a:r>
              <a:rPr lang="en-US" dirty="0" smtClean="0"/>
              <a:t>Important of debriefing</a:t>
            </a:r>
            <a:endParaRPr lang="en-US" dirty="0"/>
          </a:p>
          <a:p>
            <a:pPr>
              <a:buFontTx/>
              <a:buChar char="-"/>
            </a:pPr>
            <a:r>
              <a:rPr lang="en-US" dirty="0"/>
              <a:t>Allowing group discussion among </a:t>
            </a:r>
            <a:r>
              <a:rPr lang="en-US" dirty="0" smtClean="0"/>
              <a:t>students</a:t>
            </a:r>
          </a:p>
          <a:p>
            <a:pPr>
              <a:buFontTx/>
              <a:buChar char="-"/>
            </a:pPr>
            <a:r>
              <a:rPr lang="en-US" dirty="0" smtClean="0"/>
              <a:t>Encourage reflection</a:t>
            </a:r>
          </a:p>
          <a:p>
            <a:pPr>
              <a:buFontTx/>
              <a:buChar char="-"/>
            </a:pPr>
            <a:r>
              <a:rPr lang="en-US" dirty="0" smtClean="0"/>
              <a:t>Modeling behaviour with clients- empathy, non-judgmental, even if the claim is legally baseless</a:t>
            </a:r>
          </a:p>
          <a:p>
            <a:pPr>
              <a:buFontTx/>
              <a:buChar char="-"/>
            </a:pPr>
            <a:r>
              <a:rPr lang="en-US" dirty="0" smtClean="0"/>
              <a:t>Higher levels of supervision around clients with complex needs, especially around mental health</a:t>
            </a:r>
          </a:p>
          <a:p>
            <a:pPr>
              <a:buFontTx/>
              <a:buChar char="-"/>
            </a:pPr>
            <a:r>
              <a:rPr lang="en-US" dirty="0" smtClean="0"/>
              <a:t>Modeling behaviour among supervisors and including the students- debriefing, working collaboratively</a:t>
            </a:r>
          </a:p>
          <a:p>
            <a:pPr>
              <a:buFontTx/>
              <a:buChar char="-"/>
            </a:pPr>
            <a:r>
              <a:rPr lang="en-US" dirty="0" smtClean="0"/>
              <a:t>Be honest (but constructive) about your own reactions</a:t>
            </a:r>
          </a:p>
          <a:p>
            <a:pPr>
              <a:buFontTx/>
              <a:buChar char="-"/>
            </a:pPr>
            <a:r>
              <a:rPr lang="en-US" dirty="0" smtClean="0"/>
              <a:t>Where possible, update students on progress of client’s matters</a:t>
            </a:r>
          </a:p>
          <a:p>
            <a:pPr>
              <a:buFontTx/>
              <a:buChar char="-"/>
            </a:pPr>
            <a:r>
              <a:rPr lang="en-US" dirty="0" smtClean="0"/>
              <a:t>Include students in law reform and project work</a:t>
            </a:r>
            <a:endParaRPr lang="en-US" dirty="0"/>
          </a:p>
        </p:txBody>
      </p:sp>
    </p:spTree>
    <p:extLst>
      <p:ext uri="{BB962C8B-B14F-4D97-AF65-F5344CB8AC3E}">
        <p14:creationId xmlns:p14="http://schemas.microsoft.com/office/powerpoint/2010/main" val="373893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b="1" dirty="0"/>
          </a:p>
        </p:txBody>
      </p:sp>
      <p:sp>
        <p:nvSpPr>
          <p:cNvPr id="6" name="Content Placeholder 5"/>
          <p:cNvSpPr>
            <a:spLocks noGrp="1"/>
          </p:cNvSpPr>
          <p:nvPr>
            <p:ph idx="1"/>
          </p:nvPr>
        </p:nvSpPr>
        <p:spPr/>
        <p:txBody>
          <a:bodyPr/>
          <a:lstStyle/>
          <a:p>
            <a:endParaRPr lang="en-AU" dirty="0"/>
          </a:p>
        </p:txBody>
      </p:sp>
      <p:pic>
        <p:nvPicPr>
          <p:cNvPr id="1026" name="Picture 2" descr="D:\Users\z3340606\AppData\Local\Microsoft\Windows\Temporary Internet Files\Content.Outlook\4WHXT49O\IMG_13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046"/>
          <a:stretch/>
        </p:blipFill>
        <p:spPr bwMode="auto">
          <a:xfrm>
            <a:off x="323528" y="1441579"/>
            <a:ext cx="835292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latin typeface="+mj-lt"/>
              </a:rPr>
              <a:t>Some of our aims and objectives</a:t>
            </a:r>
            <a:endParaRPr lang="en-AU" b="1" dirty="0">
              <a:latin typeface="+mj-lt"/>
            </a:endParaRPr>
          </a:p>
        </p:txBody>
      </p:sp>
      <p:sp>
        <p:nvSpPr>
          <p:cNvPr id="3" name="Content Placeholder 2"/>
          <p:cNvSpPr>
            <a:spLocks noGrp="1"/>
          </p:cNvSpPr>
          <p:nvPr>
            <p:ph idx="1"/>
          </p:nvPr>
        </p:nvSpPr>
        <p:spPr/>
        <p:txBody>
          <a:bodyPr anchor="ctr">
            <a:normAutofit fontScale="70000" lnSpcReduction="20000"/>
          </a:bodyPr>
          <a:lstStyle/>
          <a:p>
            <a:r>
              <a:rPr lang="en-AU" dirty="0" smtClean="0"/>
              <a:t>To educate tomorrow’s lawyers by:</a:t>
            </a:r>
          </a:p>
          <a:p>
            <a:pPr lvl="1"/>
            <a:r>
              <a:rPr lang="en-AU" dirty="0" smtClean="0"/>
              <a:t>Giving students an opportunity in a clinical supervised setting to work for disadvantaged clients</a:t>
            </a:r>
          </a:p>
          <a:p>
            <a:pPr lvl="1"/>
            <a:r>
              <a:rPr lang="en-AU" dirty="0" smtClean="0"/>
              <a:t>Developing student understanding of how the legal system works and its impact upon disadvantaged clients</a:t>
            </a:r>
          </a:p>
          <a:p>
            <a:pPr lvl="1"/>
            <a:r>
              <a:rPr lang="en-AU" dirty="0" smtClean="0"/>
              <a:t>Providing students with an opportunity to reflect upon social justice issues, the legal system and the role of lawyers within it including the values and objectives underpinning the work of community legal centres</a:t>
            </a:r>
          </a:p>
          <a:p>
            <a:pPr lvl="1"/>
            <a:r>
              <a:rPr lang="en-AU" dirty="0" smtClean="0"/>
              <a:t>Assisting students to understand the integral role that systemic advocacy and community legal education play in legal service provision.	</a:t>
            </a:r>
          </a:p>
          <a:p>
            <a:pPr lvl="1"/>
            <a:endParaRPr lang="en-AU" dirty="0" smtClean="0"/>
          </a:p>
          <a:p>
            <a:r>
              <a:rPr lang="en-AU" dirty="0" smtClean="0"/>
              <a:t>To reduce discrimination through the provision of specialised legal advice and representation on discrimination matters to residents of NSW and those who are discriminated against in NSW. </a:t>
            </a:r>
          </a:p>
          <a:p>
            <a:pPr marL="457200" lvl="1" indent="0">
              <a:buNone/>
            </a:pPr>
            <a:endParaRPr lang="en-AU" dirty="0"/>
          </a:p>
          <a:p>
            <a:pPr marL="457200" lvl="1" indent="0">
              <a:buNone/>
            </a:pPr>
            <a:endParaRPr lang="en-AU" dirty="0"/>
          </a:p>
        </p:txBody>
      </p:sp>
    </p:spTree>
    <p:extLst>
      <p:ext uri="{BB962C8B-B14F-4D97-AF65-F5344CB8AC3E}">
        <p14:creationId xmlns:p14="http://schemas.microsoft.com/office/powerpoint/2010/main" val="32507842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mn-lt"/>
              </a:rPr>
              <a:t>Our courses</a:t>
            </a:r>
          </a:p>
        </p:txBody>
      </p:sp>
      <p:sp>
        <p:nvSpPr>
          <p:cNvPr id="3" name="Content Placeholder 2"/>
          <p:cNvSpPr>
            <a:spLocks noGrp="1"/>
          </p:cNvSpPr>
          <p:nvPr>
            <p:ph idx="1"/>
          </p:nvPr>
        </p:nvSpPr>
        <p:spPr/>
        <p:txBody>
          <a:bodyPr>
            <a:normAutofit fontScale="77500" lnSpcReduction="20000"/>
          </a:bodyPr>
          <a:lstStyle/>
          <a:p>
            <a:r>
              <a:rPr lang="en-AU" b="1" dirty="0"/>
              <a:t>1st Year: Foundations Enrichment II</a:t>
            </a:r>
            <a:r>
              <a:rPr lang="en-AU" dirty="0"/>
              <a:t>: This is a course for 1st year Indigenous students focusing on communication skills, legal interviewing and the legal aid system. </a:t>
            </a:r>
          </a:p>
          <a:p>
            <a:r>
              <a:rPr lang="en-AU" b="1" dirty="0"/>
              <a:t>2nd/3rd Year: Interviewing Component in Lawyers, </a:t>
            </a:r>
            <a:r>
              <a:rPr lang="en-AU" dirty="0"/>
              <a:t>Ethics and Justice: Students interview KLC clients and write a reflective assignment on it. These students are taught interviewing skills by KLC solicitors and spend five hours at the Centre in an evening legal advice session interviewing clients and working with volunteer solicitors. </a:t>
            </a:r>
          </a:p>
          <a:p>
            <a:r>
              <a:rPr lang="en-AU" b="1" dirty="0"/>
              <a:t>Legal aid and Global Justice Lawyering: Issues in Practice</a:t>
            </a:r>
          </a:p>
          <a:p>
            <a:r>
              <a:rPr lang="en-AU" b="1" dirty="0"/>
              <a:t>KLC Community Law </a:t>
            </a:r>
            <a:r>
              <a:rPr lang="en-AU" b="1" dirty="0" smtClean="0"/>
              <a:t>Clinics: </a:t>
            </a:r>
            <a:r>
              <a:rPr lang="en-AU" dirty="0" smtClean="0"/>
              <a:t>(1 or 2 </a:t>
            </a:r>
            <a:r>
              <a:rPr lang="en-AU" dirty="0"/>
              <a:t>Days) &amp; KLC Employment Law Clinic (2 Days):KLC Family Law/Family Violence Community Education Clinic (1 Day) </a:t>
            </a:r>
            <a:r>
              <a:rPr lang="en-AU" dirty="0" smtClean="0"/>
              <a:t> </a:t>
            </a:r>
            <a:endParaRPr lang="en-AU" dirty="0"/>
          </a:p>
          <a:p>
            <a:pPr marL="0" indent="0">
              <a:buNone/>
            </a:pP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800421"/>
            <a:ext cx="2774082" cy="2219266"/>
          </a:xfrm>
          <a:prstGeom prst="rect">
            <a:avLst/>
          </a:prstGeom>
        </p:spPr>
      </p:pic>
    </p:spTree>
    <p:extLst>
      <p:ext uri="{BB962C8B-B14F-4D97-AF65-F5344CB8AC3E}">
        <p14:creationId xmlns:p14="http://schemas.microsoft.com/office/powerpoint/2010/main" val="26346180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Discrimination law in New South Wales</a:t>
            </a:r>
            <a:endParaRPr lang="en-US" b="1" dirty="0"/>
          </a:p>
        </p:txBody>
      </p:sp>
      <p:sp>
        <p:nvSpPr>
          <p:cNvPr id="3" name="Content Placeholder 2"/>
          <p:cNvSpPr>
            <a:spLocks noGrp="1"/>
          </p:cNvSpPr>
          <p:nvPr>
            <p:ph idx="1"/>
          </p:nvPr>
        </p:nvSpPr>
        <p:spPr/>
        <p:txBody>
          <a:bodyPr>
            <a:normAutofit lnSpcReduction="10000"/>
          </a:bodyPr>
          <a:lstStyle/>
          <a:p>
            <a:r>
              <a:rPr lang="en-US" dirty="0" smtClean="0"/>
              <a:t>No National Human Rights Act, Bill of Rights or equivalent single document in Australia</a:t>
            </a:r>
          </a:p>
          <a:p>
            <a:r>
              <a:rPr lang="en-US" i="1" dirty="0" smtClean="0"/>
              <a:t>State Exceptions</a:t>
            </a:r>
            <a:r>
              <a:rPr lang="en-US" dirty="0" smtClean="0"/>
              <a:t> in Victoria and the Australia Capital Territory</a:t>
            </a:r>
            <a:endParaRPr lang="en-US" i="1" dirty="0" smtClean="0"/>
          </a:p>
          <a:p>
            <a:r>
              <a:rPr lang="en-US" dirty="0" smtClean="0"/>
              <a:t>Discrimination laws are one of the main ways international human rights are protected in NSW</a:t>
            </a:r>
          </a:p>
          <a:p>
            <a:r>
              <a:rPr lang="en-US" dirty="0" smtClean="0"/>
              <a:t>Discrimination laws exist at both State and Federal levels</a:t>
            </a:r>
          </a:p>
          <a:p>
            <a:endParaRPr lang="en-US" dirty="0"/>
          </a:p>
        </p:txBody>
      </p:sp>
    </p:spTree>
    <p:extLst>
      <p:ext uri="{BB962C8B-B14F-4D97-AF65-F5344CB8AC3E}">
        <p14:creationId xmlns:p14="http://schemas.microsoft.com/office/powerpoint/2010/main" val="242246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Students’ limited exposure to anti-discrimination laws</a:t>
            </a:r>
            <a:endParaRPr lang="en-US" b="1" dirty="0"/>
          </a:p>
        </p:txBody>
      </p:sp>
      <p:sp>
        <p:nvSpPr>
          <p:cNvPr id="3" name="Content Placeholder 2"/>
          <p:cNvSpPr>
            <a:spLocks noGrp="1"/>
          </p:cNvSpPr>
          <p:nvPr>
            <p:ph idx="1"/>
          </p:nvPr>
        </p:nvSpPr>
        <p:spPr>
          <a:xfrm>
            <a:off x="457200" y="1700808"/>
            <a:ext cx="8229600" cy="4104456"/>
          </a:xfrm>
        </p:spPr>
        <p:txBody>
          <a:bodyPr>
            <a:normAutofit fontScale="62500" lnSpcReduction="20000"/>
          </a:bodyPr>
          <a:lstStyle/>
          <a:p>
            <a:pPr marL="0" indent="0" algn="ctr">
              <a:buNone/>
            </a:pPr>
            <a:endParaRPr lang="en-US" b="1" dirty="0" smtClean="0"/>
          </a:p>
          <a:p>
            <a:pPr marL="0" indent="0" algn="ctr">
              <a:buNone/>
            </a:pPr>
            <a:r>
              <a:rPr lang="en-US" b="1" dirty="0" smtClean="0"/>
              <a:t>Discrimination law is not a compulsory subject in our law degrees</a:t>
            </a:r>
          </a:p>
          <a:p>
            <a:pPr marL="0" indent="0">
              <a:buNone/>
            </a:pPr>
            <a:endParaRPr lang="en-US" dirty="0"/>
          </a:p>
          <a:p>
            <a:pPr marL="0" indent="0" algn="ctr">
              <a:buNone/>
            </a:pPr>
            <a:r>
              <a:rPr lang="en-US" i="1" dirty="0" smtClean="0"/>
              <a:t>I have really enjoyed gaining more exposure to common issues that bring about anti-discrimination cases and the avenues available to victims.  The Wednesday afternoon class was also informative and provided a good context for what we encountered in the clinic.  I have learned about the types of discrimination that are protected against in Australia (eg. Disability), situations in which they occur (eg. accommodation) and bodies to bring actions to (Anti-Discrimination Board in NSW).  Before this course, I had also never considered that discrimination can be indirect...</a:t>
            </a:r>
          </a:p>
          <a:p>
            <a:pPr marL="0" indent="0" algn="ctr">
              <a:buNone/>
            </a:pPr>
            <a:endParaRPr lang="en-US" i="1" dirty="0"/>
          </a:p>
          <a:p>
            <a:pPr marL="0" indent="0" algn="r">
              <a:buNone/>
            </a:pPr>
            <a:r>
              <a:rPr lang="en-US" b="1" i="1" dirty="0" smtClean="0"/>
              <a:t>Quote from student reflection, Semester 1 2016</a:t>
            </a:r>
            <a:endParaRPr lang="en-US" b="1" i="1" dirty="0"/>
          </a:p>
        </p:txBody>
      </p:sp>
    </p:spTree>
    <p:extLst>
      <p:ext uri="{BB962C8B-B14F-4D97-AF65-F5344CB8AC3E}">
        <p14:creationId xmlns:p14="http://schemas.microsoft.com/office/powerpoint/2010/main" val="128998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latin typeface="+mj-lt"/>
              </a:rPr>
              <a:t>Discrimination law in New South Wales</a:t>
            </a:r>
            <a:endParaRPr lang="en-AU" b="1"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0826019"/>
              </p:ext>
            </p:extLst>
          </p:nvPr>
        </p:nvGraphicFramePr>
        <p:xfrm>
          <a:off x="457200" y="1484784"/>
          <a:ext cx="82296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300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latin typeface="+mn-lt"/>
              </a:rPr>
              <a:t>Discrimination Law in New South Wales</a:t>
            </a:r>
            <a:endParaRPr lang="en-AU"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0675920"/>
              </p:ext>
            </p:extLst>
          </p:nvPr>
        </p:nvGraphicFramePr>
        <p:xfrm>
          <a:off x="457200" y="1484784"/>
          <a:ext cx="82296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320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latin typeface="+mj-lt"/>
              </a:rPr>
              <a:t>Discrimination </a:t>
            </a:r>
            <a:r>
              <a:rPr lang="en-AU" b="1" dirty="0">
                <a:latin typeface="+mj-lt"/>
              </a:rPr>
              <a:t>a</a:t>
            </a:r>
            <a:r>
              <a:rPr lang="en-AU" b="1" dirty="0" smtClean="0">
                <a:latin typeface="+mj-lt"/>
              </a:rPr>
              <a:t>dvice and casework</a:t>
            </a:r>
            <a:endParaRPr lang="en-AU" b="1" dirty="0">
              <a:latin typeface="+mj-lt"/>
            </a:endParaRPr>
          </a:p>
        </p:txBody>
      </p:sp>
      <p:sp>
        <p:nvSpPr>
          <p:cNvPr id="3" name="Content Placeholder 2"/>
          <p:cNvSpPr>
            <a:spLocks noGrp="1"/>
          </p:cNvSpPr>
          <p:nvPr>
            <p:ph idx="1"/>
          </p:nvPr>
        </p:nvSpPr>
        <p:spPr>
          <a:xfrm>
            <a:off x="1626972" y="1960037"/>
            <a:ext cx="2584989" cy="4018046"/>
          </a:xfrm>
        </p:spPr>
        <p:txBody>
          <a:bodyPr/>
          <a:lstStyle/>
          <a:p>
            <a:endParaRPr lang="en-AU"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12970"/>
            <a:ext cx="6264696" cy="442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3528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1893</Words>
  <Application>Microsoft Macintosh PowerPoint</Application>
  <PresentationFormat>On-screen Show (4:3)</PresentationFormat>
  <Paragraphs>178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Kingsford Legal Centre</vt:lpstr>
      <vt:lpstr>Some of our aims and objectives</vt:lpstr>
      <vt:lpstr>Our courses</vt:lpstr>
      <vt:lpstr>Discrimination law in New South Wales</vt:lpstr>
      <vt:lpstr>Students’ limited exposure to anti-discrimination laws</vt:lpstr>
      <vt:lpstr>Discrimination law in New South Wales</vt:lpstr>
      <vt:lpstr>Discrimination Law in New South Wales</vt:lpstr>
      <vt:lpstr>Discrimination advice and casework</vt:lpstr>
      <vt:lpstr>The students’ role in the discrimination clinic</vt:lpstr>
      <vt:lpstr>Case studies</vt:lpstr>
      <vt:lpstr>Case studies</vt:lpstr>
      <vt:lpstr>Case studies</vt:lpstr>
      <vt:lpstr>Student responses</vt:lpstr>
      <vt:lpstr>1. Observations on the conciliation process </vt:lpstr>
      <vt:lpstr>2. Limits of the complaints process</vt:lpstr>
      <vt:lpstr>Limits of complaints process (cont’d)</vt:lpstr>
      <vt:lpstr>3. Assumptions about what discrimination looks like</vt:lpstr>
      <vt:lpstr>4. Extent of discrimination</vt:lpstr>
      <vt:lpstr>Supervision of students</vt:lpstr>
      <vt:lpstr>Supervision of students</vt:lpstr>
      <vt:lpstr>PowerPoint Presentation</vt:lpstr>
    </vt:vector>
  </TitlesOfParts>
  <Company>University of 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Dianne Anagnos</dc:creator>
  <cp:lastModifiedBy>Dianne Anagnos</cp:lastModifiedBy>
  <cp:revision>1</cp:revision>
  <dcterms:created xsi:type="dcterms:W3CDTF">2016-09-11T08:38:39Z</dcterms:created>
  <dcterms:modified xsi:type="dcterms:W3CDTF">2016-09-11T08:41:13Z</dcterms:modified>
</cp:coreProperties>
</file>