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9" r:id="rId2"/>
  </p:sldMasterIdLst>
  <p:notesMasterIdLst>
    <p:notesMasterId r:id="rId44"/>
  </p:notesMasterIdLst>
  <p:sldIdLst>
    <p:sldId id="256" r:id="rId3"/>
    <p:sldId id="257" r:id="rId4"/>
    <p:sldId id="265" r:id="rId5"/>
    <p:sldId id="259" r:id="rId6"/>
    <p:sldId id="261" r:id="rId7"/>
    <p:sldId id="262" r:id="rId8"/>
    <p:sldId id="263" r:id="rId9"/>
    <p:sldId id="264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277" r:id="rId38"/>
    <p:sldId id="293" r:id="rId39"/>
    <p:sldId id="297" r:id="rId40"/>
    <p:sldId id="299" r:id="rId41"/>
    <p:sldId id="296" r:id="rId42"/>
    <p:sldId id="298" r:id="rId4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853C33-A79B-412B-B6E2-86075BDF6A47}">
          <p14:sldIdLst>
            <p14:sldId id="256"/>
            <p14:sldId id="257"/>
            <p14:sldId id="265"/>
          </p14:sldIdLst>
        </p14:section>
        <p14:section name="Dr. Julie McFarlane" id="{42E7FA28-6691-4E5D-855A-5679B53AA4F8}">
          <p14:sldIdLst>
            <p14:sldId id="259"/>
            <p14:sldId id="261"/>
            <p14:sldId id="262"/>
            <p14:sldId id="263"/>
            <p14:sldId id="264"/>
          </p14:sldIdLst>
        </p14:section>
        <p14:section name="MacKenzie Falk" id="{58110B1F-15C8-4EA0-8CB6-221A41B94B4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Heather" id="{DF4617C8-1F1D-435E-89E1-1C056078067E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Jana" id="{71DBFC79-4F43-45B1-945B-2EAA4AC49F52}">
          <p14:sldIdLst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  <p14:section name="Nikki Gershbain" id="{F54D2585-6D71-4372-AA61-F907C447A632}">
          <p14:sldIdLst>
            <p14:sldId id="277"/>
            <p14:sldId id="293"/>
            <p14:sldId id="297"/>
            <p14:sldId id="299"/>
            <p14:sldId id="29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0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62126" autoAdjust="0"/>
  </p:normalViewPr>
  <p:slideViewPr>
    <p:cSldViewPr snapToGrid="0">
      <p:cViewPr varScale="1">
        <p:scale>
          <a:sx n="59" d="100"/>
          <a:sy n="59" d="100"/>
        </p:scale>
        <p:origin x="7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3C41A-DBA4-4A60-BE8B-1F41191AEA20}" type="doc">
      <dgm:prSet loTypeId="urn:microsoft.com/office/officeart/2005/8/layout/hProcess9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80BFFB2F-5C69-4F5A-AAEE-59C75EDAFE2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aseline="0" dirty="0" smtClean="0"/>
            <a:t>Identify the Problem</a:t>
          </a:r>
          <a:endParaRPr lang="en-US" sz="2000" baseline="0" dirty="0"/>
        </a:p>
      </dgm:t>
    </dgm:pt>
    <dgm:pt modelId="{12ADC107-C88E-4EFD-AD43-11CB2471F4B6}" type="parTrans" cxnId="{8046B901-C1FE-446F-A18A-1940C163AA71}">
      <dgm:prSet/>
      <dgm:spPr/>
      <dgm:t>
        <a:bodyPr/>
        <a:lstStyle/>
        <a:p>
          <a:endParaRPr lang="en-US"/>
        </a:p>
      </dgm:t>
    </dgm:pt>
    <dgm:pt modelId="{8AFF41AF-428C-4AE4-A3ED-789E9B1392CB}" type="sibTrans" cxnId="{8046B901-C1FE-446F-A18A-1940C163AA71}">
      <dgm:prSet/>
      <dgm:spPr/>
      <dgm:t>
        <a:bodyPr/>
        <a:lstStyle/>
        <a:p>
          <a:endParaRPr lang="en-US"/>
        </a:p>
      </dgm:t>
    </dgm:pt>
    <dgm:pt modelId="{E6A48DE0-F02D-45F5-9321-2BA2D235155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baseline="0" dirty="0" smtClean="0"/>
            <a:t>Analyze the Problem</a:t>
          </a:r>
          <a:endParaRPr lang="en-US" sz="2000" baseline="0" dirty="0"/>
        </a:p>
      </dgm:t>
    </dgm:pt>
    <dgm:pt modelId="{24FE9323-9596-4B3A-B1AE-3FC9138F8827}" type="parTrans" cxnId="{6ABB4C0F-2665-48B2-A3A7-E96538EB59AC}">
      <dgm:prSet/>
      <dgm:spPr/>
      <dgm:t>
        <a:bodyPr/>
        <a:lstStyle/>
        <a:p>
          <a:endParaRPr lang="en-US"/>
        </a:p>
      </dgm:t>
    </dgm:pt>
    <dgm:pt modelId="{286610CB-D527-4B05-A221-11A4865CD5B2}" type="sibTrans" cxnId="{6ABB4C0F-2665-48B2-A3A7-E96538EB59AC}">
      <dgm:prSet/>
      <dgm:spPr/>
      <dgm:t>
        <a:bodyPr/>
        <a:lstStyle/>
        <a:p>
          <a:endParaRPr lang="en-US"/>
        </a:p>
      </dgm:t>
    </dgm:pt>
    <dgm:pt modelId="{CD6DEA1F-8DDD-4A8D-9FD8-008E4BDF52C7}">
      <dgm:prSet phldrT="[Text]" custT="1"/>
      <dgm:spPr/>
      <dgm:t>
        <a:bodyPr/>
        <a:lstStyle/>
        <a:p>
          <a:r>
            <a:rPr lang="en-US" sz="2000" baseline="0" dirty="0" smtClean="0"/>
            <a:t>Develop Alternate </a:t>
          </a:r>
          <a:r>
            <a:rPr lang="en-US" sz="2000" baseline="0" dirty="0" err="1" smtClean="0"/>
            <a:t>Soluitions</a:t>
          </a:r>
          <a:endParaRPr lang="en-US" sz="2000" baseline="0" dirty="0"/>
        </a:p>
      </dgm:t>
    </dgm:pt>
    <dgm:pt modelId="{33D1A73F-E4B9-4FD6-954B-26D2B91CEB74}" type="parTrans" cxnId="{380451EB-E08F-4D8C-A505-3917019FA672}">
      <dgm:prSet/>
      <dgm:spPr/>
      <dgm:t>
        <a:bodyPr/>
        <a:lstStyle/>
        <a:p>
          <a:endParaRPr lang="en-US"/>
        </a:p>
      </dgm:t>
    </dgm:pt>
    <dgm:pt modelId="{3BB2EFEF-C877-4A4F-8AEF-D88018E962A2}" type="sibTrans" cxnId="{380451EB-E08F-4D8C-A505-3917019FA672}">
      <dgm:prSet/>
      <dgm:spPr/>
      <dgm:t>
        <a:bodyPr/>
        <a:lstStyle/>
        <a:p>
          <a:endParaRPr lang="en-US"/>
        </a:p>
      </dgm:t>
    </dgm:pt>
    <dgm:pt modelId="{C25BF81D-4A52-4630-826C-4DBA5A2DB95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baseline="0" dirty="0" smtClean="0"/>
            <a:t>Select the Best Solution</a:t>
          </a:r>
          <a:endParaRPr lang="en-US" sz="2000" baseline="0" dirty="0"/>
        </a:p>
      </dgm:t>
    </dgm:pt>
    <dgm:pt modelId="{816CC08D-620A-4CE5-8D36-A12C7542EBF5}" type="parTrans" cxnId="{4E74B4FD-972F-4769-B24C-AB56131D2BF7}">
      <dgm:prSet/>
      <dgm:spPr/>
      <dgm:t>
        <a:bodyPr/>
        <a:lstStyle/>
        <a:p>
          <a:endParaRPr lang="en-US"/>
        </a:p>
      </dgm:t>
    </dgm:pt>
    <dgm:pt modelId="{CCA2999D-D8B3-4CB8-9E15-DA7AA39FB662}" type="sibTrans" cxnId="{4E74B4FD-972F-4769-B24C-AB56131D2BF7}">
      <dgm:prSet/>
      <dgm:spPr/>
      <dgm:t>
        <a:bodyPr/>
        <a:lstStyle/>
        <a:p>
          <a:endParaRPr lang="en-US"/>
        </a:p>
      </dgm:t>
    </dgm:pt>
    <dgm:pt modelId="{3C00395B-8F12-485B-85E5-145711212866}" type="pres">
      <dgm:prSet presAssocID="{BD83C41A-DBA4-4A60-BE8B-1F41191AEA2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34FF5-00BD-492A-AB30-E15F52B29127}" type="pres">
      <dgm:prSet presAssocID="{BD83C41A-DBA4-4A60-BE8B-1F41191AEA20}" presName="arrow" presStyleLbl="bgShp" presStyleIdx="0" presStyleCnt="1"/>
      <dgm:spPr>
        <a:solidFill>
          <a:schemeClr val="bg1">
            <a:lumMod val="50000"/>
          </a:schemeClr>
        </a:solidFill>
      </dgm:spPr>
    </dgm:pt>
    <dgm:pt modelId="{508EAB82-6CBB-4884-89C9-5B6DF9394D82}" type="pres">
      <dgm:prSet presAssocID="{BD83C41A-DBA4-4A60-BE8B-1F41191AEA20}" presName="linearProcess" presStyleCnt="0"/>
      <dgm:spPr/>
    </dgm:pt>
    <dgm:pt modelId="{CA4CAB31-08F8-4853-9B87-1ACC8183552E}" type="pres">
      <dgm:prSet presAssocID="{80BFFB2F-5C69-4F5A-AAEE-59C75EDAFE2E}" presName="textNode" presStyleLbl="node1" presStyleIdx="0" presStyleCnt="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6712C284-3BB5-4BCD-A7F5-B15F554DE594}" type="pres">
      <dgm:prSet presAssocID="{8AFF41AF-428C-4AE4-A3ED-789E9B1392CB}" presName="sibTrans" presStyleCnt="0"/>
      <dgm:spPr/>
    </dgm:pt>
    <dgm:pt modelId="{B68CE6F4-73D2-4E3B-8678-C879AB391CDE}" type="pres">
      <dgm:prSet presAssocID="{E6A48DE0-F02D-45F5-9321-2BA2D235155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3E74C-CC73-4446-BC7D-C90BF32275D7}" type="pres">
      <dgm:prSet presAssocID="{286610CB-D527-4B05-A221-11A4865CD5B2}" presName="sibTrans" presStyleCnt="0"/>
      <dgm:spPr/>
    </dgm:pt>
    <dgm:pt modelId="{61C9F2AE-0DA0-40DD-8A02-942D4B9FBF49}" type="pres">
      <dgm:prSet presAssocID="{CD6DEA1F-8DDD-4A8D-9FD8-008E4BDF52C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38E7B-2085-4AF2-8FC9-4DEC5E44F6B2}" type="pres">
      <dgm:prSet presAssocID="{3BB2EFEF-C877-4A4F-8AEF-D88018E962A2}" presName="sibTrans" presStyleCnt="0"/>
      <dgm:spPr/>
    </dgm:pt>
    <dgm:pt modelId="{EC513D28-430C-4E40-9484-FADF32768A21}" type="pres">
      <dgm:prSet presAssocID="{C25BF81D-4A52-4630-826C-4DBA5A2DB95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0451EB-E08F-4D8C-A505-3917019FA672}" srcId="{BD83C41A-DBA4-4A60-BE8B-1F41191AEA20}" destId="{CD6DEA1F-8DDD-4A8D-9FD8-008E4BDF52C7}" srcOrd="2" destOrd="0" parTransId="{33D1A73F-E4B9-4FD6-954B-26D2B91CEB74}" sibTransId="{3BB2EFEF-C877-4A4F-8AEF-D88018E962A2}"/>
    <dgm:cxn modelId="{1840E988-E759-4615-9B49-6BA893612B83}" type="presOf" srcId="{BD83C41A-DBA4-4A60-BE8B-1F41191AEA20}" destId="{3C00395B-8F12-485B-85E5-145711212866}" srcOrd="0" destOrd="0" presId="urn:microsoft.com/office/officeart/2005/8/layout/hProcess9"/>
    <dgm:cxn modelId="{149A516B-F221-4579-9849-412BD1B422AE}" type="presOf" srcId="{CD6DEA1F-8DDD-4A8D-9FD8-008E4BDF52C7}" destId="{61C9F2AE-0DA0-40DD-8A02-942D4B9FBF49}" srcOrd="0" destOrd="0" presId="urn:microsoft.com/office/officeart/2005/8/layout/hProcess9"/>
    <dgm:cxn modelId="{4E74B4FD-972F-4769-B24C-AB56131D2BF7}" srcId="{BD83C41A-DBA4-4A60-BE8B-1F41191AEA20}" destId="{C25BF81D-4A52-4630-826C-4DBA5A2DB956}" srcOrd="3" destOrd="0" parTransId="{816CC08D-620A-4CE5-8D36-A12C7542EBF5}" sibTransId="{CCA2999D-D8B3-4CB8-9E15-DA7AA39FB662}"/>
    <dgm:cxn modelId="{E31C68E5-6635-4374-A8E7-A89774BB9689}" type="presOf" srcId="{E6A48DE0-F02D-45F5-9321-2BA2D235155B}" destId="{B68CE6F4-73D2-4E3B-8678-C879AB391CDE}" srcOrd="0" destOrd="0" presId="urn:microsoft.com/office/officeart/2005/8/layout/hProcess9"/>
    <dgm:cxn modelId="{6ABB4C0F-2665-48B2-A3A7-E96538EB59AC}" srcId="{BD83C41A-DBA4-4A60-BE8B-1F41191AEA20}" destId="{E6A48DE0-F02D-45F5-9321-2BA2D235155B}" srcOrd="1" destOrd="0" parTransId="{24FE9323-9596-4B3A-B1AE-3FC9138F8827}" sibTransId="{286610CB-D527-4B05-A221-11A4865CD5B2}"/>
    <dgm:cxn modelId="{AD7138DE-2404-4DE9-80DD-36FC69E6456F}" type="presOf" srcId="{C25BF81D-4A52-4630-826C-4DBA5A2DB956}" destId="{EC513D28-430C-4E40-9484-FADF32768A21}" srcOrd="0" destOrd="0" presId="urn:microsoft.com/office/officeart/2005/8/layout/hProcess9"/>
    <dgm:cxn modelId="{8046B901-C1FE-446F-A18A-1940C163AA71}" srcId="{BD83C41A-DBA4-4A60-BE8B-1F41191AEA20}" destId="{80BFFB2F-5C69-4F5A-AAEE-59C75EDAFE2E}" srcOrd="0" destOrd="0" parTransId="{12ADC107-C88E-4EFD-AD43-11CB2471F4B6}" sibTransId="{8AFF41AF-428C-4AE4-A3ED-789E9B1392CB}"/>
    <dgm:cxn modelId="{F5AFF788-08D7-49E4-B4EE-06F4EDAAA90F}" type="presOf" srcId="{80BFFB2F-5C69-4F5A-AAEE-59C75EDAFE2E}" destId="{CA4CAB31-08F8-4853-9B87-1ACC8183552E}" srcOrd="0" destOrd="0" presId="urn:microsoft.com/office/officeart/2005/8/layout/hProcess9"/>
    <dgm:cxn modelId="{D9462871-F25E-4DC6-8C82-B6111CA180CD}" type="presParOf" srcId="{3C00395B-8F12-485B-85E5-145711212866}" destId="{F1134FF5-00BD-492A-AB30-E15F52B29127}" srcOrd="0" destOrd="0" presId="urn:microsoft.com/office/officeart/2005/8/layout/hProcess9"/>
    <dgm:cxn modelId="{982A80FC-FFEA-4E1A-B251-B6101D0D9EB8}" type="presParOf" srcId="{3C00395B-8F12-485B-85E5-145711212866}" destId="{508EAB82-6CBB-4884-89C9-5B6DF9394D82}" srcOrd="1" destOrd="0" presId="urn:microsoft.com/office/officeart/2005/8/layout/hProcess9"/>
    <dgm:cxn modelId="{4A54961A-E6B9-4EA8-8325-61F1D61075F9}" type="presParOf" srcId="{508EAB82-6CBB-4884-89C9-5B6DF9394D82}" destId="{CA4CAB31-08F8-4853-9B87-1ACC8183552E}" srcOrd="0" destOrd="0" presId="urn:microsoft.com/office/officeart/2005/8/layout/hProcess9"/>
    <dgm:cxn modelId="{1B42EA20-57D5-4903-BAAA-AB15B590200A}" type="presParOf" srcId="{508EAB82-6CBB-4884-89C9-5B6DF9394D82}" destId="{6712C284-3BB5-4BCD-A7F5-B15F554DE594}" srcOrd="1" destOrd="0" presId="urn:microsoft.com/office/officeart/2005/8/layout/hProcess9"/>
    <dgm:cxn modelId="{24F7FA18-D840-40BA-980D-D2418E8D1BA9}" type="presParOf" srcId="{508EAB82-6CBB-4884-89C9-5B6DF9394D82}" destId="{B68CE6F4-73D2-4E3B-8678-C879AB391CDE}" srcOrd="2" destOrd="0" presId="urn:microsoft.com/office/officeart/2005/8/layout/hProcess9"/>
    <dgm:cxn modelId="{B2A0BD54-3341-4841-B1C2-8DB5D0A6C10D}" type="presParOf" srcId="{508EAB82-6CBB-4884-89C9-5B6DF9394D82}" destId="{F893E74C-CC73-4446-BC7D-C90BF32275D7}" srcOrd="3" destOrd="0" presId="urn:microsoft.com/office/officeart/2005/8/layout/hProcess9"/>
    <dgm:cxn modelId="{91C02ED6-C921-455A-85D7-6F7C94365512}" type="presParOf" srcId="{508EAB82-6CBB-4884-89C9-5B6DF9394D82}" destId="{61C9F2AE-0DA0-40DD-8A02-942D4B9FBF49}" srcOrd="4" destOrd="0" presId="urn:microsoft.com/office/officeart/2005/8/layout/hProcess9"/>
    <dgm:cxn modelId="{5010BBDE-912F-4284-A0A4-C82DCB12DE82}" type="presParOf" srcId="{508EAB82-6CBB-4884-89C9-5B6DF9394D82}" destId="{5B038E7B-2085-4AF2-8FC9-4DEC5E44F6B2}" srcOrd="5" destOrd="0" presId="urn:microsoft.com/office/officeart/2005/8/layout/hProcess9"/>
    <dgm:cxn modelId="{7462DBB1-71F0-4BD1-9CF8-40FC79F19A49}" type="presParOf" srcId="{508EAB82-6CBB-4884-89C9-5B6DF9394D82}" destId="{EC513D28-430C-4E40-9484-FADF32768A2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34FF5-00BD-492A-AB30-E15F52B29127}">
      <dsp:nvSpPr>
        <dsp:cNvPr id="0" name=""/>
        <dsp:cNvSpPr/>
      </dsp:nvSpPr>
      <dsp:spPr>
        <a:xfrm>
          <a:off x="822959" y="0"/>
          <a:ext cx="9326879" cy="4324350"/>
        </a:xfrm>
        <a:prstGeom prst="rightArrow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CAB31-08F8-4853-9B87-1ACC8183552E}">
      <dsp:nvSpPr>
        <dsp:cNvPr id="0" name=""/>
        <dsp:cNvSpPr/>
      </dsp:nvSpPr>
      <dsp:spPr>
        <a:xfrm>
          <a:off x="3750" y="1297304"/>
          <a:ext cx="2436732" cy="1729740"/>
        </a:xfrm>
        <a:prstGeom prst="flowChartAlternateProcess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Identify the Problem</a:t>
          </a:r>
          <a:endParaRPr lang="en-US" sz="2000" kern="1200" baseline="0" dirty="0"/>
        </a:p>
      </dsp:txBody>
      <dsp:txXfrm>
        <a:off x="88187" y="1381741"/>
        <a:ext cx="2267858" cy="1560866"/>
      </dsp:txXfrm>
    </dsp:sp>
    <dsp:sp modelId="{B68CE6F4-73D2-4E3B-8678-C879AB391CDE}">
      <dsp:nvSpPr>
        <dsp:cNvPr id="0" name=""/>
        <dsp:cNvSpPr/>
      </dsp:nvSpPr>
      <dsp:spPr>
        <a:xfrm>
          <a:off x="2846605" y="1297304"/>
          <a:ext cx="2436732" cy="1729740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Analyze the Problem</a:t>
          </a:r>
          <a:endParaRPr lang="en-US" sz="2000" kern="1200" baseline="0" dirty="0"/>
        </a:p>
      </dsp:txBody>
      <dsp:txXfrm>
        <a:off x="2931044" y="1381743"/>
        <a:ext cx="2267854" cy="1560862"/>
      </dsp:txXfrm>
    </dsp:sp>
    <dsp:sp modelId="{61C9F2AE-0DA0-40DD-8A02-942D4B9FBF49}">
      <dsp:nvSpPr>
        <dsp:cNvPr id="0" name=""/>
        <dsp:cNvSpPr/>
      </dsp:nvSpPr>
      <dsp:spPr>
        <a:xfrm>
          <a:off x="5689460" y="1297304"/>
          <a:ext cx="2436732" cy="17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Develop Alternate </a:t>
          </a:r>
          <a:r>
            <a:rPr lang="en-US" sz="2000" kern="1200" baseline="0" dirty="0" err="1" smtClean="0"/>
            <a:t>Soluitions</a:t>
          </a:r>
          <a:endParaRPr lang="en-US" sz="2000" kern="1200" baseline="0" dirty="0"/>
        </a:p>
      </dsp:txBody>
      <dsp:txXfrm>
        <a:off x="5773899" y="1381743"/>
        <a:ext cx="2267854" cy="1560862"/>
      </dsp:txXfrm>
    </dsp:sp>
    <dsp:sp modelId="{EC513D28-430C-4E40-9484-FADF32768A21}">
      <dsp:nvSpPr>
        <dsp:cNvPr id="0" name=""/>
        <dsp:cNvSpPr/>
      </dsp:nvSpPr>
      <dsp:spPr>
        <a:xfrm>
          <a:off x="8532315" y="1297304"/>
          <a:ext cx="2436732" cy="172974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 dirty="0" smtClean="0"/>
            <a:t>Select the Best Solution</a:t>
          </a:r>
          <a:endParaRPr lang="en-US" sz="2000" kern="1200" baseline="0" dirty="0"/>
        </a:p>
      </dsp:txBody>
      <dsp:txXfrm>
        <a:off x="8616754" y="1381743"/>
        <a:ext cx="2267854" cy="1560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9D0A4-7675-4915-9A8C-FEF114D831D6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91D6C-0280-41EE-9D19-B0E958E3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get me your organization logos and I’ll place them on the slides! For now, I’m keeping the formatting quite clean: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1D6C-0280-41EE-9D19-B0E958E3C9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2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1D6C-0280-41EE-9D19-B0E958E3C97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8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1D6C-0280-41EE-9D19-B0E958E3C97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8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1D6C-0280-41EE-9D19-B0E958E3C97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1D6C-0280-41EE-9D19-B0E958E3C97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8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543050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1D6C-0280-41EE-9D19-B0E958E3C97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8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91D6C-0280-41EE-9D19-B0E958E3C97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9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5790"/>
            <a:ext cx="54864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/>
            <a:endParaRPr lang="en-CA" dirty="0" smtClean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AF8C261-87D4-4365-9452-53F5B14B1DFE}" type="slidenum">
              <a:rPr lang="en-US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95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CA" sz="800" smtClean="0"/>
              <a:t>LISNS ED travelled NS in 2014 and met with staff and community members at the 10 courthouses</a:t>
            </a:r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Unanimous #1 issue – support for self-rep individuals</a:t>
            </a:r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First response: Pro Bono roster of lawyers at each courthouse provide half-hour free legal info</a:t>
            </a:r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Feedback from lawyers – no support</a:t>
            </a:r>
          </a:p>
          <a:p>
            <a:pPr>
              <a:lnSpc>
                <a:spcPct val="80000"/>
              </a:lnSpc>
            </a:pPr>
            <a:endParaRPr lang="en-CA" sz="800" smtClean="0"/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Began in the medical community to assist lower income individuals  &amp; remote locations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Link between patients and doctors: streamline process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Develop efficiency</a:t>
            </a:r>
          </a:p>
          <a:p>
            <a:pPr eaLnBrk="1" hangingPunct="1">
              <a:lnSpc>
                <a:spcPct val="80000"/>
              </a:lnSpc>
            </a:pPr>
            <a:r>
              <a:rPr lang="en-US" sz="800" smtClean="0"/>
              <a:t>NYC Courts recently began the implementation of Court Navigators</a:t>
            </a:r>
          </a:p>
          <a:p>
            <a:pPr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Medical Navigation Programs:</a:t>
            </a:r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Mexico City’s Juarez Hospital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800" smtClean="0"/>
              <a:t>66% of people with a navigator underwent a quicker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800" smtClean="0"/>
              <a:t>40% completed their process within a single visit</a:t>
            </a:r>
          </a:p>
          <a:p>
            <a:pPr lvl="1" eaLnBrk="1" hangingPunct="1">
              <a:lnSpc>
                <a:spcPct val="80000"/>
              </a:lnSpc>
            </a:pPr>
            <a:r>
              <a:rPr lang="en-CA" sz="800" smtClean="0"/>
              <a:t>Overall reduction in waiting times of 60%</a:t>
            </a:r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Journal Clinical Infectious Diseases – Jan 2015 – telemedicine increases access to care for those in rural areas, transportation issues</a:t>
            </a:r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Evidence supports tech-delivered therapy with support over the phone or e-mail successful (Globe and Mail June 2015)</a:t>
            </a:r>
          </a:p>
          <a:p>
            <a:pPr eaLnBrk="1" hangingPunct="1">
              <a:lnSpc>
                <a:spcPct val="80000"/>
              </a:lnSpc>
            </a:pPr>
            <a:endParaRPr lang="en-CA" sz="800" smtClean="0"/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Legal Navigation Models</a:t>
            </a:r>
          </a:p>
          <a:p>
            <a:pPr eaLnBrk="1" hangingPunct="1">
              <a:lnSpc>
                <a:spcPct val="80000"/>
              </a:lnSpc>
            </a:pPr>
            <a:endParaRPr lang="en-CA" sz="800" smtClean="0"/>
          </a:p>
          <a:p>
            <a:pPr eaLnBrk="1" hangingPunct="1">
              <a:lnSpc>
                <a:spcPct val="80000"/>
              </a:lnSpc>
            </a:pPr>
            <a:r>
              <a:rPr lang="en-CA" sz="800" b="1" smtClean="0"/>
              <a:t>New York City public navigator project</a:t>
            </a:r>
            <a:r>
              <a:rPr lang="en-CA" sz="800" smtClean="0"/>
              <a:t> – started 2014 http://www.nycourts.gov/courts/nyc/housing/rap_prospective.shtml</a:t>
            </a:r>
          </a:p>
          <a:p>
            <a:pPr eaLnBrk="1" hangingPunct="1">
              <a:lnSpc>
                <a:spcPct val="80000"/>
              </a:lnSpc>
            </a:pPr>
            <a:endParaRPr lang="en-CA" sz="800" smtClean="0"/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Based upon UK McKenzie Friend model (without fee component) – http://courtwithoutalawyer.co.uk/mckenzie-friends.html</a:t>
            </a:r>
          </a:p>
          <a:p>
            <a:pPr eaLnBrk="1" hangingPunct="1">
              <a:lnSpc>
                <a:spcPct val="80000"/>
              </a:lnSpc>
            </a:pPr>
            <a:endParaRPr lang="en-CA" sz="800" smtClean="0"/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The Lawyers Weekly (January 22, 2016) at PDF attached, “Non-lawyers to help self-represented”.</a:t>
            </a:r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The </a:t>
            </a:r>
            <a:r>
              <a:rPr lang="en-GB" sz="800" b="1" smtClean="0"/>
              <a:t>Canadian Forum on Civil Justice</a:t>
            </a:r>
            <a:r>
              <a:rPr lang="en-GB" sz="800" smtClean="0"/>
              <a:t> (November 2015) for innovation in access to justice for having looked to inspiration outside of Canada and successfully integrating it into Nova Scotia: http://nsbs.org/national-recognition-lisns-public-navigator-project</a:t>
            </a:r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The </a:t>
            </a:r>
            <a:r>
              <a:rPr lang="en-GB" sz="800" b="1" smtClean="0"/>
              <a:t>New Law Journal, Fall 2015</a:t>
            </a:r>
            <a:r>
              <a:rPr lang="en-GB" sz="800" smtClean="0"/>
              <a:t>, (UK), Roger Smith, columns, commented favourably upon legal assistance provided through the models of LISNS and Nova Scotia Legal Aid in http://www.newlawjournal.co.uk/nlj/content/across-pond-0 (Fall 2015)</a:t>
            </a:r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The </a:t>
            </a:r>
            <a:r>
              <a:rPr lang="en-GB" sz="800" b="1" smtClean="0"/>
              <a:t>CBC TV “The National Program”</a:t>
            </a:r>
            <a:r>
              <a:rPr lang="en-GB" sz="800" smtClean="0"/>
              <a:t> profiled LISNS work through a one day taping (June 2015) of public navigator training for a series on self-represented individuals across Canada.</a:t>
            </a:r>
            <a:endParaRPr lang="en-CA" sz="800" smtClean="0"/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CBC News Nova Scotia (April 21, 2016) "Bridgewater volunteers learn to help people representing themselves in court"</a:t>
            </a:r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allNova Scotia (February 29, 2016) “LEGAL CHARITY PILOT FOR THE SELF-REPRESENTED”;</a:t>
            </a:r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South Shore community newspapers including LighthouseNOW, South Shore Breaker and the Bridgewater Progress Bulletin (February 2016);</a:t>
            </a:r>
            <a:endParaRPr lang="en-CA" sz="800" smtClean="0"/>
          </a:p>
          <a:p>
            <a:pPr eaLnBrk="1" hangingPunct="1">
              <a:lnSpc>
                <a:spcPct val="80000"/>
              </a:lnSpc>
            </a:pPr>
            <a:endParaRPr lang="en-CA" sz="800" smtClean="0"/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Community groups expressed need for legal information support for self-reps; willingness to support delivery of training if LISNS developed</a:t>
            </a:r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LISNS does not have project funding – doing through core funding without a budget</a:t>
            </a:r>
          </a:p>
          <a:p>
            <a:pPr eaLnBrk="1" hangingPunct="1">
              <a:lnSpc>
                <a:spcPct val="80000"/>
              </a:lnSpc>
            </a:pPr>
            <a:r>
              <a:rPr lang="en-CA" sz="800" smtClean="0"/>
              <a:t>Retained a highly capable third year law student to work with LISNS staff and volunteer lawyer/mediator to develop training materials</a:t>
            </a:r>
          </a:p>
          <a:p>
            <a:pPr eaLnBrk="1" hangingPunct="1">
              <a:lnSpc>
                <a:spcPct val="80000"/>
              </a:lnSpc>
            </a:pPr>
            <a:endParaRPr lang="en-CA" sz="800" smtClean="0"/>
          </a:p>
        </p:txBody>
      </p:sp>
    </p:spTree>
    <p:extLst>
      <p:ext uri="{BB962C8B-B14F-4D97-AF65-F5344CB8AC3E}">
        <p14:creationId xmlns:p14="http://schemas.microsoft.com/office/powerpoint/2010/main" val="20412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smtClean="0"/>
              <a:t>Federal Department of Justice research indicates nearly 12 million Canadians will experience at least 1 legal problem in any 3 year period.</a:t>
            </a:r>
          </a:p>
          <a:p>
            <a:pPr eaLnBrk="1" hangingPunct="1"/>
            <a:r>
              <a:rPr lang="en-CA" smtClean="0"/>
              <a:t>Many will not be able to afford a lawyer</a:t>
            </a:r>
          </a:p>
          <a:p>
            <a:pPr eaLnBrk="1" hangingPunct="1"/>
            <a:r>
              <a:rPr lang="en-CA" smtClean="0"/>
              <a:t>Most do not seek out information until and unless there is a pressing legal issue/document requiring attention</a:t>
            </a:r>
          </a:p>
          <a:p>
            <a:pPr eaLnBrk="1" hangingPunct="1"/>
            <a:endParaRPr lang="en-CA" sz="1100" smtClean="0"/>
          </a:p>
          <a:p>
            <a:pPr eaLnBrk="1" hangingPunct="1"/>
            <a:r>
              <a:rPr lang="en-CA" sz="1100" smtClean="0"/>
              <a:t>Digital delivery of legal services to people on low income (Roger Smith, Spring 2015, www.thelegaleducationfoundation.org/digital-report)</a:t>
            </a:r>
          </a:p>
          <a:p>
            <a:pPr eaLnBrk="1" hangingPunct="1"/>
            <a:r>
              <a:rPr lang="en-CA" sz="1100" smtClean="0"/>
              <a:t>Findings reinforce the importance of individuals having access to quality legal information and in-person support to navigate the legal system – in order to build self rep confidence to prepare for the legal system</a:t>
            </a:r>
          </a:p>
          <a:p>
            <a:pPr eaLnBrk="1" hangingPunct="1"/>
            <a:r>
              <a:rPr lang="en-CA" sz="1100" smtClean="0"/>
              <a:t>Recommends improvements in legal information delivery through existing public legal education providers and reinforcing capacity (existing websites)</a:t>
            </a:r>
          </a:p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0773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5790"/>
            <a:ext cx="54864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/>
            <a:endParaRPr lang="en-CA" b="1" dirty="0" smtClean="0"/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4809D5F-2164-464D-A171-DBDE52D247DF}" type="slidenum">
              <a:rPr lang="en-US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2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5790"/>
            <a:ext cx="54864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08D855C-C366-4F1B-835A-738C47A28D95}" type="slidenum">
              <a:rPr lang="en-US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643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27270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5630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5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350A-2786-4609-9446-797E2A8B52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4DC81-561C-4644-9DBD-D9EA19B7F6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8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B89C-E51C-4C64-8302-E5E4034B9A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8B23-511C-43FC-AD51-733B49A4DB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19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2894-4C0A-400B-965E-9A1170475A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201A-9439-4AC1-86ED-95535C675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8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3C6F-176A-45F0-98AC-5C82AF068B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DC28-7177-4C15-B894-263A992967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04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8CC4-71C9-44EB-A7E1-87FB1D1D0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D477-56F4-43EB-94C4-FFD1DE01BA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7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B0EB-035E-43B0-A249-8A03C5F760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4101-729A-4543-BED7-4244342586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56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8607-9DD4-40FA-A6CC-94C406E9F8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DD3F-9CBC-4401-84A3-6BC49B1657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00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A0E97-CB40-45CF-A9C6-6468D48768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F183-9A98-49E6-867D-938586D92C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3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4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5180-DE6B-4026-9328-E238166E8A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A22C-9577-4A81-9A1D-8CD55C4B8B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0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C197-A6D3-4462-854D-BF0DE0191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2CA1-7AA2-49B2-B968-08BE7A916B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13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8D8B-9D15-4428-9C75-D9A7FD57AA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6362-FDD4-4F48-8002-F08F20E628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4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2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2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6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48329-3A62-47A9-8CAA-DC20ED732A9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B1C8F-9AE0-46A9-8872-E19D54A1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1E9ADA-3DE6-4956-B8CC-07083B7700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12E47-D4A8-42DF-A7D9-F29587AB1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2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nVMru_hSN_c?list=PL-H7OWp0Q1oiDuet9fgh-4Vw9i2FmvcEW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playlist?list=PL-H7OWp0Q1oiDuet9fgh-4Vw9i2FmvcEW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forcourt.ca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399" y="783772"/>
            <a:ext cx="9301843" cy="1321933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Lawyer as Human Being: Legal Coaching by Law Students</a:t>
            </a:r>
            <a:endParaRPr lang="en-US" sz="4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5986" y="2475368"/>
            <a:ext cx="5774871" cy="512762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Monday July 11 2016 | 11:00am – 12:30pm</a:t>
            </a:r>
          </a:p>
          <a:p>
            <a:endParaRPr lang="en-US" dirty="0"/>
          </a:p>
        </p:txBody>
      </p:sp>
      <p:pic>
        <p:nvPicPr>
          <p:cNvPr id="4" name="Picture 24" descr="PBSC logo FA 2011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892" y="4537595"/>
            <a:ext cx="1943456" cy="9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938892" y="3167743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LISNS_hr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891" y="4818970"/>
            <a:ext cx="2464462" cy="37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agull brig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2992" y="4750596"/>
            <a:ext cx="556899" cy="55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06" y="4332011"/>
            <a:ext cx="1756385" cy="1727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68" y="4585142"/>
            <a:ext cx="1221093" cy="12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3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PBSC Windsor Law: Family Law Coaching Pilot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/>
              <a:t>Family Law Coach Recruitment </a:t>
            </a:r>
          </a:p>
          <a:p>
            <a:pPr lvl="1"/>
            <a:r>
              <a:rPr lang="en-US" sz="3200" dirty="0" smtClean="0"/>
              <a:t>5 coaches </a:t>
            </a:r>
          </a:p>
          <a:p>
            <a:pPr lvl="1"/>
            <a:r>
              <a:rPr lang="en-US" sz="3200" dirty="0" smtClean="0"/>
              <a:t>2/5 coaches JD/MSW Students </a:t>
            </a:r>
          </a:p>
          <a:p>
            <a:pPr lvl="1"/>
            <a:r>
              <a:rPr lang="en-US" sz="3200" dirty="0" smtClean="0"/>
              <a:t>5/5 enrolled in family law and advanced family law</a:t>
            </a:r>
          </a:p>
          <a:p>
            <a:pPr lvl="1"/>
            <a:r>
              <a:rPr lang="en-US" sz="3200" dirty="0" smtClean="0"/>
              <a:t>5/5 clinical experience</a:t>
            </a:r>
          </a:p>
          <a:p>
            <a:r>
              <a:rPr lang="en-US" sz="3200" dirty="0" smtClean="0"/>
              <a:t>1 volunteer coordinator (Law III Student) </a:t>
            </a:r>
          </a:p>
          <a:p>
            <a:r>
              <a:rPr lang="en-US" sz="3200" dirty="0" smtClean="0"/>
              <a:t>1 Lawyer Supervisor </a:t>
            </a:r>
          </a:p>
          <a:p>
            <a:r>
              <a:rPr lang="en-US" sz="3200" dirty="0" smtClean="0"/>
              <a:t>1 Project Supervisor (Dr. Macfarlane) 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1" y="1766193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93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PBSC Windsor Law: Family Law Coaching Pilot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2. Training</a:t>
            </a:r>
          </a:p>
          <a:p>
            <a:pPr marL="0" indent="0">
              <a:buNone/>
            </a:pPr>
            <a:endParaRPr lang="en-US" sz="3200" b="1" dirty="0" smtClean="0"/>
          </a:p>
          <a:p>
            <a:pPr lvl="1"/>
            <a:r>
              <a:rPr lang="en-US" sz="3600" dirty="0" smtClean="0"/>
              <a:t>PBSC Training </a:t>
            </a:r>
          </a:p>
          <a:p>
            <a:pPr lvl="1"/>
            <a:r>
              <a:rPr lang="en-US" sz="3600" dirty="0" smtClean="0"/>
              <a:t>Family Law Project (FLP) Training &amp; form handbook</a:t>
            </a:r>
          </a:p>
          <a:p>
            <a:pPr lvl="1"/>
            <a:r>
              <a:rPr lang="en-US" sz="3600" dirty="0" smtClean="0"/>
              <a:t>Family Law Coaching Training </a:t>
            </a:r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1" y="1766193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23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PBSC Windsor Law: Family Law Coaching Pilot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2</a:t>
            </a:r>
            <a:r>
              <a:rPr lang="en-US" sz="3200" b="1" dirty="0" smtClean="0"/>
              <a:t>. Family Law Coaching Training</a:t>
            </a:r>
          </a:p>
          <a:p>
            <a:pPr marL="0" indent="0">
              <a:buNone/>
            </a:pPr>
            <a:endParaRPr lang="en-US" sz="3200" b="1" dirty="0" smtClean="0"/>
          </a:p>
          <a:p>
            <a:pPr lvl="1"/>
            <a:r>
              <a:rPr lang="en-US" sz="3200" dirty="0" smtClean="0"/>
              <a:t>Dr. Macfarlane &amp; NSRLP </a:t>
            </a:r>
          </a:p>
          <a:p>
            <a:pPr lvl="1"/>
            <a:r>
              <a:rPr lang="en-US" sz="3200" dirty="0" smtClean="0"/>
              <a:t>Mindfulness &amp; Therapeutic Jurisprudence </a:t>
            </a:r>
          </a:p>
          <a:p>
            <a:pPr lvl="1"/>
            <a:r>
              <a:rPr lang="en-US" sz="3200" dirty="0" smtClean="0"/>
              <a:t>Legal advice vs. Legal Information </a:t>
            </a:r>
          </a:p>
          <a:p>
            <a:pPr lvl="1"/>
            <a:r>
              <a:rPr lang="en-US" sz="3200" dirty="0" smtClean="0"/>
              <a:t>Working with </a:t>
            </a:r>
            <a:r>
              <a:rPr lang="en-US" sz="3200" dirty="0" err="1" smtClean="0"/>
              <a:t>SRLs</a:t>
            </a:r>
            <a:r>
              <a:rPr lang="en-US" sz="3200" dirty="0" smtClean="0"/>
              <a:t> with Family Law Issues </a:t>
            </a:r>
          </a:p>
          <a:p>
            <a:pPr lvl="1"/>
            <a:r>
              <a:rPr lang="en-US" sz="3200" dirty="0" smtClean="0"/>
              <a:t>Coaching Agreement </a:t>
            </a:r>
          </a:p>
          <a:p>
            <a:pPr lvl="1">
              <a:buNone/>
            </a:pPr>
            <a:r>
              <a:rPr lang="en-US" sz="3200" dirty="0" smtClean="0"/>
              <a:t>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1" y="1766193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42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PBSC Windsor Law: Family Law Coaching Pilot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3</a:t>
            </a:r>
            <a:r>
              <a:rPr lang="en-US" sz="3200" b="1" dirty="0" smtClean="0"/>
              <a:t>. SRL Recruitment </a:t>
            </a:r>
          </a:p>
          <a:p>
            <a:pPr marL="0" indent="0">
              <a:buNone/>
            </a:pPr>
            <a:endParaRPr lang="en-US" sz="3200" b="1" dirty="0" smtClean="0"/>
          </a:p>
          <a:p>
            <a:pPr lvl="1"/>
            <a:r>
              <a:rPr lang="en-US" sz="3200" dirty="0" smtClean="0"/>
              <a:t>NSRLP </a:t>
            </a:r>
          </a:p>
          <a:p>
            <a:pPr lvl="1"/>
            <a:r>
              <a:rPr lang="en-US" sz="3200" dirty="0" smtClean="0"/>
              <a:t>Local SRL advocates </a:t>
            </a:r>
          </a:p>
          <a:p>
            <a:pPr lvl="1"/>
            <a:r>
              <a:rPr lang="en-US" sz="3200" dirty="0" smtClean="0"/>
              <a:t>Posters at OCJ </a:t>
            </a:r>
          </a:p>
          <a:p>
            <a:pPr lvl="1"/>
            <a:r>
              <a:rPr lang="en-US" sz="3200" dirty="0" smtClean="0"/>
              <a:t>Other?</a:t>
            </a:r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1" y="1766193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13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PBSC Windsor Law: Family Law Coaching Pilot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4</a:t>
            </a:r>
            <a:r>
              <a:rPr lang="en-US" sz="3200" b="1" dirty="0" smtClean="0"/>
              <a:t>. The Role of the Coach</a:t>
            </a:r>
          </a:p>
          <a:p>
            <a:pPr marL="0" indent="0">
              <a:buNone/>
            </a:pPr>
            <a:endParaRPr lang="en-US" sz="3200" b="1" dirty="0" smtClean="0"/>
          </a:p>
          <a:p>
            <a:pPr lvl="1"/>
            <a:r>
              <a:rPr lang="en-US" sz="3200" dirty="0" smtClean="0"/>
              <a:t>Emotional support</a:t>
            </a:r>
          </a:p>
          <a:p>
            <a:pPr lvl="1"/>
            <a:r>
              <a:rPr lang="en-US" sz="3200" dirty="0" smtClean="0"/>
              <a:t>Research memo</a:t>
            </a:r>
          </a:p>
          <a:p>
            <a:pPr lvl="1"/>
            <a:r>
              <a:rPr lang="en-US" sz="3200" dirty="0" smtClean="0"/>
              <a:t>Guide </a:t>
            </a:r>
            <a:r>
              <a:rPr lang="en-US" sz="3200" dirty="0" err="1" smtClean="0"/>
              <a:t>SRLs</a:t>
            </a:r>
            <a:r>
              <a:rPr lang="en-US" sz="3200" dirty="0" smtClean="0"/>
              <a:t> through forms</a:t>
            </a:r>
          </a:p>
          <a:p>
            <a:pPr lvl="1">
              <a:buNone/>
            </a:pPr>
            <a:r>
              <a:rPr lang="en-US" sz="3200" b="1" dirty="0" smtClean="0"/>
              <a:t> </a:t>
            </a:r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1" y="1766193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4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PBSC Windsor Law: Family Law Coaching Pilot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5</a:t>
            </a:r>
            <a:r>
              <a:rPr lang="en-US" sz="3200" b="1" dirty="0" smtClean="0"/>
              <a:t>. Coaches Experiences </a:t>
            </a:r>
          </a:p>
          <a:p>
            <a:pPr marL="0" indent="0">
              <a:buNone/>
            </a:pPr>
            <a:endParaRPr lang="en-US" sz="3200" b="1" dirty="0" smtClean="0"/>
          </a:p>
          <a:p>
            <a:pPr lvl="1"/>
            <a:r>
              <a:rPr lang="en-US" sz="3200" dirty="0" smtClean="0"/>
              <a:t>Spousal support, separation agreement, custody, child support </a:t>
            </a:r>
          </a:p>
          <a:p>
            <a:pPr lvl="1"/>
            <a:r>
              <a:rPr lang="en-US" sz="3200" dirty="0" err="1" smtClean="0"/>
              <a:t>SRLs</a:t>
            </a:r>
            <a:r>
              <a:rPr lang="en-US" sz="3200" dirty="0" smtClean="0"/>
              <a:t> felt they were emotionally supported </a:t>
            </a:r>
          </a:p>
          <a:p>
            <a:pPr lvl="1"/>
            <a:r>
              <a:rPr lang="en-US" sz="3200" dirty="0" smtClean="0"/>
              <a:t>Coaches helped </a:t>
            </a:r>
            <a:r>
              <a:rPr lang="en-US" sz="3200" dirty="0" err="1" smtClean="0"/>
              <a:t>SRLs</a:t>
            </a:r>
            <a:r>
              <a:rPr lang="en-US" sz="3200" dirty="0" smtClean="0"/>
              <a:t> gain independence and understanding </a:t>
            </a:r>
            <a:r>
              <a:rPr lang="en-US" sz="3200" b="1" dirty="0" smtClean="0"/>
              <a:t> </a:t>
            </a:r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1" y="1766193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2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PBSC Windsor Law: Family Law Coaching Pilot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6</a:t>
            </a:r>
            <a:r>
              <a:rPr lang="en-US" sz="3200" b="1" dirty="0" smtClean="0"/>
              <a:t>. Helpful Resources</a:t>
            </a:r>
          </a:p>
          <a:p>
            <a:pPr marL="0" indent="0">
              <a:buNone/>
            </a:pPr>
            <a:endParaRPr lang="en-US" sz="3200" b="1" dirty="0" smtClean="0"/>
          </a:p>
          <a:p>
            <a:pPr lvl="1"/>
            <a:r>
              <a:rPr lang="en-US" sz="3500" dirty="0" smtClean="0"/>
              <a:t>Lawyer Supervisor: Georgette </a:t>
            </a:r>
            <a:r>
              <a:rPr lang="en-US" sz="3500" dirty="0" err="1" smtClean="0"/>
              <a:t>Makhoul</a:t>
            </a:r>
            <a:endParaRPr lang="en-US" sz="3500" dirty="0" smtClean="0"/>
          </a:p>
          <a:p>
            <a:pPr lvl="1"/>
            <a:r>
              <a:rPr lang="en-US" sz="3500" dirty="0" smtClean="0"/>
              <a:t>List of lawyers offering unbundled services in the community </a:t>
            </a:r>
          </a:p>
          <a:p>
            <a:pPr lvl="1"/>
            <a:r>
              <a:rPr lang="en-US" sz="3500" dirty="0" smtClean="0"/>
              <a:t>Community resources for counseling and social supports</a:t>
            </a:r>
          </a:p>
          <a:p>
            <a:pPr lvl="1"/>
            <a:r>
              <a:rPr lang="en-US" sz="3500" dirty="0" smtClean="0"/>
              <a:t>Coaching Agreement</a:t>
            </a:r>
          </a:p>
          <a:p>
            <a:pPr lvl="1"/>
            <a:r>
              <a:rPr lang="en-US" sz="3500" dirty="0" smtClean="0"/>
              <a:t>FLP Handbook  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1" y="1766193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2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PBSC Windsor Law: Family Law Coaching Pilot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7. Opportunities for Growth </a:t>
            </a:r>
          </a:p>
          <a:p>
            <a:pPr marL="0" indent="0">
              <a:buNone/>
            </a:pPr>
            <a:endParaRPr lang="en-US" sz="3200" b="1" dirty="0" smtClean="0"/>
          </a:p>
          <a:p>
            <a:pPr lvl="1"/>
            <a:r>
              <a:rPr lang="en-US" sz="3200" dirty="0" smtClean="0"/>
              <a:t>Coaches should attend MIP </a:t>
            </a:r>
          </a:p>
          <a:p>
            <a:pPr lvl="1"/>
            <a:r>
              <a:rPr lang="en-US" sz="3200" dirty="0" smtClean="0"/>
              <a:t>Exit survey with </a:t>
            </a:r>
            <a:r>
              <a:rPr lang="en-US" sz="3200" dirty="0" err="1" smtClean="0"/>
              <a:t>SRLs</a:t>
            </a:r>
            <a:r>
              <a:rPr lang="en-US" sz="3200" dirty="0" smtClean="0"/>
              <a:t> to improve services </a:t>
            </a:r>
          </a:p>
          <a:p>
            <a:pPr lvl="1"/>
            <a:r>
              <a:rPr lang="en-US" sz="3200" dirty="0" smtClean="0"/>
              <a:t>Connect with existing SRL advocates and resources </a:t>
            </a:r>
          </a:p>
          <a:p>
            <a:pPr lvl="1"/>
            <a:r>
              <a:rPr lang="en-US" sz="3200" dirty="0" smtClean="0"/>
              <a:t>Connect with local family law judges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b="1" dirty="0" smtClean="0"/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1" y="1766193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88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2F5597"/>
                </a:solidFill>
                <a:latin typeface="+mn-lt"/>
              </a:rPr>
              <a:t>Legal Information Society of Nova Scotia: Public Navigator Program</a:t>
            </a:r>
            <a:endParaRPr lang="en-US" dirty="0" smtClean="0">
              <a:solidFill>
                <a:srgbClr val="2F5597"/>
              </a:solidFill>
              <a:latin typeface="+mn-lt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76300" y="1601788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7411" name="Picture 6" descr="PubNavCompassPo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9966" y="2110532"/>
            <a:ext cx="5400221" cy="445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205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11206163" y="219075"/>
            <a:ext cx="657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347D2A62-F432-4E5C-9407-9D11DDABFEE4}" type="slidenum">
              <a:rPr lang="en-US" sz="1200">
                <a:solidFill>
                  <a:srgbClr val="44546A"/>
                </a:solidFill>
                <a:cs typeface="Arial" charset="0"/>
              </a:rPr>
              <a:pPr algn="r">
                <a:defRPr/>
              </a:pPr>
              <a:t>19</a:t>
            </a:fld>
            <a:endParaRPr lang="en-US" sz="12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CA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Public Navigator Project receives CBA-NS 2016 Law Day Award – for innovation in A2J</a:t>
            </a:r>
          </a:p>
        </p:txBody>
      </p:sp>
      <p:pic>
        <p:nvPicPr>
          <p:cNvPr id="18435" name="Picture 5" descr="LISNS Group CBA Awar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494088" y="2049463"/>
            <a:ext cx="5202237" cy="3902075"/>
          </a:xfrm>
        </p:spPr>
      </p:pic>
      <p:cxnSp>
        <p:nvCxnSpPr>
          <p:cNvPr id="5" name="Straight Connector 4"/>
          <p:cNvCxnSpPr/>
          <p:nvPr/>
        </p:nvCxnSpPr>
        <p:spPr bwMode="auto">
          <a:xfrm>
            <a:off x="876300" y="1601788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3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120196"/>
            <a:ext cx="2264229" cy="8431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8" y="1240971"/>
            <a:ext cx="10783077" cy="5617029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Overview: What is Legal Coaching?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Pro Bono Students Canada: Windsor Coaching Pilot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Legal Information Society of Nova Scotia: Navigator </a:t>
            </a:r>
            <a:r>
              <a:rPr lang="en-US" sz="3200" dirty="0"/>
              <a:t>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National SRL Support Network: Perspective of an SRL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Role Play Exercise &amp;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Moving Forward: Developing Student Coaching Programs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Q&amp;A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83029" y="963386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3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 txBox="1">
            <a:spLocks noGrp="1"/>
          </p:cNvSpPr>
          <p:nvPr/>
        </p:nvSpPr>
        <p:spPr>
          <a:xfrm>
            <a:off x="11206163" y="219075"/>
            <a:ext cx="657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CE482A0-4AD5-4879-A6E7-8EFB557DACAF}" type="slidenum">
              <a:rPr lang="en-US" sz="1200">
                <a:solidFill>
                  <a:srgbClr val="44546A"/>
                </a:solidFill>
                <a:cs typeface="Arial" charset="0"/>
              </a:rPr>
              <a:pPr algn="r">
                <a:defRPr/>
              </a:pPr>
              <a:t>20</a:t>
            </a:fld>
            <a:endParaRPr lang="en-US" sz="1200">
              <a:solidFill>
                <a:srgbClr val="44546A"/>
              </a:solidFill>
              <a:cs typeface="Arial" charset="0"/>
            </a:endParaRPr>
          </a:p>
        </p:txBody>
      </p:sp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268288" y="1027113"/>
            <a:ext cx="11725275" cy="5118100"/>
            <a:chOff x="201703" y="1026828"/>
            <a:chExt cx="8792884" cy="5117733"/>
          </a:xfrm>
        </p:grpSpPr>
        <p:pic>
          <p:nvPicPr>
            <p:cNvPr id="19469" name="Picture 1" descr="Img 1.tif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68506" y="1843741"/>
              <a:ext cx="4203700" cy="66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3" descr="img 3.tif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1703" y="1026828"/>
              <a:ext cx="8733118" cy="74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4" descr="img 4.tif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30587" y="4031130"/>
              <a:ext cx="4064000" cy="55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5" descr="img 5.tif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1950" y="3561230"/>
              <a:ext cx="4203700" cy="93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6" descr="img 6.tif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7021" y="4669866"/>
              <a:ext cx="77978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Picture 7" descr="img 7.tif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81287" y="5306361"/>
              <a:ext cx="48133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59" name="Picture 2" descr="img 2.tif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188" y="2608263"/>
            <a:ext cx="118903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g 8.tif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463" y="2413000"/>
            <a:ext cx="1120933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g 9.tif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463" y="4030663"/>
            <a:ext cx="2006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g 10.tif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32063" y="228600"/>
            <a:ext cx="946467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g 11.tif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68550" y="5880100"/>
            <a:ext cx="97202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img 12.tif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68550" y="4084638"/>
            <a:ext cx="985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img 13.tif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8763" y="630238"/>
            <a:ext cx="98202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img 14.tif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8288" y="4900613"/>
            <a:ext cx="97710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img 15.tif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62213" y="1262063"/>
            <a:ext cx="96678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img 16.tif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32063" y="3038475"/>
            <a:ext cx="6370637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1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4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4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4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4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60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60" accel="10000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5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6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40" accel="100000" fill="hold">
                                          <p:stCondLst>
                                            <p:cond delay="12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5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15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850"/>
                            </p:stCondLst>
                            <p:childTnLst>
                              <p:par>
                                <p:cTn id="6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11206163" y="219075"/>
            <a:ext cx="657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E36F8B61-C332-478D-BB66-CAFB95A7C63B}" type="slidenum">
              <a:rPr lang="en-US" sz="1200">
                <a:solidFill>
                  <a:srgbClr val="44546A"/>
                </a:solidFill>
                <a:cs typeface="Arial" charset="0"/>
              </a:rPr>
              <a:pPr algn="r">
                <a:defRPr/>
              </a:pPr>
              <a:t>21</a:t>
            </a:fld>
            <a:endParaRPr lang="en-US" sz="12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CA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Public Navigator Project (NS)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82575" indent="-282575" eaLnBrk="1" hangingPunct="1"/>
            <a:endParaRPr lang="en-CA" sz="3200" dirty="0" smtClean="0"/>
          </a:p>
          <a:p>
            <a:pPr marL="282575" indent="-282575" eaLnBrk="1" hangingPunct="1"/>
            <a:r>
              <a:rPr lang="en-CA" sz="3200" dirty="0" smtClean="0"/>
              <a:t>First in Canada (that we can determine)</a:t>
            </a:r>
          </a:p>
          <a:p>
            <a:pPr marL="282575" indent="-282575" eaLnBrk="1" hangingPunct="1"/>
            <a:r>
              <a:rPr lang="en-CA" sz="3200" dirty="0" smtClean="0"/>
              <a:t>Response to need of NS Court Administrators</a:t>
            </a:r>
          </a:p>
          <a:p>
            <a:pPr marL="282575" indent="-282575" eaLnBrk="1" hangingPunct="1"/>
            <a:r>
              <a:rPr lang="en-CA" sz="3200" dirty="0" smtClean="0"/>
              <a:t>Supported by Chief Justice of Nova Scotia</a:t>
            </a:r>
          </a:p>
          <a:p>
            <a:pPr marL="282575" indent="-282575" eaLnBrk="1" hangingPunct="1"/>
            <a:r>
              <a:rPr lang="en-CA" sz="3200" dirty="0" smtClean="0"/>
              <a:t>Complements pro bono initiative in Halifax to provide free legal ADVICE to self-reps (civil litigation issues) in NSSC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76300" y="1601788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48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11206163" y="219075"/>
            <a:ext cx="657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B6A455D2-D403-4D5F-BC1D-C7B43B4C0082}" type="slidenum">
              <a:rPr lang="en-US" sz="1200">
                <a:solidFill>
                  <a:srgbClr val="44546A"/>
                </a:solidFill>
                <a:cs typeface="Arial" charset="0"/>
              </a:rPr>
              <a:pPr algn="r">
                <a:defRPr/>
              </a:pPr>
              <a:t>22</a:t>
            </a:fld>
            <a:endParaRPr lang="en-US" sz="12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838200" y="39461"/>
            <a:ext cx="10515600" cy="1325563"/>
          </a:xfrm>
        </p:spPr>
        <p:txBody>
          <a:bodyPr anchor="b"/>
          <a:lstStyle/>
          <a:p>
            <a:pPr eaLnBrk="1" hangingPunct="1"/>
            <a:r>
              <a:rPr lang="en-CA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role of legal information &amp;personal support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728108"/>
            <a:ext cx="10927702" cy="4351338"/>
          </a:xfrm>
        </p:spPr>
        <p:txBody>
          <a:bodyPr/>
          <a:lstStyle/>
          <a:p>
            <a:pPr marL="282575" indent="-282575" eaLnBrk="1" hangingPunct="1"/>
            <a:r>
              <a:rPr lang="en-CA" sz="3000" u="sng" dirty="0" smtClean="0"/>
              <a:t>Ab Currie’s research (</a:t>
            </a:r>
            <a:r>
              <a:rPr lang="en-CA" sz="3000" dirty="0" smtClean="0"/>
              <a:t>quoted in various A2J Reports) supports:</a:t>
            </a:r>
          </a:p>
          <a:p>
            <a:pPr marL="577850" lvl="1" indent="-295275" eaLnBrk="1" hangingPunct="1"/>
            <a:r>
              <a:rPr lang="en-CA" sz="3000" dirty="0" smtClean="0"/>
              <a:t>the potential value of initial legal information to assist a person in understanding the nature of the problem and courses of action that may be open</a:t>
            </a:r>
          </a:p>
          <a:p>
            <a:pPr marL="577850" lvl="1" indent="-295275" eaLnBrk="1" hangingPunct="1"/>
            <a:r>
              <a:rPr lang="en-CA" sz="3000" dirty="0" smtClean="0"/>
              <a:t>Virtual legal assistance is helpful to over 85% of respondents in resolving the issue</a:t>
            </a:r>
          </a:p>
          <a:p>
            <a:pPr marL="282575" indent="-282575" eaLnBrk="1" hangingPunct="1"/>
            <a:r>
              <a:rPr lang="en-CA" sz="3000" u="sng" dirty="0" smtClean="0"/>
              <a:t>Consistent with LISNS experience assisting over 100,000 callers to the Legal Information Line</a:t>
            </a:r>
            <a:r>
              <a:rPr lang="en-CA" sz="3000" dirty="0" smtClean="0"/>
              <a:t> (legally trained counsellor, toll-free, anonymous)</a:t>
            </a:r>
          </a:p>
          <a:p>
            <a:pPr marL="577850" lvl="1" indent="-295275" eaLnBrk="1" hangingPunct="1"/>
            <a:r>
              <a:rPr lang="en-CA" sz="3000" dirty="0" smtClean="0"/>
              <a:t>Only 25% of callers require a lawyer referral</a:t>
            </a:r>
          </a:p>
          <a:p>
            <a:pPr marL="577850" lvl="1" indent="-295275" eaLnBrk="1" hangingPunct="1"/>
            <a:r>
              <a:rPr lang="en-CA" sz="3000" b="1" i="1" dirty="0" smtClean="0"/>
              <a:t>75% of callers can address conflict with legal info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38200" y="1365024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59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11206163" y="219075"/>
            <a:ext cx="657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0904371-BDD2-41DA-AAD0-EEECE3643AB4}" type="slidenum">
              <a:rPr lang="en-US" sz="1200">
                <a:solidFill>
                  <a:srgbClr val="44546A"/>
                </a:solidFill>
                <a:cs typeface="Arial" charset="0"/>
              </a:rPr>
              <a:pPr algn="r">
                <a:defRPr/>
              </a:pPr>
              <a:t>23</a:t>
            </a:fld>
            <a:endParaRPr lang="en-US" sz="12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pPr eaLnBrk="1" hangingPunct="1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LISNS and the Public Navigator Program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	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82575" indent="-282575" eaLnBrk="1" hangingPunct="1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Solution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2575" indent="-282575" eaLnBrk="1" hangingPunct="1">
              <a:buFont typeface="Arial" charset="0"/>
              <a:buNone/>
            </a:pPr>
            <a:r>
              <a:rPr lang="en-US" sz="3200" dirty="0" smtClean="0"/>
              <a:t>Public Navigator:</a:t>
            </a:r>
          </a:p>
          <a:p>
            <a:pPr marL="577850" lvl="1" indent="-295275" eaLnBrk="1" hangingPunct="1"/>
            <a:r>
              <a:rPr lang="en-US" sz="3200" dirty="0" smtClean="0"/>
              <a:t>Provide quality information services to self-represented individuals</a:t>
            </a:r>
          </a:p>
          <a:p>
            <a:pPr marL="577850" lvl="1" indent="-295275" eaLnBrk="1" hangingPunct="1"/>
            <a:r>
              <a:rPr lang="en-US" sz="3200" dirty="0" smtClean="0"/>
              <a:t>Triage</a:t>
            </a:r>
          </a:p>
          <a:p>
            <a:pPr marL="577850" lvl="1" indent="-295275" eaLnBrk="1" hangingPunct="1"/>
            <a:r>
              <a:rPr lang="en-US" sz="3200" dirty="0" smtClean="0"/>
              <a:t>Help self-reps understand the health, economic, and emotional implications of going to court.</a:t>
            </a:r>
          </a:p>
          <a:p>
            <a:pPr marL="577850" lvl="1" indent="-295275" eaLnBrk="1" hangingPunct="1"/>
            <a:r>
              <a:rPr lang="en-US" sz="3200" dirty="0" smtClean="0"/>
              <a:t>Hub for legal information materials. Public navigators will help self-reps access existing legal information.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38200" y="1365024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3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 noGrp="1"/>
          </p:cNvSpPr>
          <p:nvPr/>
        </p:nvSpPr>
        <p:spPr>
          <a:xfrm>
            <a:off x="11206163" y="219075"/>
            <a:ext cx="657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C328EA75-CA9B-4D08-8265-C41476B119D8}" type="slidenum">
              <a:rPr lang="en-US" sz="1200">
                <a:solidFill>
                  <a:srgbClr val="44546A"/>
                </a:solidFill>
                <a:cs typeface="Arial" charset="0"/>
              </a:rPr>
              <a:pPr algn="r">
                <a:defRPr/>
              </a:pPr>
              <a:t>24</a:t>
            </a:fld>
            <a:endParaRPr lang="en-US" sz="1200">
              <a:solidFill>
                <a:srgbClr val="44546A"/>
              </a:solidFill>
              <a:cs typeface="Arial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298450"/>
            <a:ext cx="11582400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63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11206163" y="219075"/>
            <a:ext cx="657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1324E79-4C38-473B-A778-F0284ACF54A1}" type="slidenum">
              <a:rPr lang="en-US" sz="1200">
                <a:solidFill>
                  <a:srgbClr val="44546A"/>
                </a:solidFill>
                <a:cs typeface="Arial" charset="0"/>
              </a:rPr>
              <a:pPr algn="r">
                <a:defRPr/>
              </a:pPr>
              <a:t>25</a:t>
            </a:fld>
            <a:endParaRPr lang="en-US" sz="12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690563" y="219075"/>
            <a:ext cx="10515600" cy="808945"/>
          </a:xfrm>
        </p:spPr>
        <p:txBody>
          <a:bodyPr anchor="b"/>
          <a:lstStyle/>
          <a:p>
            <a:pPr eaLnBrk="1" hangingPunct="1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Simplified Decision Making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2249488"/>
          <a:ext cx="10972799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690563" y="1028020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860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11206163" y="219075"/>
            <a:ext cx="657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E7E43F2E-6665-4569-A3F5-67D1F4BDB357}" type="slidenum">
              <a:rPr lang="en-US" sz="1200">
                <a:solidFill>
                  <a:srgbClr val="44546A"/>
                </a:solidFill>
                <a:cs typeface="Arial" charset="0"/>
              </a:rPr>
              <a:pPr algn="r">
                <a:defRPr/>
              </a:pPr>
              <a:t>26</a:t>
            </a:fld>
            <a:endParaRPr lang="en-US" sz="12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690563" y="-261145"/>
            <a:ext cx="10515600" cy="1325563"/>
          </a:xfrm>
        </p:spPr>
        <p:txBody>
          <a:bodyPr anchor="b"/>
          <a:lstStyle/>
          <a:p>
            <a:pPr eaLnBrk="1" hangingPunct="1"/>
            <a:r>
              <a:rPr lang="en-CA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Training for Public Navigators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690563" y="1220787"/>
            <a:ext cx="10515600" cy="4351338"/>
          </a:xfrm>
        </p:spPr>
        <p:txBody>
          <a:bodyPr/>
          <a:lstStyle/>
          <a:p>
            <a:pPr marL="282575" indent="-282575" eaLnBrk="1" hangingPunct="1"/>
            <a:r>
              <a:rPr lang="en-CA" sz="3200" dirty="0" smtClean="0"/>
              <a:t>Day 1 – Training – Role of Public Navigator, Legal Information vs. Advice, Navigating the Small Claims Court Process</a:t>
            </a:r>
          </a:p>
          <a:p>
            <a:pPr marL="282575" indent="-282575" eaLnBrk="1" hangingPunct="1"/>
            <a:r>
              <a:rPr lang="en-CA" sz="3200" dirty="0" smtClean="0"/>
              <a:t>Day 2 – Role Playing – teams of public navigators role playing common issues dealt with through LISNS Legal Information Line – facilitated by retired law professor</a:t>
            </a:r>
          </a:p>
          <a:p>
            <a:pPr marL="282575" indent="-282575" eaLnBrk="1" hangingPunct="1"/>
            <a:r>
              <a:rPr lang="en-CA" sz="3200" dirty="0" smtClean="0"/>
              <a:t>Day 3 – How to be your own effective self-advocate – presentation by experienced civil litigator – 9 videos available at:</a:t>
            </a:r>
          </a:p>
          <a:p>
            <a:pPr marL="282575" indent="-282575" eaLnBrk="1" hangingPunct="1">
              <a:buFont typeface="Arial" charset="0"/>
              <a:buNone/>
            </a:pPr>
            <a:r>
              <a:rPr lang="en-CA" dirty="0" smtClean="0">
                <a:hlinkClick r:id="rId4"/>
              </a:rPr>
              <a:t>https://www.youtube.com/playlist?list=PL-H7OWp0Q1oiDuet9fgh-4Vw9i2FmvcEW</a:t>
            </a:r>
            <a:endParaRPr lang="en-CA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90563" y="1064418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nVMru_hSN_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76392" y="5670679"/>
            <a:ext cx="4572000" cy="20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09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11206163" y="219075"/>
            <a:ext cx="657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9D7A878B-00FA-42DA-A4A7-63B4F3B31C75}" type="slidenum">
              <a:rPr lang="en-US" sz="1200">
                <a:solidFill>
                  <a:srgbClr val="44546A"/>
                </a:solidFill>
                <a:cs typeface="Arial" charset="0"/>
              </a:rPr>
              <a:pPr algn="r">
                <a:defRPr/>
              </a:pPr>
              <a:t>27</a:t>
            </a:fld>
            <a:endParaRPr lang="en-US" sz="12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825500" y="365125"/>
            <a:ext cx="10515600" cy="271463"/>
          </a:xfrm>
        </p:spPr>
        <p:txBody>
          <a:bodyPr anchor="b"/>
          <a:lstStyle/>
          <a:p>
            <a:pPr eaLnBrk="1" hangingPunct="1"/>
            <a:endParaRPr lang="en-CA" sz="200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82575" indent="-282575" eaLnBrk="1" hangingPunct="1"/>
            <a:endParaRPr lang="en-CA" smtClean="0"/>
          </a:p>
          <a:p>
            <a:pPr marL="282575" indent="-282575" eaLnBrk="1" hangingPunct="1">
              <a:buFont typeface="Arial" charset="0"/>
              <a:buNone/>
            </a:pPr>
            <a:endParaRPr lang="en-CA" smtClean="0"/>
          </a:p>
          <a:p>
            <a:pPr marL="282575" indent="-282575" eaLnBrk="1" hangingPunct="1"/>
            <a:endParaRPr lang="en-CA" smtClean="0"/>
          </a:p>
        </p:txBody>
      </p:sp>
      <p:pic>
        <p:nvPicPr>
          <p:cNvPr id="52228" name="Picture 5" descr="Reprsenting_yoursel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9288"/>
            <a:ext cx="12190413" cy="657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92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11206163" y="219075"/>
            <a:ext cx="657225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FAFB3DF-08A5-4B41-BA58-4FCEB8197D58}" type="slidenum">
              <a:rPr lang="en-US" sz="1200">
                <a:solidFill>
                  <a:srgbClr val="44546A"/>
                </a:solidFill>
                <a:cs typeface="Arial" charset="0"/>
              </a:rPr>
              <a:pPr algn="r">
                <a:defRPr/>
              </a:pPr>
              <a:t>28</a:t>
            </a:fld>
            <a:endParaRPr lang="en-US" sz="1200">
              <a:solidFill>
                <a:srgbClr val="44546A"/>
              </a:solidFill>
              <a:cs typeface="Arial" charset="0"/>
            </a:endParaRPr>
          </a:p>
        </p:txBody>
      </p:sp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>
          <a:xfrm>
            <a:off x="671513" y="-78582"/>
            <a:ext cx="10515600" cy="1325563"/>
          </a:xfrm>
        </p:spPr>
        <p:txBody>
          <a:bodyPr anchor="b"/>
          <a:lstStyle/>
          <a:p>
            <a:pPr eaLnBrk="1" hangingPunct="1"/>
            <a:r>
              <a:rPr lang="en-CA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Key Goals of Public Navigator Project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61715"/>
            <a:ext cx="10515600" cy="3025775"/>
          </a:xfrm>
        </p:spPr>
        <p:txBody>
          <a:bodyPr/>
          <a:lstStyle/>
          <a:p>
            <a:pPr marL="282575" indent="-282575" eaLnBrk="1" hangingPunct="1"/>
            <a:r>
              <a:rPr lang="en-CA" sz="3200" dirty="0" smtClean="0"/>
              <a:t>Self-reps:</a:t>
            </a:r>
          </a:p>
          <a:p>
            <a:pPr marL="577850" lvl="1" indent="-295275" eaLnBrk="1" hangingPunct="1"/>
            <a:r>
              <a:rPr lang="en-CA" sz="3200" dirty="0" smtClean="0"/>
              <a:t>understand their issue(s) and options</a:t>
            </a:r>
          </a:p>
          <a:p>
            <a:pPr marL="577850" lvl="1" indent="-295275" eaLnBrk="1" hangingPunct="1"/>
            <a:r>
              <a:rPr lang="en-CA" sz="3200" dirty="0" smtClean="0"/>
              <a:t>Gain confidence with choosing an option</a:t>
            </a:r>
          </a:p>
          <a:p>
            <a:pPr marL="577850" lvl="1" indent="-295275" eaLnBrk="1" hangingPunct="1"/>
            <a:r>
              <a:rPr lang="en-CA" sz="3200" dirty="0" smtClean="0"/>
              <a:t>Satisfied with the process</a:t>
            </a:r>
          </a:p>
          <a:p>
            <a:pPr marL="577850" lvl="1" indent="-295275" eaLnBrk="1" hangingPunct="1"/>
            <a:r>
              <a:rPr lang="en-CA" sz="3200" dirty="0" smtClean="0"/>
              <a:t>Reduction in # of self-reps proceeding to court </a:t>
            </a:r>
          </a:p>
          <a:p>
            <a:pPr marL="577850" lvl="1" indent="-295275" eaLnBrk="1" hangingPunct="1"/>
            <a:r>
              <a:rPr lang="en-CA" sz="3200" dirty="0" smtClean="0"/>
              <a:t>Properly completed documentation for those choosing to go to court</a:t>
            </a:r>
          </a:p>
        </p:txBody>
      </p:sp>
      <p:pic>
        <p:nvPicPr>
          <p:cNvPr id="54276" name="Picture 4" descr="Seagull brig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5727912"/>
            <a:ext cx="1124630" cy="86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LISNS_hr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6143" y="5609867"/>
            <a:ext cx="8801100" cy="97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838200" y="1365024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22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696907"/>
            <a:ext cx="3932237" cy="596900"/>
          </a:xfrm>
        </p:spPr>
        <p:txBody>
          <a:bodyPr/>
          <a:lstStyle/>
          <a:p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Experience of an SRL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77" y="1553379"/>
            <a:ext cx="6367749" cy="38669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5200" y="1752600"/>
            <a:ext cx="3932237" cy="3811588"/>
          </a:xfrm>
        </p:spPr>
        <p:txBody>
          <a:bodyPr/>
          <a:lstStyle/>
          <a:p>
            <a:r>
              <a:rPr lang="en-US" sz="2000" b="1" dirty="0"/>
              <a:t>2008-2015 Uncoupling of 17 year marriage; </a:t>
            </a:r>
          </a:p>
          <a:p>
            <a:endParaRPr lang="en-US" sz="2000" b="1" dirty="0"/>
          </a:p>
          <a:p>
            <a:r>
              <a:rPr lang="en-US" sz="1800" b="1" dirty="0"/>
              <a:t>Expectations: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Calm and focused process that is Relatively Predictable and affordable</a:t>
            </a: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 quick, clean division of assets, support for children and amicable co-parenting agreement</a:t>
            </a: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Where parties can’t agree a judge makes decision</a:t>
            </a:r>
            <a:endParaRPr lang="en-CA" sz="1800" dirty="0"/>
          </a:p>
          <a:p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965200" y="1428524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68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Research-Based Model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 legal coaching concept was developed from the narratives of 259 SRLs interviewed in depth for the National SRL Study (2013)</a:t>
            </a:r>
          </a:p>
          <a:p>
            <a:r>
              <a:rPr lang="en-US" sz="3200" dirty="0" smtClean="0"/>
              <a:t>SRLs consistently described their needs as:</a:t>
            </a:r>
          </a:p>
          <a:p>
            <a:pPr>
              <a:buFont typeface="Wingdings" charset="2"/>
              <a:buChar char="ü"/>
            </a:pPr>
            <a:r>
              <a:rPr lang="en-US" sz="3200" dirty="0" smtClean="0">
                <a:ea typeface="ＭＳ Ｐゴシック" charset="0"/>
                <a:cs typeface="Sathu"/>
              </a:rPr>
              <a:t>Coaching </a:t>
            </a:r>
            <a:r>
              <a:rPr lang="en-US" sz="3200" dirty="0">
                <a:ea typeface="ＭＳ Ｐゴシック" charset="0"/>
                <a:cs typeface="Sathu"/>
              </a:rPr>
              <a:t>and mentoring rather than </a:t>
            </a:r>
            <a:r>
              <a:rPr lang="ja-JP" altLang="en-US" sz="3200" dirty="0">
                <a:ea typeface="ＭＳ Ｐゴシック" charset="0"/>
                <a:cs typeface="Sathu"/>
              </a:rPr>
              <a:t>“</a:t>
            </a:r>
            <a:r>
              <a:rPr lang="en-US" sz="3200" dirty="0">
                <a:ea typeface="ＭＳ Ｐゴシック" charset="0"/>
                <a:cs typeface="Sathu"/>
              </a:rPr>
              <a:t>all-or-nothing</a:t>
            </a:r>
            <a:r>
              <a:rPr lang="ja-JP" altLang="en-US" sz="3200" dirty="0">
                <a:ea typeface="ＭＳ Ｐゴシック" charset="0"/>
                <a:cs typeface="Sathu"/>
              </a:rPr>
              <a:t>”</a:t>
            </a:r>
            <a:r>
              <a:rPr lang="en-US" sz="3200" dirty="0">
                <a:ea typeface="ＭＳ Ｐゴシック" charset="0"/>
                <a:cs typeface="Sathu"/>
              </a:rPr>
              <a:t> representation </a:t>
            </a:r>
            <a:endParaRPr lang="en-US" sz="3200" dirty="0" smtClean="0">
              <a:ea typeface="ＭＳ Ｐゴシック" charset="0"/>
              <a:cs typeface="Sathu"/>
            </a:endParaRPr>
          </a:p>
          <a:p>
            <a:pPr>
              <a:buFont typeface="Wingdings" charset="2"/>
              <a:buChar char="ü"/>
            </a:pPr>
            <a:r>
              <a:rPr lang="en-US" sz="3200" dirty="0" smtClean="0">
                <a:ea typeface="ＭＳ Ｐゴシック" charset="0"/>
                <a:cs typeface="Sathu"/>
              </a:rPr>
              <a:t>Assistance </a:t>
            </a:r>
            <a:r>
              <a:rPr lang="en-US" sz="3200" dirty="0">
                <a:ea typeface="ＭＳ Ｐゴシック" charset="0"/>
                <a:cs typeface="Sathu"/>
              </a:rPr>
              <a:t>with specific tasks (</a:t>
            </a:r>
            <a:r>
              <a:rPr lang="en-US" sz="3200" dirty="0" err="1">
                <a:ea typeface="ＭＳ Ｐゴシック" charset="0"/>
                <a:cs typeface="Sathu"/>
              </a:rPr>
              <a:t>eg</a:t>
            </a:r>
            <a:r>
              <a:rPr lang="en-US" sz="3200" dirty="0">
                <a:ea typeface="ＭＳ Ｐゴシック" charset="0"/>
                <a:cs typeface="Sathu"/>
              </a:rPr>
              <a:t> document  review and hearings presentations</a:t>
            </a:r>
            <a:r>
              <a:rPr lang="en-US" sz="3200" dirty="0" smtClean="0">
                <a:ea typeface="ＭＳ Ｐゴシック" charset="0"/>
                <a:cs typeface="Sathu"/>
              </a:rPr>
              <a:t>)</a:t>
            </a:r>
          </a:p>
          <a:p>
            <a:pPr>
              <a:buFont typeface="Wingdings" charset="2"/>
              <a:buChar char="ü"/>
            </a:pPr>
            <a:r>
              <a:rPr lang="en-US" sz="3200" dirty="0">
                <a:ea typeface="ＭＳ Ｐゴシック" charset="0"/>
                <a:cs typeface="Sathu"/>
              </a:rPr>
              <a:t> </a:t>
            </a:r>
            <a:r>
              <a:rPr lang="en-US" sz="3200" dirty="0" smtClean="0">
                <a:ea typeface="ＭＳ Ｐゴシック" charset="0"/>
                <a:cs typeface="Sathu"/>
              </a:rPr>
              <a:t>Assistance </a:t>
            </a:r>
            <a:r>
              <a:rPr lang="en-US" sz="3200" dirty="0">
                <a:ea typeface="ＭＳ Ｐゴシック" charset="0"/>
                <a:cs typeface="Sathu"/>
              </a:rPr>
              <a:t>with procedural issues and cultural know-</a:t>
            </a:r>
            <a:r>
              <a:rPr lang="en-US" sz="3200" dirty="0" smtClean="0">
                <a:ea typeface="ＭＳ Ｐゴシック" charset="0"/>
                <a:cs typeface="Sathu"/>
              </a:rPr>
              <a:t>how</a:t>
            </a:r>
          </a:p>
          <a:p>
            <a:pPr>
              <a:buFont typeface="Wingdings" charset="2"/>
              <a:buChar char="ü"/>
            </a:pPr>
            <a:r>
              <a:rPr lang="en-US" sz="3200" dirty="0" smtClean="0">
                <a:ea typeface="ＭＳ Ｐゴシック" charset="0"/>
                <a:cs typeface="Sathu"/>
              </a:rPr>
              <a:t>Emotional support</a:t>
            </a:r>
            <a:endParaRPr lang="en-US" sz="3200" dirty="0">
              <a:ea typeface="ＭＳ Ｐゴシック" charset="0"/>
              <a:cs typeface="Sathu"/>
            </a:endParaRP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0" y="1436914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17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1600"/>
            <a:ext cx="3932237" cy="743639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Reality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97" y="987425"/>
            <a:ext cx="3636181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1388" y="1183805"/>
            <a:ext cx="3932237" cy="44808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proper information about legal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Costly and Combative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Unable to speak or understand legalese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Confusing procedures and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Loss of control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Inability to find consistent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Guidelines on how to be an effective SRL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9788" y="845239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07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7000"/>
            <a:ext cx="3932237" cy="875841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Effects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71" y="1806766"/>
            <a:ext cx="4700528" cy="35253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88" y="1389625"/>
            <a:ext cx="3932237" cy="4359677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World turned upside down,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Mentally – distress, overwhelmed, depression, learned helplessness, loss of control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Physically – unable to sleep, restlessness, nightmares, anxiety attacks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Emotionally- anxiety, fear, fight/flight, trust issue …</a:t>
            </a:r>
          </a:p>
          <a:p>
            <a:endParaRPr lang="en-US" sz="1900" dirty="0"/>
          </a:p>
          <a:p>
            <a:r>
              <a:rPr lang="en-US" sz="1900" b="1" dirty="0"/>
              <a:t>Avoidance of University Ave between Dundas and Queen </a:t>
            </a:r>
            <a:r>
              <a:rPr lang="en-US" sz="1900" b="1" u="sng" dirty="0"/>
              <a:t>at all cost</a:t>
            </a:r>
            <a:r>
              <a:rPr lang="en-US" sz="1900" b="1" dirty="0"/>
              <a:t>.</a:t>
            </a:r>
            <a:endParaRPr lang="en-CA" sz="1900" b="1" dirty="0"/>
          </a:p>
          <a:p>
            <a:endParaRPr lang="en-CA" sz="1900" b="1" dirty="0"/>
          </a:p>
          <a:p>
            <a:r>
              <a:rPr lang="en-CA" sz="1900" dirty="0"/>
              <a:t>Financially devastating!</a:t>
            </a:r>
          </a:p>
          <a:p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9788" y="1002841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28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 needed 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31" y="1904417"/>
            <a:ext cx="5255046" cy="4032173"/>
          </a:xfrm>
        </p:spPr>
      </p:pic>
    </p:spTree>
    <p:extLst>
      <p:ext uri="{BB962C8B-B14F-4D97-AF65-F5344CB8AC3E}">
        <p14:creationId xmlns:p14="http://schemas.microsoft.com/office/powerpoint/2010/main" val="684307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601"/>
            <a:ext cx="3932237" cy="864824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SRL Needs  cont.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09" y="1190625"/>
            <a:ext cx="4089479" cy="523453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3488" y="1290045"/>
            <a:ext cx="3932237" cy="4337643"/>
          </a:xfrm>
        </p:spPr>
        <p:txBody>
          <a:bodyPr>
            <a:normAutofit fontScale="92500" lnSpcReduction="1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Reasonable cost for legal services</a:t>
            </a:r>
            <a:endParaRPr lang="en-C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Clearer explanation and </a:t>
            </a:r>
            <a:r>
              <a:rPr lang="en-US" sz="1800" u="sng" dirty="0"/>
              <a:t>understanding of the process </a:t>
            </a:r>
            <a:r>
              <a:rPr lang="en-US" sz="1800" dirty="0"/>
              <a:t>before entering the system</a:t>
            </a:r>
            <a:endParaRPr lang="en-C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u="sng" dirty="0"/>
              <a:t>Procedura</a:t>
            </a:r>
            <a:r>
              <a:rPr lang="en-US" sz="1800" dirty="0"/>
              <a:t>l know how’s</a:t>
            </a:r>
            <a:endParaRPr lang="en-C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Assistance with </a:t>
            </a:r>
            <a:r>
              <a:rPr lang="en-US" sz="1800" u="sng" dirty="0"/>
              <a:t>drafting documents</a:t>
            </a:r>
            <a:r>
              <a:rPr lang="en-US" sz="1800" dirty="0"/>
              <a:t> – forms, pleadings and other precedents (prepare motions, conferences, how to negotiate draft minutes of settlement)</a:t>
            </a:r>
            <a:endParaRPr lang="en-C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Strategy development</a:t>
            </a:r>
            <a:endParaRPr lang="en-C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Evaluation of settlement proposals  </a:t>
            </a:r>
            <a:endParaRPr lang="en-C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Document Review</a:t>
            </a:r>
            <a:endParaRPr lang="en-CA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Court Support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How to deal with the other side</a:t>
            </a:r>
            <a:endParaRPr lang="en-CA" sz="1800" dirty="0"/>
          </a:p>
          <a:p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9788" y="1002841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084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88" y="165100"/>
            <a:ext cx="5776912" cy="1151263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National SRL Support Network (NSSN)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28" y="2274827"/>
            <a:ext cx="2816824" cy="27708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95749"/>
            <a:ext cx="3932237" cy="4073239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300" dirty="0"/>
              <a:t>Not for profit organization run by SRL volunteers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300" dirty="0"/>
              <a:t>2016 by BC, Manitoba and Ontario</a:t>
            </a:r>
          </a:p>
          <a:p>
            <a:endParaRPr lang="en-CA" sz="2300" dirty="0"/>
          </a:p>
          <a:p>
            <a:r>
              <a:rPr lang="en-CA" sz="2300" b="1" dirty="0"/>
              <a:t>Mandate to offer …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300" dirty="0"/>
              <a:t>Emotional and moral support to SRLs through monthly support group meetings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300" dirty="0"/>
              <a:t>Quality resources that include online information and services to SRLs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300" dirty="0"/>
              <a:t>First Ontario SRL support meeting was held in Toronto May 2016 </a:t>
            </a:r>
          </a:p>
          <a:p>
            <a:r>
              <a:rPr lang="en-CA" sz="2300" dirty="0"/>
              <a:t>For More information go to</a:t>
            </a:r>
          </a:p>
          <a:p>
            <a:r>
              <a:rPr lang="en-CA" sz="3100" dirty="0">
                <a:hlinkClick r:id="rId3"/>
              </a:rPr>
              <a:t>www.supportforcourt.ca</a:t>
            </a:r>
            <a:endParaRPr lang="en-CA" sz="3100" dirty="0"/>
          </a:p>
          <a:p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9788" y="1316363"/>
            <a:ext cx="10020300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01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Thank you for listening!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42" y="2181340"/>
            <a:ext cx="9339277" cy="3734718"/>
          </a:xfrm>
        </p:spPr>
      </p:pic>
      <p:cxnSp>
        <p:nvCxnSpPr>
          <p:cNvPr id="5" name="Straight Connector 4"/>
          <p:cNvCxnSpPr/>
          <p:nvPr/>
        </p:nvCxnSpPr>
        <p:spPr bwMode="auto">
          <a:xfrm>
            <a:off x="838200" y="1412339"/>
            <a:ext cx="10951029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247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621" y="457200"/>
            <a:ext cx="119431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solidFill>
                  <a:schemeClr val="accent5">
                    <a:lumMod val="75000"/>
                  </a:schemeClr>
                </a:solidFill>
              </a:rPr>
              <a:t>Moving Forward: Developing </a:t>
            </a:r>
            <a:r>
              <a:rPr lang="en-US" sz="3900" b="1" dirty="0" smtClean="0">
                <a:solidFill>
                  <a:schemeClr val="accent5">
                    <a:lumMod val="75000"/>
                  </a:schemeClr>
                </a:solidFill>
              </a:rPr>
              <a:t>Student Coaching Programs</a:t>
            </a:r>
            <a:endParaRPr lang="en-US" sz="3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3264" y="1220802"/>
            <a:ext cx="11663267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2027" y="1539547"/>
            <a:ext cx="11594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successful student coaching project requires 5 things: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SRLs who would benefit from a student coach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Law student volunteers who would make good coaches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3L law student or someone else to coordinate the project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 lawyer supervisor with subject matter expertise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A comprehensive training program and clear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742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621" y="457200"/>
            <a:ext cx="119431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 smtClean="0">
                <a:solidFill>
                  <a:schemeClr val="accent5">
                    <a:lumMod val="75000"/>
                  </a:schemeClr>
                </a:solidFill>
              </a:rPr>
              <a:t>1. SRLs who would benefit from a student coach</a:t>
            </a:r>
            <a:endParaRPr lang="en-US" sz="3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3264" y="1220802"/>
            <a:ext cx="11663267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33264" y="1687131"/>
            <a:ext cx="118720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Figure </a:t>
            </a:r>
            <a:r>
              <a:rPr lang="en-US" sz="3600" dirty="0"/>
              <a:t>out </a:t>
            </a:r>
            <a:r>
              <a:rPr lang="en-US" sz="3600" dirty="0" smtClean="0"/>
              <a:t>best </a:t>
            </a:r>
            <a:r>
              <a:rPr lang="en-US" sz="3600" dirty="0"/>
              <a:t>way to reach clients who need </a:t>
            </a:r>
            <a:r>
              <a:rPr lang="en-US" sz="3600" dirty="0" smtClean="0"/>
              <a:t>services</a:t>
            </a:r>
            <a:endParaRPr lang="en-US" sz="3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Reach out to the NSRLP and SRL Support Groups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Develop an application form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Ensure the legal issues are law student-appropriate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Ensure the client is open to the coaching process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Have clients sign a coaching contract</a:t>
            </a:r>
          </a:p>
        </p:txBody>
      </p:sp>
    </p:spTree>
    <p:extLst>
      <p:ext uri="{BB962C8B-B14F-4D97-AF65-F5344CB8AC3E}">
        <p14:creationId xmlns:p14="http://schemas.microsoft.com/office/powerpoint/2010/main" val="261889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621" y="457200"/>
            <a:ext cx="11943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2. Law students volunteers who would make good coaches</a:t>
            </a:r>
            <a:endParaRPr lang="en-US" sz="3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3264" y="1220802"/>
            <a:ext cx="11663267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9397" y="1873336"/>
            <a:ext cx="1140713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Develop student application/selection process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I</a:t>
            </a:r>
            <a:r>
              <a:rPr lang="en-US" sz="3600" dirty="0" smtClean="0"/>
              <a:t>dentify prerequisites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Have students sign a confidentiality agreement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Provide comprehensive training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33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621" y="457200"/>
            <a:ext cx="11943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. Law student lead (or project coordinator)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3264" y="1220802"/>
            <a:ext cx="11663267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6646" y="1590001"/>
            <a:ext cx="114071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3L student </a:t>
            </a: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Assists with recruitment </a:t>
            </a: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Handles day-to-day </a:t>
            </a:r>
            <a:r>
              <a:rPr lang="en-US" sz="3200" dirty="0"/>
              <a:t>logistics</a:t>
            </a:r>
            <a:r>
              <a:rPr lang="en-US" sz="3200" dirty="0" smtClean="0"/>
              <a:t>, scheduling and coordinating</a:t>
            </a: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Develops training materials and arranges training </a:t>
            </a: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Assists with troubleshooting and provides </a:t>
            </a:r>
            <a:r>
              <a:rPr lang="en-US" sz="3200" dirty="0"/>
              <a:t>peer-to-peer training </a:t>
            </a:r>
            <a:endParaRPr lang="en-US" sz="3200" dirty="0" smtClean="0"/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Monitors student volunteers and lawyer supervisor </a:t>
            </a: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/>
              <a:t>Gathers project statistics: quantitative and qualitative data</a:t>
            </a:r>
          </a:p>
          <a:p>
            <a:pPr lvl="1" indent="-457200">
              <a:buFont typeface="Arial" panose="020B0604020202020204" pitchFamily="34" charset="0"/>
              <a:buChar char="•"/>
              <a:defRPr/>
            </a:pP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1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Legal Coaching?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Working with a client to enable them to handle some, or most, of their case themselves – in other words, empowering and equipping them to do as well as possible as a self-represented litigant (SRL)</a:t>
            </a:r>
          </a:p>
          <a:p>
            <a:r>
              <a:rPr lang="en-US" sz="3500" dirty="0" smtClean="0"/>
              <a:t>Legal coaching may focus on 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1. Explaining legal process and procedure (legal information)</a:t>
            </a:r>
          </a:p>
          <a:p>
            <a:pPr marL="0" indent="0">
              <a:buNone/>
            </a:pPr>
            <a:r>
              <a:rPr lang="en-US" sz="3500" dirty="0" smtClean="0"/>
              <a:t>	2. Conflict coaching 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3. Other event preparation 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4. Emotional support</a:t>
            </a:r>
          </a:p>
          <a:p>
            <a:pPr marL="0" indent="0">
              <a:buNone/>
            </a:pPr>
            <a:r>
              <a:rPr lang="en-US" sz="3500" dirty="0"/>
              <a:t>	</a:t>
            </a:r>
            <a:r>
              <a:rPr lang="en-US" sz="3500" dirty="0" smtClean="0"/>
              <a:t>5. Legal advice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0" y="1436914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40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621" y="457200"/>
            <a:ext cx="11943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</a:rPr>
              <a:t>awyer supervisor with subject-matter expertise</a:t>
            </a:r>
            <a:endParaRPr lang="en-US" sz="3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3264" y="1220802"/>
            <a:ext cx="11663267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34851" y="1365159"/>
            <a:ext cx="109985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Must be insured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Must be available to review and deliver training materials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Must be available to clarify and troubleshoot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Provides mentorship to the law students – coach the coach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 Ontario – LSUC guidelines require all supervisors to have a “relationship” with a client – need to determine what that entails for him or herself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Ideally will lead </a:t>
            </a:r>
            <a:r>
              <a:rPr lang="en-US" sz="3200" dirty="0"/>
              <a:t>p</a:t>
            </a:r>
            <a:r>
              <a:rPr lang="en-US" sz="3200" dirty="0" smtClean="0"/>
              <a:t>ost-project debrief with student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49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264" y="384885"/>
            <a:ext cx="119431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sz="3900" b="1" dirty="0" smtClean="0">
                <a:solidFill>
                  <a:schemeClr val="accent5">
                    <a:lumMod val="75000"/>
                  </a:schemeClr>
                </a:solidFill>
              </a:rPr>
              <a:t>. Comprehensive training program and clear protocols </a:t>
            </a:r>
            <a:endParaRPr lang="en-US" sz="3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3264" y="1220802"/>
            <a:ext cx="11663267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669703" y="1352280"/>
            <a:ext cx="12350841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3000" dirty="0"/>
              <a:t>All training materials </a:t>
            </a:r>
            <a:r>
              <a:rPr lang="en-US" sz="3000" dirty="0" smtClean="0"/>
              <a:t>should be reviewed &amp; delivered </a:t>
            </a:r>
            <a:r>
              <a:rPr lang="en-US" sz="3000" dirty="0"/>
              <a:t>by </a:t>
            </a:r>
            <a:r>
              <a:rPr lang="en-US" sz="3000" dirty="0" smtClean="0"/>
              <a:t>a lawyer</a:t>
            </a:r>
          </a:p>
          <a:p>
            <a:pPr lvl="2"/>
            <a:endParaRPr lang="en-US" sz="30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The basics: Family law, procedure, court rules and forms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The coaching model and philosophy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prstClr val="black"/>
                </a:solidFill>
              </a:rPr>
              <a:t>Legal </a:t>
            </a:r>
            <a:r>
              <a:rPr lang="en-US" sz="3000" dirty="0">
                <a:solidFill>
                  <a:prstClr val="black"/>
                </a:solidFill>
              </a:rPr>
              <a:t>advice vs. </a:t>
            </a:r>
            <a:r>
              <a:rPr lang="en-US" sz="3000" dirty="0" smtClean="0">
                <a:solidFill>
                  <a:prstClr val="black"/>
                </a:solidFill>
              </a:rPr>
              <a:t>information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Meaningful referrals for students to use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Familiarize </a:t>
            </a:r>
            <a:r>
              <a:rPr lang="en-US" sz="3000" dirty="0"/>
              <a:t>students with </a:t>
            </a:r>
            <a:r>
              <a:rPr lang="en-US" sz="3000" dirty="0" smtClean="0"/>
              <a:t>challenges faced by SRLs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“Counselling” skills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Safety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Self-care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Project logistics &amp; protocols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0"/>
            <a:endParaRPr lang="en-US" sz="3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877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Coaching by Law Students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306"/>
            <a:ext cx="10515600" cy="4584657"/>
          </a:xfrm>
        </p:spPr>
        <p:txBody>
          <a:bodyPr>
            <a:noAutofit/>
          </a:bodyPr>
          <a:lstStyle/>
          <a:p>
            <a:r>
              <a:rPr lang="en-US" dirty="0" smtClean="0"/>
              <a:t>Limited to 1-4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(My student coach) explained to me that </a:t>
            </a:r>
            <a:r>
              <a:rPr lang="en-US" dirty="0" smtClean="0"/>
              <a:t>I wasn’t seeing </a:t>
            </a:r>
            <a:r>
              <a:rPr lang="en-US" dirty="0"/>
              <a:t>the forest for the trees.  Next, he helped me to look at one tree at a time.  </a:t>
            </a:r>
            <a:r>
              <a:rPr lang="en-US" dirty="0" smtClean="0"/>
              <a:t>And he understood </a:t>
            </a:r>
            <a:r>
              <a:rPr lang="en-US" dirty="0"/>
              <a:t>that the process of being a self represented litigant is a daunting task.  This made me feel validated.”</a:t>
            </a:r>
          </a:p>
          <a:p>
            <a:r>
              <a:rPr lang="en-US" dirty="0" smtClean="0"/>
              <a:t>Legal information </a:t>
            </a:r>
            <a:r>
              <a:rPr lang="en-US" i="1" dirty="0" smtClean="0"/>
              <a:t>includes</a:t>
            </a:r>
            <a:r>
              <a:rPr lang="en-US" dirty="0" smtClean="0"/>
              <a:t> assistance with court forms, explaining procedures such as filing and serving, explaining what will happen in court, and setting out procedural choices. It does </a:t>
            </a:r>
            <a:r>
              <a:rPr lang="en-US" i="1" dirty="0" smtClean="0"/>
              <a:t>not include </a:t>
            </a:r>
            <a:r>
              <a:rPr lang="en-US" dirty="0" smtClean="0"/>
              <a:t>research on the substantive legal arguments that a SRL could make, or advice on how to proceed</a:t>
            </a:r>
          </a:p>
          <a:p>
            <a:r>
              <a:rPr lang="en-US" dirty="0" smtClean="0"/>
              <a:t>Backstopped by a practitioner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0" y="1436914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Coaching by Law Students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Expectations setting and boundaries </a:t>
            </a:r>
            <a:endParaRPr lang="en-US" sz="3200" dirty="0" smtClean="0"/>
          </a:p>
          <a:p>
            <a:r>
              <a:rPr lang="en-US" sz="3200" dirty="0" smtClean="0"/>
              <a:t>Providing emotional support: a “friend” who will still listen</a:t>
            </a:r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“As </a:t>
            </a:r>
            <a:r>
              <a:rPr lang="en-US" sz="3200" dirty="0"/>
              <a:t>a SRL coach, my most valuable role is allowing the SRL to know that in this swirling </a:t>
            </a:r>
            <a:r>
              <a:rPr lang="en-US" sz="3200" dirty="0" smtClean="0"/>
              <a:t>swirling </a:t>
            </a:r>
            <a:r>
              <a:rPr lang="en-US" sz="3200" dirty="0"/>
              <a:t>mess </a:t>
            </a:r>
            <a:r>
              <a:rPr lang="en-US" sz="3200" dirty="0" smtClean="0"/>
              <a:t>of </a:t>
            </a:r>
            <a:r>
              <a:rPr lang="en-US" sz="3200" dirty="0"/>
              <a:t>professionals and courts and statutes and conflict, there is at least one person who is completely on the same page</a:t>
            </a:r>
            <a:r>
              <a:rPr lang="en-US" sz="3200" dirty="0" smtClean="0"/>
              <a:t>.”</a:t>
            </a:r>
          </a:p>
          <a:p>
            <a:pPr marL="0" indent="0">
              <a:buNone/>
            </a:pPr>
            <a:r>
              <a:rPr lang="en-US" sz="3600" dirty="0"/>
              <a:t>	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0" y="1436914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pride in their learning 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2359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“This </a:t>
            </a:r>
            <a:r>
              <a:rPr lang="en-US" sz="3200" dirty="0"/>
              <a:t>profession is not always virtuous, but I have come out the other side of this with a sense of pride that I am just now recognizing. </a:t>
            </a:r>
            <a:r>
              <a:rPr lang="en-US" sz="3200" dirty="0" smtClean="0"/>
              <a:t>I </a:t>
            </a:r>
            <a:r>
              <a:rPr lang="en-US" sz="3200" dirty="0"/>
              <a:t>came to law school to help people and I am leaving confident I gained the insight to so</a:t>
            </a:r>
            <a:r>
              <a:rPr lang="en-US" sz="3200" dirty="0" smtClean="0"/>
              <a:t>.”</a:t>
            </a:r>
          </a:p>
          <a:p>
            <a:r>
              <a:rPr lang="en-US" sz="3200" dirty="0" smtClean="0"/>
              <a:t>“My </a:t>
            </a:r>
            <a:r>
              <a:rPr lang="en-US" sz="3200" dirty="0"/>
              <a:t>experience as a SRL Coach has shown me that we need to offer clients a real “listening ear” and a chance to tell their story. </a:t>
            </a:r>
            <a:r>
              <a:rPr lang="en-US" sz="3200" dirty="0" smtClean="0"/>
              <a:t>I </a:t>
            </a:r>
            <a:r>
              <a:rPr lang="en-US" sz="3200" dirty="0"/>
              <a:t>learned that clients want above all else to be able to trust the person whom they work with. The NSRLP provides the environment for </a:t>
            </a:r>
            <a:r>
              <a:rPr lang="en-US" sz="3200" dirty="0" smtClean="0"/>
              <a:t>students </a:t>
            </a:r>
            <a:r>
              <a:rPr lang="en-US" sz="3200" dirty="0"/>
              <a:t>to practice the human element of the legal practice</a:t>
            </a:r>
            <a:r>
              <a:rPr lang="en-US" sz="3200" dirty="0" smtClean="0"/>
              <a:t>. </a:t>
            </a:r>
            <a:r>
              <a:rPr lang="en-US" sz="3200" dirty="0"/>
              <a:t>Going forward into my legal career, I can offer the lawyer as a human being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0" y="1436914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0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Challenges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legal advice/legal information distinction</a:t>
            </a:r>
          </a:p>
          <a:p>
            <a:r>
              <a:rPr lang="en-US" sz="3200" dirty="0" smtClean="0"/>
              <a:t>Working with a needy population and setting reasonable expectations</a:t>
            </a:r>
          </a:p>
          <a:p>
            <a:r>
              <a:rPr lang="en-US" sz="3200" dirty="0" smtClean="0"/>
              <a:t>Working with the “coachable” (the vast majority)</a:t>
            </a:r>
          </a:p>
          <a:p>
            <a:r>
              <a:rPr lang="en-US" sz="3200" dirty="0" smtClean="0"/>
              <a:t>Student preparation and training</a:t>
            </a:r>
          </a:p>
          <a:p>
            <a:r>
              <a:rPr lang="en-US" sz="3200" dirty="0" smtClean="0"/>
              <a:t>Logistics and co-ordination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0" y="1436914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76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PBSC Windsor Law: Family Law Coaching Pilot</a:t>
            </a:r>
            <a:endParaRPr lang="en-US" sz="3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Family Law Coach Recruitment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Training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SRL Recruitment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The Role of the Coach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Coaches Experiences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Helpful Resources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Opportunities for Growth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38201" y="1766193"/>
            <a:ext cx="10020301" cy="0"/>
          </a:xfrm>
          <a:prstGeom prst="line">
            <a:avLst/>
          </a:prstGeom>
          <a:ln w="508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78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2230</Words>
  <Application>Microsoft Office PowerPoint</Application>
  <PresentationFormat>Widescreen</PresentationFormat>
  <Paragraphs>334</Paragraphs>
  <Slides>41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Sathu</vt:lpstr>
      <vt:lpstr>Wingdings</vt:lpstr>
      <vt:lpstr>Office Theme</vt:lpstr>
      <vt:lpstr>1_Office Theme</vt:lpstr>
      <vt:lpstr>The  Lawyer as Human Being: Legal Coaching by Law Students</vt:lpstr>
      <vt:lpstr>Agenda</vt:lpstr>
      <vt:lpstr>A Research-Based Model</vt:lpstr>
      <vt:lpstr>What is Legal Coaching?</vt:lpstr>
      <vt:lpstr>Legal Coaching by Law Students</vt:lpstr>
      <vt:lpstr>Legal Coaching by Law Students</vt:lpstr>
      <vt:lpstr>Student pride in their learning </vt:lpstr>
      <vt:lpstr>Challenges</vt:lpstr>
      <vt:lpstr>PBSC Windsor Law: Family Law Coaching Pilot</vt:lpstr>
      <vt:lpstr>PBSC Windsor Law: Family Law Coaching Pilot</vt:lpstr>
      <vt:lpstr>PBSC Windsor Law: Family Law Coaching Pilot</vt:lpstr>
      <vt:lpstr>PBSC Windsor Law: Family Law Coaching Pilot</vt:lpstr>
      <vt:lpstr>PBSC Windsor Law: Family Law Coaching Pilot</vt:lpstr>
      <vt:lpstr>PBSC Windsor Law: Family Law Coaching Pilot</vt:lpstr>
      <vt:lpstr>PBSC Windsor Law: Family Law Coaching Pilot</vt:lpstr>
      <vt:lpstr>PBSC Windsor Law: Family Law Coaching Pilot</vt:lpstr>
      <vt:lpstr>PBSC Windsor Law: Family Law Coaching Pilot</vt:lpstr>
      <vt:lpstr>Legal Information Society of Nova Scotia: Public Navigator Program</vt:lpstr>
      <vt:lpstr>Public Navigator Project receives CBA-NS 2016 Law Day Award – for innovation in A2J</vt:lpstr>
      <vt:lpstr>PowerPoint Presentation</vt:lpstr>
      <vt:lpstr>Public Navigator Project (NS)</vt:lpstr>
      <vt:lpstr>The role of legal information &amp;personal support</vt:lpstr>
      <vt:lpstr>LISNS and the Public Navigator Program </vt:lpstr>
      <vt:lpstr>PowerPoint Presentation</vt:lpstr>
      <vt:lpstr>Simplified Decision Making Process</vt:lpstr>
      <vt:lpstr>Training for Public Navigators</vt:lpstr>
      <vt:lpstr>PowerPoint Presentation</vt:lpstr>
      <vt:lpstr>Key Goals of Public Navigator Project</vt:lpstr>
      <vt:lpstr>Experience of an SRL</vt:lpstr>
      <vt:lpstr>Reality</vt:lpstr>
      <vt:lpstr>Effects</vt:lpstr>
      <vt:lpstr>I needed …</vt:lpstr>
      <vt:lpstr>SRL Needs  cont.</vt:lpstr>
      <vt:lpstr>National SRL Support Network (NSSN)</vt:lpstr>
      <vt:lpstr>Thank you for listening!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Lawyer as Human</dc:title>
  <dc:creator>PBSC Support2</dc:creator>
  <cp:lastModifiedBy>PBSC Support2</cp:lastModifiedBy>
  <cp:revision>73</cp:revision>
  <cp:lastPrinted>2016-07-07T21:41:54Z</cp:lastPrinted>
  <dcterms:created xsi:type="dcterms:W3CDTF">2016-06-22T20:46:09Z</dcterms:created>
  <dcterms:modified xsi:type="dcterms:W3CDTF">2016-07-11T21:48:00Z</dcterms:modified>
</cp:coreProperties>
</file>