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24" r:id="rId2"/>
    <p:sldMasterId id="2147483732" r:id="rId3"/>
    <p:sldMasterId id="2147483739" r:id="rId4"/>
    <p:sldMasterId id="2147483747" r:id="rId5"/>
  </p:sldMasterIdLst>
  <p:notesMasterIdLst>
    <p:notesMasterId r:id="rId22"/>
  </p:notesMasterIdLst>
  <p:handoutMasterIdLst>
    <p:handoutMasterId r:id="rId23"/>
  </p:handoutMasterIdLst>
  <p:sldIdLst>
    <p:sldId id="282" r:id="rId6"/>
    <p:sldId id="307" r:id="rId7"/>
    <p:sldId id="305" r:id="rId8"/>
    <p:sldId id="309" r:id="rId9"/>
    <p:sldId id="310" r:id="rId10"/>
    <p:sldId id="311" r:id="rId11"/>
    <p:sldId id="312" r:id="rId12"/>
    <p:sldId id="313" r:id="rId13"/>
    <p:sldId id="314" r:id="rId14"/>
    <p:sldId id="316" r:id="rId15"/>
    <p:sldId id="315" r:id="rId16"/>
    <p:sldId id="317" r:id="rId17"/>
    <p:sldId id="318" r:id="rId18"/>
    <p:sldId id="319" r:id="rId19"/>
    <p:sldId id="320" r:id="rId20"/>
    <p:sldId id="321" r:id="rId21"/>
  </p:sldIdLst>
  <p:sldSz cx="12192000" cy="6858000"/>
  <p:notesSz cx="9775825" cy="6645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ader Slides" id="{DE8BF54A-1323-4403-83F8-D7B5510C9D53}">
          <p14:sldIdLst>
            <p14:sldId id="282"/>
            <p14:sldId id="307"/>
            <p14:sldId id="305"/>
            <p14:sldId id="309"/>
            <p14:sldId id="310"/>
            <p14:sldId id="311"/>
            <p14:sldId id="312"/>
            <p14:sldId id="313"/>
            <p14:sldId id="314"/>
            <p14:sldId id="316"/>
            <p14:sldId id="315"/>
            <p14:sldId id="317"/>
            <p14:sldId id="318"/>
            <p14:sldId id="319"/>
            <p14:sldId id="320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6E"/>
    <a:srgbClr val="004050"/>
    <a:srgbClr val="F3622C"/>
    <a:srgbClr val="7F007D"/>
    <a:srgbClr val="FF004C"/>
    <a:srgbClr val="20D3FF"/>
    <a:srgbClr val="00EDB5"/>
    <a:srgbClr val="000000"/>
    <a:srgbClr val="C4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0814" autoAdjust="0"/>
  </p:normalViewPr>
  <p:slideViewPr>
    <p:cSldViewPr snapToGrid="0" snapToObjects="1" showGuides="1">
      <p:cViewPr varScale="1">
        <p:scale>
          <a:sx n="57" d="100"/>
          <a:sy n="57" d="100"/>
        </p:scale>
        <p:origin x="9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388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6347" cy="33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37144" y="0"/>
            <a:ext cx="4236347" cy="33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88FE-3E68-47FE-8BA4-634CD34BABBC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11825"/>
            <a:ext cx="4236347" cy="33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37144" y="6311825"/>
            <a:ext cx="4236347" cy="33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31C5D-0DE0-4486-9782-41885BE58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82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36191" cy="3334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7372" y="0"/>
            <a:ext cx="4236191" cy="3334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B66C6-1E92-0F4E-A300-9D4ED1F0C23F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4013" y="830263"/>
            <a:ext cx="3987800" cy="224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7583" y="3198039"/>
            <a:ext cx="7820660" cy="261657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311859"/>
            <a:ext cx="4236191" cy="3334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7372" y="6311859"/>
            <a:ext cx="4236191" cy="3334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901C6-1DA1-FB44-ABEE-06A0FEB773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67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4013" y="830263"/>
            <a:ext cx="3987800" cy="2243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endParaRPr lang="en-GB" sz="3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901C6-1DA1-FB44-ABEE-06A0FEB7738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472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19" Type="http://schemas.openxmlformats.org/officeDocument/2006/relationships/image" Target="../media/image9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19" Type="http://schemas.openxmlformats.org/officeDocument/2006/relationships/image" Target="../media/image9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 /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786" y="2322728"/>
            <a:ext cx="6596063" cy="2431485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600" baseline="0">
                <a:solidFill>
                  <a:srgbClr val="00405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pic>
        <p:nvPicPr>
          <p:cNvPr id="12" name="Graphic 29">
            <a:extLst>
              <a:ext uri="{FF2B5EF4-FFF2-40B4-BE49-F238E27FC236}">
                <a16:creationId xmlns:a16="http://schemas.microsoft.com/office/drawing/2014/main" xmlns="" id="{572E6A4A-143B-E94B-A1BF-29C50E635A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02" y="302479"/>
            <a:ext cx="2643023" cy="161036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76238" y="5769746"/>
            <a:ext cx="6604609" cy="6858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smtClean="0"/>
              <a:t>Subtitle here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97180" y="2"/>
            <a:ext cx="5106217" cy="563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0730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1457" userDrawn="1">
          <p15:clr>
            <a:srgbClr val="FBAE40"/>
          </p15:clr>
        </p15:guide>
        <p15:guide id="3" orient="horz" pos="36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04 Section Divi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5" y="388191"/>
            <a:ext cx="776377" cy="48307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037" y="116954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2294314"/>
            <a:ext cx="9545652" cy="4066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690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or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3101977" y="2798136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3101977" y="3459429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3101977" y="4120722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101977" y="4782015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3101977" y="5443308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3101977" y="6104600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25640" y="3666044"/>
            <a:ext cx="2923327" cy="2198740"/>
          </a:xfrm>
          <a:prstGeom prst="rect">
            <a:avLst/>
          </a:prstGeom>
        </p:spPr>
      </p:pic>
      <p:sp>
        <p:nvSpPr>
          <p:cNvPr id="3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4785" y="1925767"/>
            <a:ext cx="2521449" cy="1962150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3200" cap="all" baseline="0"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ADD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299565" y="2932985"/>
            <a:ext cx="951760" cy="426737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5037139" y="2980152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99565" y="3594275"/>
            <a:ext cx="951760" cy="426737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037139" y="3641443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305695" y="4252972"/>
            <a:ext cx="951760" cy="426737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043268" y="4300139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305695" y="4907968"/>
            <a:ext cx="951760" cy="426737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 typeface="Arial" panose="020B0604020202020204" pitchFamily="34" charset="0"/>
              <a:buNone/>
              <a:tabLst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TEXT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5043268" y="4955135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sp>
        <p:nvSpPr>
          <p:cNvPr id="44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3299564" y="5572959"/>
            <a:ext cx="951760" cy="426737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 typeface="Arial" panose="020B0604020202020204" pitchFamily="34" charset="0"/>
              <a:buNone/>
              <a:tabLst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TEXT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5037138" y="5620126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3305695" y="6250596"/>
            <a:ext cx="951760" cy="426737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 typeface="Arial" panose="020B0604020202020204" pitchFamily="34" charset="0"/>
              <a:buNone/>
              <a:tabLst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TEXT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5043268" y="6297763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pic>
        <p:nvPicPr>
          <p:cNvPr id="23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9737" y="377825"/>
            <a:ext cx="781219" cy="552176"/>
          </a:xfrm>
          <a:prstGeom prst="rect">
            <a:avLst/>
          </a:prstGeom>
        </p:spPr>
      </p:pic>
      <p:cxnSp>
        <p:nvCxnSpPr>
          <p:cNvPr id="25" name="Straight Connector 24"/>
          <p:cNvCxnSpPr/>
          <p:nvPr userDrawn="1"/>
        </p:nvCxnSpPr>
        <p:spPr>
          <a:xfrm>
            <a:off x="3095846" y="801299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>
            <a:off x="3095846" y="1462592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3095846" y="2123885"/>
            <a:ext cx="8523287" cy="0"/>
          </a:xfrm>
          <a:prstGeom prst="line">
            <a:avLst/>
          </a:prstGeom>
          <a:ln w="19050">
            <a:solidFill>
              <a:srgbClr val="004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3293435" y="936148"/>
            <a:ext cx="951760" cy="426737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5031008" y="983315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3293435" y="1597439"/>
            <a:ext cx="951760" cy="426737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35" name="Text Placeholder 6"/>
          <p:cNvSpPr>
            <a:spLocks noGrp="1"/>
          </p:cNvSpPr>
          <p:nvPr>
            <p:ph type="body" sz="quarter" idx="26" hasCustomPrompt="1"/>
          </p:nvPr>
        </p:nvSpPr>
        <p:spPr>
          <a:xfrm>
            <a:off x="5031008" y="1644604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299564" y="2256135"/>
            <a:ext cx="951760" cy="426737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2800"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28" hasCustomPrompt="1"/>
          </p:nvPr>
        </p:nvSpPr>
        <p:spPr>
          <a:xfrm>
            <a:off x="5037138" y="2303302"/>
            <a:ext cx="6588125" cy="37628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5000"/>
              <a:buFontTx/>
              <a:buNone/>
              <a:tabLst/>
              <a:defRPr b="0"/>
            </a:lvl1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ClrTx/>
              <a:buSzPct val="115000"/>
              <a:buFontTx/>
              <a:buNone/>
              <a:tabLst/>
              <a:defRPr/>
            </a:pP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Lorem ipsum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dolor</a:t>
            </a:r>
            <a:r>
              <a:rPr lang="en-GB" sz="1800" b="0" i="0" kern="1200" dirty="0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 sit </a:t>
            </a:r>
            <a:r>
              <a:rPr lang="en-GB" sz="1800" b="0" i="0" kern="1200" dirty="0" err="1" smtClean="0">
                <a:solidFill>
                  <a:srgbClr val="004050"/>
                </a:solidFill>
                <a:latin typeface="Montserrat"/>
                <a:ea typeface="+mn-ea"/>
                <a:cs typeface="Montserrat"/>
              </a:rPr>
              <a:t>amet</a:t>
            </a:r>
            <a:endParaRPr lang="en-GB" sz="1800" dirty="0" smtClean="0">
              <a:solidFill>
                <a:srgbClr val="004050"/>
              </a:solidFill>
            </a:endParaRP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03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432381"/>
            <a:ext cx="5788325" cy="258470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4784" y="1242034"/>
            <a:ext cx="3694112" cy="1962150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000" cap="none" baseline="0"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Page title </a:t>
            </a:r>
            <a:br>
              <a:rPr lang="en-US" dirty="0" smtClean="0"/>
            </a:br>
            <a:r>
              <a:rPr lang="en-US" dirty="0" smtClean="0"/>
              <a:t>to sit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195036" y="3432177"/>
            <a:ext cx="5621337" cy="3046413"/>
          </a:xfrm>
        </p:spPr>
        <p:txBody>
          <a:bodyPr/>
          <a:lstStyle>
            <a:lvl1pPr marL="270000" indent="-270000">
              <a:buFont typeface="Arial" panose="020B0604020202020204" pitchFamily="34" charset="0"/>
              <a:buChar char="•"/>
              <a:defRPr b="0"/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400"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Text to sit here</a:t>
            </a:r>
          </a:p>
          <a:p>
            <a:pPr lvl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Text to sit here</a:t>
            </a:r>
          </a:p>
          <a:p>
            <a:pPr marL="1800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Text to sit here</a:t>
            </a:r>
          </a:p>
          <a:p>
            <a:pPr marL="1800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Text to sit here</a:t>
            </a:r>
          </a:p>
          <a:p>
            <a:pPr marL="1800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Text to sit here</a:t>
            </a:r>
          </a:p>
          <a:p>
            <a:pPr lvl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dirty="0" smtClean="0"/>
          </a:p>
          <a:p>
            <a:pPr lvl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dirty="0" smtClean="0"/>
          </a:p>
          <a:p>
            <a:pPr lvl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6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9737" y="377825"/>
            <a:ext cx="781219" cy="55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2407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7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 - With side bar C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0"/>
            <a:ext cx="4070352" cy="6858000"/>
          </a:xfrm>
          <a:prstGeom prst="rect">
            <a:avLst/>
          </a:prstGeom>
          <a:solidFill>
            <a:srgbClr val="00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10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5" y="388191"/>
            <a:ext cx="776377" cy="483079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4785" y="1349984"/>
            <a:ext cx="3443732" cy="2751998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800" cap="all" baseline="0">
                <a:solidFill>
                  <a:schemeClr val="bg1"/>
                </a:solidFill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slide title to sit here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37139" y="1349986"/>
            <a:ext cx="5803900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435270"/>
            <a:ext cx="4722379" cy="162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5926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45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 Slide - With side bar C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0"/>
            <a:ext cx="4070352" cy="6858000"/>
          </a:xfrm>
          <a:prstGeom prst="rect">
            <a:avLst/>
          </a:prstGeom>
          <a:solidFill>
            <a:srgbClr val="004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4785" y="1349984"/>
            <a:ext cx="3443732" cy="2751998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800" cap="all" baseline="0">
                <a:solidFill>
                  <a:schemeClr val="bg1"/>
                </a:solidFill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slide title to sit here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37138" y="1349986"/>
            <a:ext cx="2901951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8517222" y="1349986"/>
            <a:ext cx="2901951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240" y="4446884"/>
            <a:ext cx="4375225" cy="1964632"/>
          </a:xfrm>
          <a:prstGeom prst="rect">
            <a:avLst/>
          </a:prstGeom>
        </p:spPr>
      </p:pic>
      <p:pic>
        <p:nvPicPr>
          <p:cNvPr id="9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5" y="388191"/>
            <a:ext cx="776377" cy="48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5347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45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ext Slide - With side bar C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0"/>
            <a:ext cx="4070352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4784" y="1349984"/>
            <a:ext cx="3443732" cy="2751998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800" cap="all" baseline="0">
                <a:solidFill>
                  <a:schemeClr val="bg1"/>
                </a:solidFill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slide title to sit here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37138" y="1349984"/>
            <a:ext cx="2901950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8517222" y="1349984"/>
            <a:ext cx="2901950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9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3" y="388189"/>
            <a:ext cx="776377" cy="48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1199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4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 - With side bar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0"/>
            <a:ext cx="4070352" cy="6858000"/>
          </a:xfrm>
          <a:prstGeom prst="rect">
            <a:avLst/>
          </a:prstGeom>
          <a:solidFill>
            <a:srgbClr val="7F0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485899"/>
            <a:ext cx="4401082" cy="1874860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4784" y="1349984"/>
            <a:ext cx="3443732" cy="2751998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800" cap="all" baseline="0">
                <a:solidFill>
                  <a:schemeClr val="bg1"/>
                </a:solidFill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slide title to sit here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37138" y="1349984"/>
            <a:ext cx="5803900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7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3" y="388189"/>
            <a:ext cx="776377" cy="48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7234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4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 Slide - With side bar B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0"/>
            <a:ext cx="4070352" cy="6858000"/>
          </a:xfrm>
          <a:prstGeom prst="rect">
            <a:avLst/>
          </a:prstGeom>
          <a:solidFill>
            <a:srgbClr val="7F0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531" y="4614727"/>
            <a:ext cx="4244154" cy="1944001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84784" y="1349984"/>
            <a:ext cx="3443732" cy="2751998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800" cap="all" baseline="0">
                <a:solidFill>
                  <a:schemeClr val="bg1"/>
                </a:solidFill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slide title to sit here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37138" y="1349984"/>
            <a:ext cx="2901950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8120063" y="1349984"/>
            <a:ext cx="2901950" cy="4094163"/>
          </a:xfr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 b="0"/>
            </a:lvl1pPr>
            <a:lvl2pPr marL="180000" indent="-180000">
              <a:buFont typeface="Arial" panose="020B0604020202020204" pitchFamily="34" charset="0"/>
              <a:buChar char="•"/>
              <a:defRPr/>
            </a:lvl2pPr>
            <a:lvl3pPr marL="180000" indent="-180000">
              <a:buFont typeface="Arial" panose="020B0604020202020204" pitchFamily="34" charset="0"/>
              <a:buChar char="•"/>
              <a:defRPr/>
            </a:lvl3pPr>
            <a:lvl4pPr marL="180000" indent="-180000">
              <a:buFont typeface="Arial" panose="020B0604020202020204" pitchFamily="34" charset="0"/>
              <a:buChar char="•"/>
              <a:defRPr/>
            </a:lvl4pPr>
            <a:lvl5pPr marL="180000" indent="-180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magna.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12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3" y="388189"/>
            <a:ext cx="776377" cy="48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918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45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1357922" y="1240172"/>
            <a:ext cx="9483119" cy="520262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000" cap="none" baseline="0">
                <a:solidFill>
                  <a:srgbClr val="004050"/>
                </a:solidFill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Page title to sit here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357922" y="2102266"/>
            <a:ext cx="9483117" cy="437632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171450" indent="-17145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258899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77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195081" y="2102266"/>
            <a:ext cx="4645959" cy="437632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171450" indent="-17145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357922" y="2102266"/>
            <a:ext cx="4646004" cy="437632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171450" indent="-17145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1357922" y="1240172"/>
            <a:ext cx="9491663" cy="520262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 sz="4000" cap="none" baseline="0">
                <a:solidFill>
                  <a:srgbClr val="004050"/>
                </a:solidFill>
                <a:latin typeface="Krana Fat B" panose="00000B00000000000000" pitchFamily="50" charset="0"/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  <a:lvl3pPr marL="0" indent="0">
              <a:buFont typeface="Arial" panose="020B0604020202020204" pitchFamily="34" charset="0"/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 smtClean="0"/>
              <a:t>Page title to sit here</a:t>
            </a:r>
          </a:p>
        </p:txBody>
      </p:sp>
    </p:spTree>
    <p:extLst>
      <p:ext uri="{BB962C8B-B14F-4D97-AF65-F5344CB8AC3E}">
        <p14:creationId xmlns:p14="http://schemas.microsoft.com/office/powerpoint/2010/main" val="29438088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77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l Backgroun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"/>
            <a:ext cx="12192000" cy="68537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301" y="231197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/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0" name="object 5">
            <a:extLst>
              <a:ext uri="{FF2B5EF4-FFF2-40B4-BE49-F238E27FC236}">
                <a16:creationId xmlns:a16="http://schemas.microsoft.com/office/drawing/2014/main" xmlns="" id="{28E4C95E-5280-3241-AF7F-04C2329AE56E}"/>
              </a:ext>
            </a:extLst>
          </p:cNvPr>
          <p:cNvSpPr/>
          <p:nvPr userDrawn="1"/>
        </p:nvSpPr>
        <p:spPr>
          <a:xfrm>
            <a:off x="1" y="4401991"/>
            <a:ext cx="6977811" cy="982453"/>
          </a:xfrm>
          <a:custGeom>
            <a:avLst/>
            <a:gdLst/>
            <a:ahLst/>
            <a:cxnLst/>
            <a:rect l="l" t="t" r="r" b="b"/>
            <a:pathLst>
              <a:path w="9245600" h="1301750">
                <a:moveTo>
                  <a:pt x="8673461" y="0"/>
                </a:moveTo>
                <a:lnTo>
                  <a:pt x="8505236" y="0"/>
                </a:lnTo>
                <a:lnTo>
                  <a:pt x="8507088" y="52226"/>
                </a:lnTo>
                <a:lnTo>
                  <a:pt x="8512559" y="103477"/>
                </a:lnTo>
                <a:lnTo>
                  <a:pt x="8521524" y="153629"/>
                </a:lnTo>
                <a:lnTo>
                  <a:pt x="8533859" y="202558"/>
                </a:lnTo>
                <a:lnTo>
                  <a:pt x="8549439" y="250138"/>
                </a:lnTo>
                <a:lnTo>
                  <a:pt x="8568137" y="296245"/>
                </a:lnTo>
                <a:lnTo>
                  <a:pt x="8589830" y="340755"/>
                </a:lnTo>
                <a:lnTo>
                  <a:pt x="8614392" y="383542"/>
                </a:lnTo>
                <a:lnTo>
                  <a:pt x="8641698" y="424483"/>
                </a:lnTo>
                <a:lnTo>
                  <a:pt x="8671623" y="463451"/>
                </a:lnTo>
                <a:lnTo>
                  <a:pt x="8704041" y="500324"/>
                </a:lnTo>
                <a:lnTo>
                  <a:pt x="8738829" y="534976"/>
                </a:lnTo>
                <a:lnTo>
                  <a:pt x="8775861" y="567283"/>
                </a:lnTo>
                <a:lnTo>
                  <a:pt x="0" y="567283"/>
                </a:lnTo>
                <a:lnTo>
                  <a:pt x="0" y="734250"/>
                </a:lnTo>
                <a:lnTo>
                  <a:pt x="8775797" y="734250"/>
                </a:lnTo>
                <a:lnTo>
                  <a:pt x="8738779" y="766556"/>
                </a:lnTo>
                <a:lnTo>
                  <a:pt x="8704003" y="801206"/>
                </a:lnTo>
                <a:lnTo>
                  <a:pt x="8671594" y="838075"/>
                </a:lnTo>
                <a:lnTo>
                  <a:pt x="8641677" y="877039"/>
                </a:lnTo>
                <a:lnTo>
                  <a:pt x="8614377" y="917973"/>
                </a:lnTo>
                <a:lnTo>
                  <a:pt x="8589820" y="960755"/>
                </a:lnTo>
                <a:lnTo>
                  <a:pt x="8568131" y="1005257"/>
                </a:lnTo>
                <a:lnTo>
                  <a:pt x="8549435" y="1051358"/>
                </a:lnTo>
                <a:lnTo>
                  <a:pt x="8533857" y="1098932"/>
                </a:lnTo>
                <a:lnTo>
                  <a:pt x="8521524" y="1147854"/>
                </a:lnTo>
                <a:lnTo>
                  <a:pt x="8512559" y="1198001"/>
                </a:lnTo>
                <a:lnTo>
                  <a:pt x="8507088" y="1249248"/>
                </a:lnTo>
                <a:lnTo>
                  <a:pt x="8505236" y="1301470"/>
                </a:lnTo>
                <a:lnTo>
                  <a:pt x="8673461" y="1301470"/>
                </a:lnTo>
                <a:lnTo>
                  <a:pt x="8675562" y="1252598"/>
                </a:lnTo>
                <a:lnTo>
                  <a:pt x="8681752" y="1204867"/>
                </a:lnTo>
                <a:lnTo>
                  <a:pt x="8691858" y="1158448"/>
                </a:lnTo>
                <a:lnTo>
                  <a:pt x="8705706" y="1113513"/>
                </a:lnTo>
                <a:lnTo>
                  <a:pt x="8723124" y="1070235"/>
                </a:lnTo>
                <a:lnTo>
                  <a:pt x="8743939" y="1028783"/>
                </a:lnTo>
                <a:lnTo>
                  <a:pt x="8767978" y="989330"/>
                </a:lnTo>
                <a:lnTo>
                  <a:pt x="8795069" y="952048"/>
                </a:lnTo>
                <a:lnTo>
                  <a:pt x="8825038" y="917108"/>
                </a:lnTo>
                <a:lnTo>
                  <a:pt x="8857713" y="884681"/>
                </a:lnTo>
                <a:lnTo>
                  <a:pt x="8892921" y="854939"/>
                </a:lnTo>
                <a:lnTo>
                  <a:pt x="8930489" y="828053"/>
                </a:lnTo>
                <a:lnTo>
                  <a:pt x="8970245" y="804196"/>
                </a:lnTo>
                <a:lnTo>
                  <a:pt x="9012015" y="783538"/>
                </a:lnTo>
                <a:lnTo>
                  <a:pt x="9055627" y="766252"/>
                </a:lnTo>
                <a:lnTo>
                  <a:pt x="9100908" y="752508"/>
                </a:lnTo>
                <a:lnTo>
                  <a:pt x="9147685" y="742479"/>
                </a:lnTo>
                <a:lnTo>
                  <a:pt x="9195786" y="736336"/>
                </a:lnTo>
                <a:lnTo>
                  <a:pt x="9245037" y="734250"/>
                </a:lnTo>
                <a:lnTo>
                  <a:pt x="9245037" y="567283"/>
                </a:lnTo>
                <a:lnTo>
                  <a:pt x="9195786" y="565197"/>
                </a:lnTo>
                <a:lnTo>
                  <a:pt x="9147685" y="559052"/>
                </a:lnTo>
                <a:lnTo>
                  <a:pt x="9100908" y="549020"/>
                </a:lnTo>
                <a:lnTo>
                  <a:pt x="9055627" y="535274"/>
                </a:lnTo>
                <a:lnTo>
                  <a:pt x="9012015" y="517984"/>
                </a:lnTo>
                <a:lnTo>
                  <a:pt x="8970245" y="497322"/>
                </a:lnTo>
                <a:lnTo>
                  <a:pt x="8930489" y="473460"/>
                </a:lnTo>
                <a:lnTo>
                  <a:pt x="8892921" y="446570"/>
                </a:lnTo>
                <a:lnTo>
                  <a:pt x="8857713" y="416823"/>
                </a:lnTo>
                <a:lnTo>
                  <a:pt x="8825038" y="384391"/>
                </a:lnTo>
                <a:lnTo>
                  <a:pt x="8795069" y="349446"/>
                </a:lnTo>
                <a:lnTo>
                  <a:pt x="8767978" y="312159"/>
                </a:lnTo>
                <a:lnTo>
                  <a:pt x="8743939" y="272701"/>
                </a:lnTo>
                <a:lnTo>
                  <a:pt x="8723124" y="231246"/>
                </a:lnTo>
                <a:lnTo>
                  <a:pt x="8705706" y="187963"/>
                </a:lnTo>
                <a:lnTo>
                  <a:pt x="8691858" y="143026"/>
                </a:lnTo>
                <a:lnTo>
                  <a:pt x="8681752" y="96605"/>
                </a:lnTo>
                <a:lnTo>
                  <a:pt x="8675562" y="48872"/>
                </a:lnTo>
                <a:lnTo>
                  <a:pt x="86734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029"/>
          </a:p>
        </p:txBody>
      </p:sp>
      <p:pic>
        <p:nvPicPr>
          <p:cNvPr id="6" name="Graphic 29">
            <a:extLst>
              <a:ext uri="{FF2B5EF4-FFF2-40B4-BE49-F238E27FC236}">
                <a16:creationId xmlns:a16="http://schemas.microsoft.com/office/drawing/2014/main" xmlns="" id="{572E6A4A-143B-E94B-A1BF-29C50E635A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02" y="302479"/>
            <a:ext cx="2643023" cy="1610367"/>
          </a:xfrm>
          <a:prstGeom prst="rect">
            <a:avLst/>
          </a:prstGeom>
        </p:spPr>
      </p:pic>
      <p:sp>
        <p:nvSpPr>
          <p:cNvPr id="8" name="Content Placeholder 3"/>
          <p:cNvSpPr>
            <a:spLocks noGrp="1"/>
          </p:cNvSpPr>
          <p:nvPr>
            <p:ph sz="quarter" idx="10"/>
          </p:nvPr>
        </p:nvSpPr>
        <p:spPr>
          <a:xfrm>
            <a:off x="385300" y="5768977"/>
            <a:ext cx="5627171" cy="7096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030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634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59547" y="190123"/>
            <a:ext cx="2232455" cy="15961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954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Bottom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38869" y="5172893"/>
            <a:ext cx="2198303" cy="1571683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1127749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1153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082" y="616956"/>
            <a:ext cx="3156820" cy="140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94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1772"/>
            <a:ext cx="9285515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CD89-9953-4B60-8E7D-55E94CB547C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41650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28790" y="365127"/>
            <a:ext cx="1578471" cy="125498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5669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8879" y="548640"/>
            <a:ext cx="1548927" cy="12314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427" y="1741271"/>
            <a:ext cx="10515600" cy="2852737"/>
          </a:xfrm>
        </p:spPr>
        <p:txBody>
          <a:bodyPr anchor="b"/>
          <a:lstStyle>
            <a:lvl1pPr>
              <a:defRPr sz="6000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7" y="4709857"/>
            <a:ext cx="10515600" cy="1411324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</p:spTree>
    <p:extLst>
      <p:ext uri="{BB962C8B-B14F-4D97-AF65-F5344CB8AC3E}">
        <p14:creationId xmlns:p14="http://schemas.microsoft.com/office/powerpoint/2010/main" val="11975740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82771" y="959613"/>
            <a:ext cx="6135828" cy="487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91388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00"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7883" y="431680"/>
            <a:ext cx="3786389" cy="192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959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1pPr>
            <a:lvl2pPr>
              <a:defRPr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2pPr>
            <a:lvl3pPr>
              <a:defRPr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3pPr>
            <a:lvl4pPr>
              <a:defRPr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4pPr>
            <a:lvl5pPr>
              <a:defRPr>
                <a:solidFill>
                  <a:srgbClr val="063532"/>
                </a:solidFill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06353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6353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63532"/>
                </a:solidFill>
              </a:defRPr>
            </a:lvl1pPr>
          </a:lstStyle>
          <a:p>
            <a:pPr>
              <a:defRPr/>
            </a:pPr>
            <a:fld id="{4A80E0BB-73F2-4D49-BD2A-775F4342DF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69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0" y="-144378"/>
            <a:ext cx="12192000" cy="8180192"/>
            <a:chOff x="0" y="519"/>
            <a:chExt cx="10691812" cy="7558636"/>
          </a:xfrm>
        </p:grpSpPr>
        <p:grpSp>
          <p:nvGrpSpPr>
            <p:cNvPr id="7" name="Group 6"/>
            <p:cNvGrpSpPr/>
            <p:nvPr userDrawn="1"/>
          </p:nvGrpSpPr>
          <p:grpSpPr>
            <a:xfrm>
              <a:off x="0" y="519"/>
              <a:ext cx="10691812" cy="7558636"/>
              <a:chOff x="0" y="519"/>
              <a:chExt cx="10691812" cy="7558636"/>
            </a:xfrm>
          </p:grpSpPr>
          <p:pic>
            <p:nvPicPr>
              <p:cNvPr id="4" name="Picture 3"/>
              <p:cNvPicPr>
                <a:picLocks noChangeAspect="1"/>
              </p:cNvPicPr>
              <p:nvPr userDrawn="1"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0" y="519"/>
                <a:ext cx="10691812" cy="7558636"/>
              </a:xfrm>
              <a:prstGeom prst="rect">
                <a:avLst/>
              </a:prstGeom>
            </p:spPr>
          </p:pic>
          <p:pic>
            <p:nvPicPr>
              <p:cNvPr id="6" name="Picture 5"/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8154218" y="539477"/>
                <a:ext cx="2232248" cy="714375"/>
              </a:xfrm>
              <a:prstGeom prst="rect">
                <a:avLst/>
              </a:prstGeom>
            </p:spPr>
          </p:pic>
        </p:grp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09602" y="611485"/>
              <a:ext cx="2497873" cy="1005842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03102" y="2630857"/>
            <a:ext cx="7385799" cy="682931"/>
          </a:xfrm>
        </p:spPr>
        <p:txBody>
          <a:bodyPr anchor="b">
            <a:normAutofit/>
          </a:bodyPr>
          <a:lstStyle>
            <a:lvl1pPr algn="ctr">
              <a:defRPr sz="3266" spc="454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3999" y="3429001"/>
            <a:ext cx="9144000" cy="691273"/>
          </a:xfrm>
        </p:spPr>
        <p:txBody>
          <a:bodyPr>
            <a:normAutofit/>
          </a:bodyPr>
          <a:lstStyle>
            <a:lvl1pPr marL="0" indent="0" algn="ctr">
              <a:buNone/>
              <a:defRPr sz="1814" cap="all" spc="181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en-US" dirty="0" smtClean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54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yan Backgroun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793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301" y="231197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/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0" name="object 5">
            <a:extLst>
              <a:ext uri="{FF2B5EF4-FFF2-40B4-BE49-F238E27FC236}">
                <a16:creationId xmlns:a16="http://schemas.microsoft.com/office/drawing/2014/main" xmlns="" id="{28E4C95E-5280-3241-AF7F-04C2329AE56E}"/>
              </a:ext>
            </a:extLst>
          </p:cNvPr>
          <p:cNvSpPr/>
          <p:nvPr userDrawn="1"/>
        </p:nvSpPr>
        <p:spPr>
          <a:xfrm>
            <a:off x="1" y="4401991"/>
            <a:ext cx="6977811" cy="982453"/>
          </a:xfrm>
          <a:custGeom>
            <a:avLst/>
            <a:gdLst/>
            <a:ahLst/>
            <a:cxnLst/>
            <a:rect l="l" t="t" r="r" b="b"/>
            <a:pathLst>
              <a:path w="9245600" h="1301750">
                <a:moveTo>
                  <a:pt x="8673461" y="0"/>
                </a:moveTo>
                <a:lnTo>
                  <a:pt x="8505236" y="0"/>
                </a:lnTo>
                <a:lnTo>
                  <a:pt x="8507088" y="52226"/>
                </a:lnTo>
                <a:lnTo>
                  <a:pt x="8512559" y="103477"/>
                </a:lnTo>
                <a:lnTo>
                  <a:pt x="8521524" y="153629"/>
                </a:lnTo>
                <a:lnTo>
                  <a:pt x="8533859" y="202558"/>
                </a:lnTo>
                <a:lnTo>
                  <a:pt x="8549439" y="250138"/>
                </a:lnTo>
                <a:lnTo>
                  <a:pt x="8568137" y="296245"/>
                </a:lnTo>
                <a:lnTo>
                  <a:pt x="8589830" y="340755"/>
                </a:lnTo>
                <a:lnTo>
                  <a:pt x="8614392" y="383542"/>
                </a:lnTo>
                <a:lnTo>
                  <a:pt x="8641698" y="424483"/>
                </a:lnTo>
                <a:lnTo>
                  <a:pt x="8671623" y="463451"/>
                </a:lnTo>
                <a:lnTo>
                  <a:pt x="8704041" y="500324"/>
                </a:lnTo>
                <a:lnTo>
                  <a:pt x="8738829" y="534976"/>
                </a:lnTo>
                <a:lnTo>
                  <a:pt x="8775861" y="567283"/>
                </a:lnTo>
                <a:lnTo>
                  <a:pt x="0" y="567283"/>
                </a:lnTo>
                <a:lnTo>
                  <a:pt x="0" y="734250"/>
                </a:lnTo>
                <a:lnTo>
                  <a:pt x="8775797" y="734250"/>
                </a:lnTo>
                <a:lnTo>
                  <a:pt x="8738779" y="766556"/>
                </a:lnTo>
                <a:lnTo>
                  <a:pt x="8704003" y="801206"/>
                </a:lnTo>
                <a:lnTo>
                  <a:pt x="8671594" y="838075"/>
                </a:lnTo>
                <a:lnTo>
                  <a:pt x="8641677" y="877039"/>
                </a:lnTo>
                <a:lnTo>
                  <a:pt x="8614377" y="917973"/>
                </a:lnTo>
                <a:lnTo>
                  <a:pt x="8589820" y="960755"/>
                </a:lnTo>
                <a:lnTo>
                  <a:pt x="8568131" y="1005257"/>
                </a:lnTo>
                <a:lnTo>
                  <a:pt x="8549435" y="1051358"/>
                </a:lnTo>
                <a:lnTo>
                  <a:pt x="8533857" y="1098932"/>
                </a:lnTo>
                <a:lnTo>
                  <a:pt x="8521524" y="1147854"/>
                </a:lnTo>
                <a:lnTo>
                  <a:pt x="8512559" y="1198001"/>
                </a:lnTo>
                <a:lnTo>
                  <a:pt x="8507088" y="1249248"/>
                </a:lnTo>
                <a:lnTo>
                  <a:pt x="8505236" y="1301470"/>
                </a:lnTo>
                <a:lnTo>
                  <a:pt x="8673461" y="1301470"/>
                </a:lnTo>
                <a:lnTo>
                  <a:pt x="8675562" y="1252598"/>
                </a:lnTo>
                <a:lnTo>
                  <a:pt x="8681752" y="1204867"/>
                </a:lnTo>
                <a:lnTo>
                  <a:pt x="8691858" y="1158448"/>
                </a:lnTo>
                <a:lnTo>
                  <a:pt x="8705706" y="1113513"/>
                </a:lnTo>
                <a:lnTo>
                  <a:pt x="8723124" y="1070235"/>
                </a:lnTo>
                <a:lnTo>
                  <a:pt x="8743939" y="1028783"/>
                </a:lnTo>
                <a:lnTo>
                  <a:pt x="8767978" y="989330"/>
                </a:lnTo>
                <a:lnTo>
                  <a:pt x="8795069" y="952048"/>
                </a:lnTo>
                <a:lnTo>
                  <a:pt x="8825038" y="917108"/>
                </a:lnTo>
                <a:lnTo>
                  <a:pt x="8857713" y="884681"/>
                </a:lnTo>
                <a:lnTo>
                  <a:pt x="8892921" y="854939"/>
                </a:lnTo>
                <a:lnTo>
                  <a:pt x="8930489" y="828053"/>
                </a:lnTo>
                <a:lnTo>
                  <a:pt x="8970245" y="804196"/>
                </a:lnTo>
                <a:lnTo>
                  <a:pt x="9012015" y="783538"/>
                </a:lnTo>
                <a:lnTo>
                  <a:pt x="9055627" y="766252"/>
                </a:lnTo>
                <a:lnTo>
                  <a:pt x="9100908" y="752508"/>
                </a:lnTo>
                <a:lnTo>
                  <a:pt x="9147685" y="742479"/>
                </a:lnTo>
                <a:lnTo>
                  <a:pt x="9195786" y="736336"/>
                </a:lnTo>
                <a:lnTo>
                  <a:pt x="9245037" y="734250"/>
                </a:lnTo>
                <a:lnTo>
                  <a:pt x="9245037" y="567283"/>
                </a:lnTo>
                <a:lnTo>
                  <a:pt x="9195786" y="565197"/>
                </a:lnTo>
                <a:lnTo>
                  <a:pt x="9147685" y="559052"/>
                </a:lnTo>
                <a:lnTo>
                  <a:pt x="9100908" y="549020"/>
                </a:lnTo>
                <a:lnTo>
                  <a:pt x="9055627" y="535274"/>
                </a:lnTo>
                <a:lnTo>
                  <a:pt x="9012015" y="517984"/>
                </a:lnTo>
                <a:lnTo>
                  <a:pt x="8970245" y="497322"/>
                </a:lnTo>
                <a:lnTo>
                  <a:pt x="8930489" y="473460"/>
                </a:lnTo>
                <a:lnTo>
                  <a:pt x="8892921" y="446570"/>
                </a:lnTo>
                <a:lnTo>
                  <a:pt x="8857713" y="416823"/>
                </a:lnTo>
                <a:lnTo>
                  <a:pt x="8825038" y="384391"/>
                </a:lnTo>
                <a:lnTo>
                  <a:pt x="8795069" y="349446"/>
                </a:lnTo>
                <a:lnTo>
                  <a:pt x="8767978" y="312159"/>
                </a:lnTo>
                <a:lnTo>
                  <a:pt x="8743939" y="272701"/>
                </a:lnTo>
                <a:lnTo>
                  <a:pt x="8723124" y="231246"/>
                </a:lnTo>
                <a:lnTo>
                  <a:pt x="8705706" y="187963"/>
                </a:lnTo>
                <a:lnTo>
                  <a:pt x="8691858" y="143026"/>
                </a:lnTo>
                <a:lnTo>
                  <a:pt x="8681752" y="96605"/>
                </a:lnTo>
                <a:lnTo>
                  <a:pt x="8675562" y="48872"/>
                </a:lnTo>
                <a:lnTo>
                  <a:pt x="86734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029"/>
          </a:p>
        </p:txBody>
      </p:sp>
      <p:pic>
        <p:nvPicPr>
          <p:cNvPr id="6" name="Graphic 29">
            <a:extLst>
              <a:ext uri="{FF2B5EF4-FFF2-40B4-BE49-F238E27FC236}">
                <a16:creationId xmlns:a16="http://schemas.microsoft.com/office/drawing/2014/main" xmlns="" id="{572E6A4A-143B-E94B-A1BF-29C50E635A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02" y="302479"/>
            <a:ext cx="2643023" cy="1610367"/>
          </a:xfrm>
          <a:prstGeom prst="rect">
            <a:avLst/>
          </a:prstGeom>
        </p:spPr>
      </p:pic>
      <p:sp>
        <p:nvSpPr>
          <p:cNvPr id="8" name="Content Placeholder 3"/>
          <p:cNvSpPr>
            <a:spLocks noGrp="1"/>
          </p:cNvSpPr>
          <p:nvPr>
            <p:ph sz="quarter" idx="10"/>
          </p:nvPr>
        </p:nvSpPr>
        <p:spPr>
          <a:xfrm>
            <a:off x="385300" y="5768977"/>
            <a:ext cx="5627171" cy="7096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228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63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4098-EA5F-4E0F-8262-B37EEDEAEE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575479" y="1415219"/>
            <a:ext cx="11168487" cy="4778872"/>
          </a:xfrm>
        </p:spPr>
        <p:txBody>
          <a:bodyPr>
            <a:normAutofit/>
          </a:bodyPr>
          <a:lstStyle>
            <a:lvl1pPr>
              <a:defRPr sz="127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575479" y="927460"/>
            <a:ext cx="11168487" cy="427722"/>
          </a:xfrm>
        </p:spPr>
        <p:txBody>
          <a:bodyPr>
            <a:normAutofit/>
          </a:bodyPr>
          <a:lstStyle>
            <a:lvl1pPr>
              <a:defRPr sz="2177" spc="345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SUBHEADER</a:t>
            </a:r>
            <a:endParaRPr lang="en-GB" dirty="0"/>
          </a:p>
        </p:txBody>
      </p:sp>
      <p:sp>
        <p:nvSpPr>
          <p:cNvPr id="9" name="Title 6"/>
          <p:cNvSpPr>
            <a:spLocks noGrp="1"/>
          </p:cNvSpPr>
          <p:nvPr>
            <p:ph type="title" hasCustomPrompt="1"/>
          </p:nvPr>
        </p:nvSpPr>
        <p:spPr>
          <a:xfrm>
            <a:off x="575479" y="350014"/>
            <a:ext cx="11168487" cy="514805"/>
          </a:xfrm>
        </p:spPr>
        <p:txBody>
          <a:bodyPr>
            <a:normAutofit/>
          </a:bodyPr>
          <a:lstStyle>
            <a:lvl1pPr>
              <a:defRPr sz="3266" baseline="0"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HEADER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1136" y="6014076"/>
            <a:ext cx="23050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6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yan Backgroun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8879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301" y="231197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/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0" name="object 5">
            <a:extLst>
              <a:ext uri="{FF2B5EF4-FFF2-40B4-BE49-F238E27FC236}">
                <a16:creationId xmlns:a16="http://schemas.microsoft.com/office/drawing/2014/main" xmlns="" id="{28E4C95E-5280-3241-AF7F-04C2329AE56E}"/>
              </a:ext>
            </a:extLst>
          </p:cNvPr>
          <p:cNvSpPr/>
          <p:nvPr userDrawn="1"/>
        </p:nvSpPr>
        <p:spPr>
          <a:xfrm>
            <a:off x="1" y="4401991"/>
            <a:ext cx="6977811" cy="982453"/>
          </a:xfrm>
          <a:custGeom>
            <a:avLst/>
            <a:gdLst/>
            <a:ahLst/>
            <a:cxnLst/>
            <a:rect l="l" t="t" r="r" b="b"/>
            <a:pathLst>
              <a:path w="9245600" h="1301750">
                <a:moveTo>
                  <a:pt x="8673461" y="0"/>
                </a:moveTo>
                <a:lnTo>
                  <a:pt x="8505236" y="0"/>
                </a:lnTo>
                <a:lnTo>
                  <a:pt x="8507088" y="52226"/>
                </a:lnTo>
                <a:lnTo>
                  <a:pt x="8512559" y="103477"/>
                </a:lnTo>
                <a:lnTo>
                  <a:pt x="8521524" y="153629"/>
                </a:lnTo>
                <a:lnTo>
                  <a:pt x="8533859" y="202558"/>
                </a:lnTo>
                <a:lnTo>
                  <a:pt x="8549439" y="250138"/>
                </a:lnTo>
                <a:lnTo>
                  <a:pt x="8568137" y="296245"/>
                </a:lnTo>
                <a:lnTo>
                  <a:pt x="8589830" y="340755"/>
                </a:lnTo>
                <a:lnTo>
                  <a:pt x="8614392" y="383542"/>
                </a:lnTo>
                <a:lnTo>
                  <a:pt x="8641698" y="424483"/>
                </a:lnTo>
                <a:lnTo>
                  <a:pt x="8671623" y="463451"/>
                </a:lnTo>
                <a:lnTo>
                  <a:pt x="8704041" y="500324"/>
                </a:lnTo>
                <a:lnTo>
                  <a:pt x="8738829" y="534976"/>
                </a:lnTo>
                <a:lnTo>
                  <a:pt x="8775861" y="567283"/>
                </a:lnTo>
                <a:lnTo>
                  <a:pt x="0" y="567283"/>
                </a:lnTo>
                <a:lnTo>
                  <a:pt x="0" y="734250"/>
                </a:lnTo>
                <a:lnTo>
                  <a:pt x="8775797" y="734250"/>
                </a:lnTo>
                <a:lnTo>
                  <a:pt x="8738779" y="766556"/>
                </a:lnTo>
                <a:lnTo>
                  <a:pt x="8704003" y="801206"/>
                </a:lnTo>
                <a:lnTo>
                  <a:pt x="8671594" y="838075"/>
                </a:lnTo>
                <a:lnTo>
                  <a:pt x="8641677" y="877039"/>
                </a:lnTo>
                <a:lnTo>
                  <a:pt x="8614377" y="917973"/>
                </a:lnTo>
                <a:lnTo>
                  <a:pt x="8589820" y="960755"/>
                </a:lnTo>
                <a:lnTo>
                  <a:pt x="8568131" y="1005257"/>
                </a:lnTo>
                <a:lnTo>
                  <a:pt x="8549435" y="1051358"/>
                </a:lnTo>
                <a:lnTo>
                  <a:pt x="8533857" y="1098932"/>
                </a:lnTo>
                <a:lnTo>
                  <a:pt x="8521524" y="1147854"/>
                </a:lnTo>
                <a:lnTo>
                  <a:pt x="8512559" y="1198001"/>
                </a:lnTo>
                <a:lnTo>
                  <a:pt x="8507088" y="1249248"/>
                </a:lnTo>
                <a:lnTo>
                  <a:pt x="8505236" y="1301470"/>
                </a:lnTo>
                <a:lnTo>
                  <a:pt x="8673461" y="1301470"/>
                </a:lnTo>
                <a:lnTo>
                  <a:pt x="8675562" y="1252598"/>
                </a:lnTo>
                <a:lnTo>
                  <a:pt x="8681752" y="1204867"/>
                </a:lnTo>
                <a:lnTo>
                  <a:pt x="8691858" y="1158448"/>
                </a:lnTo>
                <a:lnTo>
                  <a:pt x="8705706" y="1113513"/>
                </a:lnTo>
                <a:lnTo>
                  <a:pt x="8723124" y="1070235"/>
                </a:lnTo>
                <a:lnTo>
                  <a:pt x="8743939" y="1028783"/>
                </a:lnTo>
                <a:lnTo>
                  <a:pt x="8767978" y="989330"/>
                </a:lnTo>
                <a:lnTo>
                  <a:pt x="8795069" y="952048"/>
                </a:lnTo>
                <a:lnTo>
                  <a:pt x="8825038" y="917108"/>
                </a:lnTo>
                <a:lnTo>
                  <a:pt x="8857713" y="884681"/>
                </a:lnTo>
                <a:lnTo>
                  <a:pt x="8892921" y="854939"/>
                </a:lnTo>
                <a:lnTo>
                  <a:pt x="8930489" y="828053"/>
                </a:lnTo>
                <a:lnTo>
                  <a:pt x="8970245" y="804196"/>
                </a:lnTo>
                <a:lnTo>
                  <a:pt x="9012015" y="783538"/>
                </a:lnTo>
                <a:lnTo>
                  <a:pt x="9055627" y="766252"/>
                </a:lnTo>
                <a:lnTo>
                  <a:pt x="9100908" y="752508"/>
                </a:lnTo>
                <a:lnTo>
                  <a:pt x="9147685" y="742479"/>
                </a:lnTo>
                <a:lnTo>
                  <a:pt x="9195786" y="736336"/>
                </a:lnTo>
                <a:lnTo>
                  <a:pt x="9245037" y="734250"/>
                </a:lnTo>
                <a:lnTo>
                  <a:pt x="9245037" y="567283"/>
                </a:lnTo>
                <a:lnTo>
                  <a:pt x="9195786" y="565197"/>
                </a:lnTo>
                <a:lnTo>
                  <a:pt x="9147685" y="559052"/>
                </a:lnTo>
                <a:lnTo>
                  <a:pt x="9100908" y="549020"/>
                </a:lnTo>
                <a:lnTo>
                  <a:pt x="9055627" y="535274"/>
                </a:lnTo>
                <a:lnTo>
                  <a:pt x="9012015" y="517984"/>
                </a:lnTo>
                <a:lnTo>
                  <a:pt x="8970245" y="497322"/>
                </a:lnTo>
                <a:lnTo>
                  <a:pt x="8930489" y="473460"/>
                </a:lnTo>
                <a:lnTo>
                  <a:pt x="8892921" y="446570"/>
                </a:lnTo>
                <a:lnTo>
                  <a:pt x="8857713" y="416823"/>
                </a:lnTo>
                <a:lnTo>
                  <a:pt x="8825038" y="384391"/>
                </a:lnTo>
                <a:lnTo>
                  <a:pt x="8795069" y="349446"/>
                </a:lnTo>
                <a:lnTo>
                  <a:pt x="8767978" y="312159"/>
                </a:lnTo>
                <a:lnTo>
                  <a:pt x="8743939" y="272701"/>
                </a:lnTo>
                <a:lnTo>
                  <a:pt x="8723124" y="231246"/>
                </a:lnTo>
                <a:lnTo>
                  <a:pt x="8705706" y="187963"/>
                </a:lnTo>
                <a:lnTo>
                  <a:pt x="8691858" y="143026"/>
                </a:lnTo>
                <a:lnTo>
                  <a:pt x="8681752" y="96605"/>
                </a:lnTo>
                <a:lnTo>
                  <a:pt x="8675562" y="48872"/>
                </a:lnTo>
                <a:lnTo>
                  <a:pt x="86734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029"/>
          </a:p>
        </p:txBody>
      </p:sp>
      <p:pic>
        <p:nvPicPr>
          <p:cNvPr id="6" name="Graphic 29">
            <a:extLst>
              <a:ext uri="{FF2B5EF4-FFF2-40B4-BE49-F238E27FC236}">
                <a16:creationId xmlns:a16="http://schemas.microsoft.com/office/drawing/2014/main" xmlns="" id="{572E6A4A-143B-E94B-A1BF-29C50E635A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02" y="302479"/>
            <a:ext cx="2643023" cy="1610367"/>
          </a:xfrm>
          <a:prstGeom prst="rect">
            <a:avLst/>
          </a:prstGeom>
        </p:spPr>
      </p:pic>
      <p:sp>
        <p:nvSpPr>
          <p:cNvPr id="8" name="Content Placeholder 3"/>
          <p:cNvSpPr>
            <a:spLocks noGrp="1"/>
          </p:cNvSpPr>
          <p:nvPr>
            <p:ph sz="quarter" idx="10"/>
          </p:nvPr>
        </p:nvSpPr>
        <p:spPr>
          <a:xfrm>
            <a:off x="385300" y="5768977"/>
            <a:ext cx="5627171" cy="7096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02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363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range Backgroun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8879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301" y="231197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>
                <a:solidFill>
                  <a:srgbClr val="00405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0" name="object 5">
            <a:extLst>
              <a:ext uri="{FF2B5EF4-FFF2-40B4-BE49-F238E27FC236}">
                <a16:creationId xmlns:a16="http://schemas.microsoft.com/office/drawing/2014/main" xmlns="" id="{28E4C95E-5280-3241-AF7F-04C2329AE56E}"/>
              </a:ext>
            </a:extLst>
          </p:cNvPr>
          <p:cNvSpPr/>
          <p:nvPr userDrawn="1"/>
        </p:nvSpPr>
        <p:spPr>
          <a:xfrm>
            <a:off x="1" y="4401991"/>
            <a:ext cx="6977811" cy="982453"/>
          </a:xfrm>
          <a:custGeom>
            <a:avLst/>
            <a:gdLst/>
            <a:ahLst/>
            <a:cxnLst/>
            <a:rect l="l" t="t" r="r" b="b"/>
            <a:pathLst>
              <a:path w="9245600" h="1301750">
                <a:moveTo>
                  <a:pt x="8673461" y="0"/>
                </a:moveTo>
                <a:lnTo>
                  <a:pt x="8505236" y="0"/>
                </a:lnTo>
                <a:lnTo>
                  <a:pt x="8507088" y="52226"/>
                </a:lnTo>
                <a:lnTo>
                  <a:pt x="8512559" y="103477"/>
                </a:lnTo>
                <a:lnTo>
                  <a:pt x="8521524" y="153629"/>
                </a:lnTo>
                <a:lnTo>
                  <a:pt x="8533859" y="202558"/>
                </a:lnTo>
                <a:lnTo>
                  <a:pt x="8549439" y="250138"/>
                </a:lnTo>
                <a:lnTo>
                  <a:pt x="8568137" y="296245"/>
                </a:lnTo>
                <a:lnTo>
                  <a:pt x="8589830" y="340755"/>
                </a:lnTo>
                <a:lnTo>
                  <a:pt x="8614392" y="383542"/>
                </a:lnTo>
                <a:lnTo>
                  <a:pt x="8641698" y="424483"/>
                </a:lnTo>
                <a:lnTo>
                  <a:pt x="8671623" y="463451"/>
                </a:lnTo>
                <a:lnTo>
                  <a:pt x="8704041" y="500324"/>
                </a:lnTo>
                <a:lnTo>
                  <a:pt x="8738829" y="534976"/>
                </a:lnTo>
                <a:lnTo>
                  <a:pt x="8775861" y="567283"/>
                </a:lnTo>
                <a:lnTo>
                  <a:pt x="0" y="567283"/>
                </a:lnTo>
                <a:lnTo>
                  <a:pt x="0" y="734250"/>
                </a:lnTo>
                <a:lnTo>
                  <a:pt x="8775797" y="734250"/>
                </a:lnTo>
                <a:lnTo>
                  <a:pt x="8738779" y="766556"/>
                </a:lnTo>
                <a:lnTo>
                  <a:pt x="8704003" y="801206"/>
                </a:lnTo>
                <a:lnTo>
                  <a:pt x="8671594" y="838075"/>
                </a:lnTo>
                <a:lnTo>
                  <a:pt x="8641677" y="877039"/>
                </a:lnTo>
                <a:lnTo>
                  <a:pt x="8614377" y="917973"/>
                </a:lnTo>
                <a:lnTo>
                  <a:pt x="8589820" y="960755"/>
                </a:lnTo>
                <a:lnTo>
                  <a:pt x="8568131" y="1005257"/>
                </a:lnTo>
                <a:lnTo>
                  <a:pt x="8549435" y="1051358"/>
                </a:lnTo>
                <a:lnTo>
                  <a:pt x="8533857" y="1098932"/>
                </a:lnTo>
                <a:lnTo>
                  <a:pt x="8521524" y="1147854"/>
                </a:lnTo>
                <a:lnTo>
                  <a:pt x="8512559" y="1198001"/>
                </a:lnTo>
                <a:lnTo>
                  <a:pt x="8507088" y="1249248"/>
                </a:lnTo>
                <a:lnTo>
                  <a:pt x="8505236" y="1301470"/>
                </a:lnTo>
                <a:lnTo>
                  <a:pt x="8673461" y="1301470"/>
                </a:lnTo>
                <a:lnTo>
                  <a:pt x="8675562" y="1252598"/>
                </a:lnTo>
                <a:lnTo>
                  <a:pt x="8681752" y="1204867"/>
                </a:lnTo>
                <a:lnTo>
                  <a:pt x="8691858" y="1158448"/>
                </a:lnTo>
                <a:lnTo>
                  <a:pt x="8705706" y="1113513"/>
                </a:lnTo>
                <a:lnTo>
                  <a:pt x="8723124" y="1070235"/>
                </a:lnTo>
                <a:lnTo>
                  <a:pt x="8743939" y="1028783"/>
                </a:lnTo>
                <a:lnTo>
                  <a:pt x="8767978" y="989330"/>
                </a:lnTo>
                <a:lnTo>
                  <a:pt x="8795069" y="952048"/>
                </a:lnTo>
                <a:lnTo>
                  <a:pt x="8825038" y="917108"/>
                </a:lnTo>
                <a:lnTo>
                  <a:pt x="8857713" y="884681"/>
                </a:lnTo>
                <a:lnTo>
                  <a:pt x="8892921" y="854939"/>
                </a:lnTo>
                <a:lnTo>
                  <a:pt x="8930489" y="828053"/>
                </a:lnTo>
                <a:lnTo>
                  <a:pt x="8970245" y="804196"/>
                </a:lnTo>
                <a:lnTo>
                  <a:pt x="9012015" y="783538"/>
                </a:lnTo>
                <a:lnTo>
                  <a:pt x="9055627" y="766252"/>
                </a:lnTo>
                <a:lnTo>
                  <a:pt x="9100908" y="752508"/>
                </a:lnTo>
                <a:lnTo>
                  <a:pt x="9147685" y="742479"/>
                </a:lnTo>
                <a:lnTo>
                  <a:pt x="9195786" y="736336"/>
                </a:lnTo>
                <a:lnTo>
                  <a:pt x="9245037" y="734250"/>
                </a:lnTo>
                <a:lnTo>
                  <a:pt x="9245037" y="567283"/>
                </a:lnTo>
                <a:lnTo>
                  <a:pt x="9195786" y="565197"/>
                </a:lnTo>
                <a:lnTo>
                  <a:pt x="9147685" y="559052"/>
                </a:lnTo>
                <a:lnTo>
                  <a:pt x="9100908" y="549020"/>
                </a:lnTo>
                <a:lnTo>
                  <a:pt x="9055627" y="535274"/>
                </a:lnTo>
                <a:lnTo>
                  <a:pt x="9012015" y="517984"/>
                </a:lnTo>
                <a:lnTo>
                  <a:pt x="8970245" y="497322"/>
                </a:lnTo>
                <a:lnTo>
                  <a:pt x="8930489" y="473460"/>
                </a:lnTo>
                <a:lnTo>
                  <a:pt x="8892921" y="446570"/>
                </a:lnTo>
                <a:lnTo>
                  <a:pt x="8857713" y="416823"/>
                </a:lnTo>
                <a:lnTo>
                  <a:pt x="8825038" y="384391"/>
                </a:lnTo>
                <a:lnTo>
                  <a:pt x="8795069" y="349446"/>
                </a:lnTo>
                <a:lnTo>
                  <a:pt x="8767978" y="312159"/>
                </a:lnTo>
                <a:lnTo>
                  <a:pt x="8743939" y="272701"/>
                </a:lnTo>
                <a:lnTo>
                  <a:pt x="8723124" y="231246"/>
                </a:lnTo>
                <a:lnTo>
                  <a:pt x="8705706" y="187963"/>
                </a:lnTo>
                <a:lnTo>
                  <a:pt x="8691858" y="143026"/>
                </a:lnTo>
                <a:lnTo>
                  <a:pt x="8681752" y="96605"/>
                </a:lnTo>
                <a:lnTo>
                  <a:pt x="8675562" y="48872"/>
                </a:lnTo>
                <a:lnTo>
                  <a:pt x="86734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029"/>
          </a:p>
        </p:txBody>
      </p:sp>
      <p:pic>
        <p:nvPicPr>
          <p:cNvPr id="6" name="Graphic 29">
            <a:extLst>
              <a:ext uri="{FF2B5EF4-FFF2-40B4-BE49-F238E27FC236}">
                <a16:creationId xmlns:a16="http://schemas.microsoft.com/office/drawing/2014/main" xmlns="" id="{572E6A4A-143B-E94B-A1BF-29C50E635A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02" y="302479"/>
            <a:ext cx="2643023" cy="1610367"/>
          </a:xfrm>
          <a:prstGeom prst="rect">
            <a:avLst/>
          </a:prstGeom>
        </p:spPr>
      </p:pic>
      <p:sp>
        <p:nvSpPr>
          <p:cNvPr id="8" name="Content Placeholder 3"/>
          <p:cNvSpPr>
            <a:spLocks noGrp="1"/>
          </p:cNvSpPr>
          <p:nvPr>
            <p:ph sz="quarter" idx="10"/>
          </p:nvPr>
        </p:nvSpPr>
        <p:spPr>
          <a:xfrm>
            <a:off x="385300" y="5768975"/>
            <a:ext cx="5627171" cy="72263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451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363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range Background C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301" y="231197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>
                <a:solidFill>
                  <a:srgbClr val="00405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0" name="object 5">
            <a:extLst>
              <a:ext uri="{FF2B5EF4-FFF2-40B4-BE49-F238E27FC236}">
                <a16:creationId xmlns:a16="http://schemas.microsoft.com/office/drawing/2014/main" xmlns="" id="{28E4C95E-5280-3241-AF7F-04C2329AE56E}"/>
              </a:ext>
            </a:extLst>
          </p:cNvPr>
          <p:cNvSpPr/>
          <p:nvPr userDrawn="1"/>
        </p:nvSpPr>
        <p:spPr>
          <a:xfrm>
            <a:off x="1" y="4401991"/>
            <a:ext cx="6977811" cy="982453"/>
          </a:xfrm>
          <a:custGeom>
            <a:avLst/>
            <a:gdLst/>
            <a:ahLst/>
            <a:cxnLst/>
            <a:rect l="l" t="t" r="r" b="b"/>
            <a:pathLst>
              <a:path w="9245600" h="1301750">
                <a:moveTo>
                  <a:pt x="8673461" y="0"/>
                </a:moveTo>
                <a:lnTo>
                  <a:pt x="8505236" y="0"/>
                </a:lnTo>
                <a:lnTo>
                  <a:pt x="8507088" y="52226"/>
                </a:lnTo>
                <a:lnTo>
                  <a:pt x="8512559" y="103477"/>
                </a:lnTo>
                <a:lnTo>
                  <a:pt x="8521524" y="153629"/>
                </a:lnTo>
                <a:lnTo>
                  <a:pt x="8533859" y="202558"/>
                </a:lnTo>
                <a:lnTo>
                  <a:pt x="8549439" y="250138"/>
                </a:lnTo>
                <a:lnTo>
                  <a:pt x="8568137" y="296245"/>
                </a:lnTo>
                <a:lnTo>
                  <a:pt x="8589830" y="340755"/>
                </a:lnTo>
                <a:lnTo>
                  <a:pt x="8614392" y="383542"/>
                </a:lnTo>
                <a:lnTo>
                  <a:pt x="8641698" y="424483"/>
                </a:lnTo>
                <a:lnTo>
                  <a:pt x="8671623" y="463451"/>
                </a:lnTo>
                <a:lnTo>
                  <a:pt x="8704041" y="500324"/>
                </a:lnTo>
                <a:lnTo>
                  <a:pt x="8738829" y="534976"/>
                </a:lnTo>
                <a:lnTo>
                  <a:pt x="8775861" y="567283"/>
                </a:lnTo>
                <a:lnTo>
                  <a:pt x="0" y="567283"/>
                </a:lnTo>
                <a:lnTo>
                  <a:pt x="0" y="734250"/>
                </a:lnTo>
                <a:lnTo>
                  <a:pt x="8775797" y="734250"/>
                </a:lnTo>
                <a:lnTo>
                  <a:pt x="8738779" y="766556"/>
                </a:lnTo>
                <a:lnTo>
                  <a:pt x="8704003" y="801206"/>
                </a:lnTo>
                <a:lnTo>
                  <a:pt x="8671594" y="838075"/>
                </a:lnTo>
                <a:lnTo>
                  <a:pt x="8641677" y="877039"/>
                </a:lnTo>
                <a:lnTo>
                  <a:pt x="8614377" y="917973"/>
                </a:lnTo>
                <a:lnTo>
                  <a:pt x="8589820" y="960755"/>
                </a:lnTo>
                <a:lnTo>
                  <a:pt x="8568131" y="1005257"/>
                </a:lnTo>
                <a:lnTo>
                  <a:pt x="8549435" y="1051358"/>
                </a:lnTo>
                <a:lnTo>
                  <a:pt x="8533857" y="1098932"/>
                </a:lnTo>
                <a:lnTo>
                  <a:pt x="8521524" y="1147854"/>
                </a:lnTo>
                <a:lnTo>
                  <a:pt x="8512559" y="1198001"/>
                </a:lnTo>
                <a:lnTo>
                  <a:pt x="8507088" y="1249248"/>
                </a:lnTo>
                <a:lnTo>
                  <a:pt x="8505236" y="1301470"/>
                </a:lnTo>
                <a:lnTo>
                  <a:pt x="8673461" y="1301470"/>
                </a:lnTo>
                <a:lnTo>
                  <a:pt x="8675562" y="1252598"/>
                </a:lnTo>
                <a:lnTo>
                  <a:pt x="8681752" y="1204867"/>
                </a:lnTo>
                <a:lnTo>
                  <a:pt x="8691858" y="1158448"/>
                </a:lnTo>
                <a:lnTo>
                  <a:pt x="8705706" y="1113513"/>
                </a:lnTo>
                <a:lnTo>
                  <a:pt x="8723124" y="1070235"/>
                </a:lnTo>
                <a:lnTo>
                  <a:pt x="8743939" y="1028783"/>
                </a:lnTo>
                <a:lnTo>
                  <a:pt x="8767978" y="989330"/>
                </a:lnTo>
                <a:lnTo>
                  <a:pt x="8795069" y="952048"/>
                </a:lnTo>
                <a:lnTo>
                  <a:pt x="8825038" y="917108"/>
                </a:lnTo>
                <a:lnTo>
                  <a:pt x="8857713" y="884681"/>
                </a:lnTo>
                <a:lnTo>
                  <a:pt x="8892921" y="854939"/>
                </a:lnTo>
                <a:lnTo>
                  <a:pt x="8930489" y="828053"/>
                </a:lnTo>
                <a:lnTo>
                  <a:pt x="8970245" y="804196"/>
                </a:lnTo>
                <a:lnTo>
                  <a:pt x="9012015" y="783538"/>
                </a:lnTo>
                <a:lnTo>
                  <a:pt x="9055627" y="766252"/>
                </a:lnTo>
                <a:lnTo>
                  <a:pt x="9100908" y="752508"/>
                </a:lnTo>
                <a:lnTo>
                  <a:pt x="9147685" y="742479"/>
                </a:lnTo>
                <a:lnTo>
                  <a:pt x="9195786" y="736336"/>
                </a:lnTo>
                <a:lnTo>
                  <a:pt x="9245037" y="734250"/>
                </a:lnTo>
                <a:lnTo>
                  <a:pt x="9245037" y="567283"/>
                </a:lnTo>
                <a:lnTo>
                  <a:pt x="9195786" y="565197"/>
                </a:lnTo>
                <a:lnTo>
                  <a:pt x="9147685" y="559052"/>
                </a:lnTo>
                <a:lnTo>
                  <a:pt x="9100908" y="549020"/>
                </a:lnTo>
                <a:lnTo>
                  <a:pt x="9055627" y="535274"/>
                </a:lnTo>
                <a:lnTo>
                  <a:pt x="9012015" y="517984"/>
                </a:lnTo>
                <a:lnTo>
                  <a:pt x="8970245" y="497322"/>
                </a:lnTo>
                <a:lnTo>
                  <a:pt x="8930489" y="473460"/>
                </a:lnTo>
                <a:lnTo>
                  <a:pt x="8892921" y="446570"/>
                </a:lnTo>
                <a:lnTo>
                  <a:pt x="8857713" y="416823"/>
                </a:lnTo>
                <a:lnTo>
                  <a:pt x="8825038" y="384391"/>
                </a:lnTo>
                <a:lnTo>
                  <a:pt x="8795069" y="349446"/>
                </a:lnTo>
                <a:lnTo>
                  <a:pt x="8767978" y="312159"/>
                </a:lnTo>
                <a:lnTo>
                  <a:pt x="8743939" y="272701"/>
                </a:lnTo>
                <a:lnTo>
                  <a:pt x="8723124" y="231246"/>
                </a:lnTo>
                <a:lnTo>
                  <a:pt x="8705706" y="187963"/>
                </a:lnTo>
                <a:lnTo>
                  <a:pt x="8691858" y="143026"/>
                </a:lnTo>
                <a:lnTo>
                  <a:pt x="8681752" y="96605"/>
                </a:lnTo>
                <a:lnTo>
                  <a:pt x="8675562" y="48872"/>
                </a:lnTo>
                <a:lnTo>
                  <a:pt x="86734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029"/>
          </a:p>
        </p:txBody>
      </p:sp>
      <p:pic>
        <p:nvPicPr>
          <p:cNvPr id="6" name="Graphic 29">
            <a:extLst>
              <a:ext uri="{FF2B5EF4-FFF2-40B4-BE49-F238E27FC236}">
                <a16:creationId xmlns:a16="http://schemas.microsoft.com/office/drawing/2014/main" xmlns="" id="{572E6A4A-143B-E94B-A1BF-29C50E635A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02" y="302479"/>
            <a:ext cx="2643023" cy="1610367"/>
          </a:xfrm>
          <a:prstGeom prst="rect">
            <a:avLst/>
          </a:prstGeom>
        </p:spPr>
      </p:pic>
      <p:sp>
        <p:nvSpPr>
          <p:cNvPr id="7" name="Content Placeholder 3"/>
          <p:cNvSpPr>
            <a:spLocks noGrp="1"/>
          </p:cNvSpPr>
          <p:nvPr>
            <p:ph sz="quarter" idx="10"/>
          </p:nvPr>
        </p:nvSpPr>
        <p:spPr>
          <a:xfrm>
            <a:off x="385300" y="5768977"/>
            <a:ext cx="5627171" cy="7096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616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63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01 Section Divi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3">
            <a:extLst>
              <a:ext uri="{FF2B5EF4-FFF2-40B4-BE49-F238E27FC236}">
                <a16:creationId xmlns:a16="http://schemas.microsoft.com/office/drawing/2014/main" xmlns="" id="{3344A4B7-0EC8-AD4A-8611-5B12AB419DC2}"/>
              </a:ext>
            </a:extLst>
          </p:cNvPr>
          <p:cNvSpPr/>
          <p:nvPr userDrawn="1"/>
        </p:nvSpPr>
        <p:spPr>
          <a:xfrm>
            <a:off x="0" y="2"/>
            <a:ext cx="11808125" cy="4657785"/>
          </a:xfrm>
          <a:custGeom>
            <a:avLst/>
            <a:gdLst/>
            <a:ahLst/>
            <a:cxnLst/>
            <a:rect l="l" t="t" r="r" b="b"/>
            <a:pathLst>
              <a:path w="15645765" h="6171565">
                <a:moveTo>
                  <a:pt x="12954792" y="0"/>
                </a:moveTo>
                <a:lnTo>
                  <a:pt x="9989330" y="0"/>
                </a:lnTo>
                <a:lnTo>
                  <a:pt x="11612737" y="1621505"/>
                </a:lnTo>
                <a:lnTo>
                  <a:pt x="11603898" y="1638231"/>
                </a:lnTo>
                <a:lnTo>
                  <a:pt x="0" y="1638231"/>
                </a:lnTo>
                <a:lnTo>
                  <a:pt x="0" y="3701600"/>
                </a:lnTo>
                <a:lnTo>
                  <a:pt x="11623393" y="3701600"/>
                </a:lnTo>
                <a:lnTo>
                  <a:pt x="9157358" y="6164994"/>
                </a:lnTo>
                <a:lnTo>
                  <a:pt x="9229199" y="6169201"/>
                </a:lnTo>
                <a:lnTo>
                  <a:pt x="9246778" y="6169604"/>
                </a:lnTo>
                <a:lnTo>
                  <a:pt x="12044487" y="6171255"/>
                </a:lnTo>
                <a:lnTo>
                  <a:pt x="12085365" y="6167625"/>
                </a:lnTo>
                <a:lnTo>
                  <a:pt x="12120998" y="6156469"/>
                </a:lnTo>
                <a:lnTo>
                  <a:pt x="12153240" y="6137640"/>
                </a:lnTo>
                <a:lnTo>
                  <a:pt x="12183945" y="6110993"/>
                </a:lnTo>
                <a:lnTo>
                  <a:pt x="15546143" y="2748262"/>
                </a:lnTo>
                <a:lnTo>
                  <a:pt x="15566761" y="2730440"/>
                </a:lnTo>
                <a:lnTo>
                  <a:pt x="15590311" y="2713899"/>
                </a:lnTo>
                <a:lnTo>
                  <a:pt x="15616627" y="2696820"/>
                </a:lnTo>
                <a:lnTo>
                  <a:pt x="15645546" y="2677383"/>
                </a:lnTo>
                <a:lnTo>
                  <a:pt x="15617183" y="2654144"/>
                </a:lnTo>
                <a:lnTo>
                  <a:pt x="15594873" y="2636172"/>
                </a:lnTo>
                <a:lnTo>
                  <a:pt x="15577002" y="2621305"/>
                </a:lnTo>
                <a:lnTo>
                  <a:pt x="15561955" y="2607381"/>
                </a:lnTo>
                <a:lnTo>
                  <a:pt x="12954792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1029"/>
          </a:p>
        </p:txBody>
      </p:sp>
      <p:pic>
        <p:nvPicPr>
          <p:cNvPr id="10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5" y="388191"/>
            <a:ext cx="776377" cy="48307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785" y="343368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5193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02 Section Divi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5" y="388191"/>
            <a:ext cx="776377" cy="48307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239" y="1756434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09" y="1897166"/>
            <a:ext cx="11479292" cy="496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17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03 Section Divi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732" t="-5743" r="-9847"/>
          <a:stretch/>
        </p:blipFill>
        <p:spPr>
          <a:xfrm>
            <a:off x="265145" y="388191"/>
            <a:ext cx="776377" cy="4830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138697"/>
            <a:ext cx="11137643" cy="49733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EBBB6D40-B4C9-8B4A-B2A6-126F6490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037" y="1169540"/>
            <a:ext cx="5627171" cy="2277604"/>
          </a:xfrm>
        </p:spPr>
        <p:txBody>
          <a:bodyPr anchor="b" anchorCtr="0">
            <a:noAutofit/>
          </a:bodyPr>
          <a:lstStyle>
            <a:lvl1pPr algn="l">
              <a:lnSpc>
                <a:spcPts val="6000"/>
              </a:lnSpc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6914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37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36" Type="http://schemas.openxmlformats.org/officeDocument/2006/relationships/image" Target="../media/image9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1FB68A7-A656-A348-AE42-02B5F30E1E55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349375" y="1138012"/>
            <a:ext cx="9491663" cy="68761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623AAC1-38C0-EC41-AF66-7EC76ACCB83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1350676" y="1944209"/>
            <a:ext cx="9490363" cy="423275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7" name="Graphic 31">
            <a:extLst>
              <a:ext uri="{FF2B5EF4-FFF2-40B4-BE49-F238E27FC236}">
                <a16:creationId xmlns:a16="http://schemas.microsoft.com/office/drawing/2014/main" xmlns="" id="{1AABA4C8-3AF1-D94B-A8D4-5A6363015C9B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269737" y="377825"/>
            <a:ext cx="781219" cy="55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6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1" r:id="rId2"/>
    <p:sldLayoutId id="2147483703" r:id="rId3"/>
    <p:sldLayoutId id="2147483705" r:id="rId4"/>
    <p:sldLayoutId id="2147483707" r:id="rId5"/>
    <p:sldLayoutId id="2147483716" r:id="rId6"/>
    <p:sldLayoutId id="2147483713" r:id="rId7"/>
    <p:sldLayoutId id="2147483712" r:id="rId8"/>
    <p:sldLayoutId id="2147483714" r:id="rId9"/>
    <p:sldLayoutId id="2147483718" r:id="rId10"/>
    <p:sldLayoutId id="2147483686" r:id="rId11"/>
    <p:sldLayoutId id="2147483687" r:id="rId12"/>
    <p:sldLayoutId id="2147483696" r:id="rId13"/>
    <p:sldLayoutId id="2147483699" r:id="rId14"/>
    <p:sldLayoutId id="2147483756" r:id="rId15"/>
    <p:sldLayoutId id="2147483757" r:id="rId16"/>
    <p:sldLayoutId id="2147483758" r:id="rId17"/>
    <p:sldLayoutId id="2147483650" r:id="rId18"/>
    <p:sldLayoutId id="2147483693" r:id="rId1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600" b="0" i="0" kern="1200" cap="none" baseline="0">
          <a:solidFill>
            <a:schemeClr val="tx1"/>
          </a:solidFill>
          <a:latin typeface="Krana Fat B" panose="00000B00000000000000" pitchFamily="50" charset="0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ts val="2200"/>
        </a:lnSpc>
        <a:spcBef>
          <a:spcPts val="0"/>
        </a:spcBef>
        <a:spcAft>
          <a:spcPts val="650"/>
        </a:spcAft>
        <a:buSzPct val="115000"/>
        <a:buFontTx/>
        <a:buBlip>
          <a:blip r:embed="rId37"/>
        </a:buBlip>
        <a:defRPr sz="1800" b="1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180000" indent="-180000" algn="l" defTabSz="914400" rtl="0" eaLnBrk="1" latinLnBrk="0" hangingPunct="1">
        <a:lnSpc>
          <a:spcPts val="1400"/>
        </a:lnSpc>
        <a:spcBef>
          <a:spcPts val="0"/>
        </a:spcBef>
        <a:spcAft>
          <a:spcPts val="650"/>
        </a:spcAft>
        <a:buSzPct val="125000"/>
        <a:buFontTx/>
        <a:buBlip>
          <a:blip r:embed="rId37"/>
        </a:buBlip>
        <a:tabLst/>
        <a:defRPr sz="12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80000" indent="-180000" algn="l" defTabSz="914400" rtl="0" eaLnBrk="1" latinLnBrk="0" hangingPunct="1">
        <a:lnSpc>
          <a:spcPts val="1400"/>
        </a:lnSpc>
        <a:spcBef>
          <a:spcPts val="0"/>
        </a:spcBef>
        <a:spcAft>
          <a:spcPts val="650"/>
        </a:spcAft>
        <a:buSzPct val="120000"/>
        <a:buFontTx/>
        <a:buBlip>
          <a:blip r:embed="rId37"/>
        </a:buBlip>
        <a:tabLst/>
        <a:defRPr sz="1000" b="1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80000" indent="-180000" algn="l" defTabSz="914400" rtl="0" eaLnBrk="1" latinLnBrk="0" hangingPunct="1">
        <a:lnSpc>
          <a:spcPts val="1200"/>
        </a:lnSpc>
        <a:spcBef>
          <a:spcPts val="0"/>
        </a:spcBef>
        <a:spcAft>
          <a:spcPts val="650"/>
        </a:spcAft>
        <a:buSzPct val="120000"/>
        <a:buFontTx/>
        <a:buBlip>
          <a:blip r:embed="rId37"/>
        </a:buBlip>
        <a:tabLst/>
        <a:defRPr sz="1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180000" indent="-180000" algn="l" defTabSz="914400" rtl="0" eaLnBrk="1" latinLnBrk="0" hangingPunct="1">
        <a:lnSpc>
          <a:spcPts val="1000"/>
        </a:lnSpc>
        <a:spcBef>
          <a:spcPts val="0"/>
        </a:spcBef>
        <a:spcAft>
          <a:spcPts val="650"/>
        </a:spcAft>
        <a:buSzPct val="125000"/>
        <a:buFontTx/>
        <a:buBlip>
          <a:blip r:embed="rId37"/>
        </a:buBlip>
        <a:tabLst/>
        <a:defRPr sz="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8" userDrawn="1">
          <p15:clr>
            <a:srgbClr val="F26B43"/>
          </p15:clr>
        </p15:guide>
        <p15:guide id="2" orient="horz" pos="4081" userDrawn="1">
          <p15:clr>
            <a:srgbClr val="F26B43"/>
          </p15:clr>
        </p15:guide>
        <p15:guide id="3" pos="237" userDrawn="1">
          <p15:clr>
            <a:srgbClr val="F26B43"/>
          </p15:clr>
        </p15:guide>
        <p15:guide id="4" pos="732" userDrawn="1">
          <p15:clr>
            <a:srgbClr val="F26B43"/>
          </p15:clr>
        </p15:guide>
        <p15:guide id="5" pos="851" userDrawn="1">
          <p15:clr>
            <a:srgbClr val="F26B43"/>
          </p15:clr>
        </p15:guide>
        <p15:guide id="6" pos="1345" userDrawn="1">
          <p15:clr>
            <a:srgbClr val="F26B43"/>
          </p15:clr>
        </p15:guide>
        <p15:guide id="7" pos="1460" userDrawn="1">
          <p15:clr>
            <a:srgbClr val="F26B43"/>
          </p15:clr>
        </p15:guide>
        <p15:guide id="8" pos="1955" userDrawn="1">
          <p15:clr>
            <a:srgbClr val="F26B43"/>
          </p15:clr>
        </p15:guide>
        <p15:guide id="9" pos="2069" userDrawn="1">
          <p15:clr>
            <a:srgbClr val="F26B43"/>
          </p15:clr>
        </p15:guide>
        <p15:guide id="10" pos="2564" userDrawn="1">
          <p15:clr>
            <a:srgbClr val="F26B43"/>
          </p15:clr>
        </p15:guide>
        <p15:guide id="11" pos="2679" userDrawn="1">
          <p15:clr>
            <a:srgbClr val="F26B43"/>
          </p15:clr>
        </p15:guide>
        <p15:guide id="12" pos="3173" userDrawn="1">
          <p15:clr>
            <a:srgbClr val="F26B43"/>
          </p15:clr>
        </p15:guide>
        <p15:guide id="13" pos="3288" userDrawn="1">
          <p15:clr>
            <a:srgbClr val="F26B43"/>
          </p15:clr>
        </p15:guide>
        <p15:guide id="14" pos="3783" userDrawn="1">
          <p15:clr>
            <a:srgbClr val="F26B43"/>
          </p15:clr>
        </p15:guide>
        <p15:guide id="15" pos="3897" userDrawn="1">
          <p15:clr>
            <a:srgbClr val="F26B43"/>
          </p15:clr>
        </p15:guide>
        <p15:guide id="16" pos="4392" userDrawn="1">
          <p15:clr>
            <a:srgbClr val="F26B43"/>
          </p15:clr>
        </p15:guide>
        <p15:guide id="17" pos="4507" userDrawn="1">
          <p15:clr>
            <a:srgbClr val="F26B43"/>
          </p15:clr>
        </p15:guide>
        <p15:guide id="18" pos="5001" userDrawn="1">
          <p15:clr>
            <a:srgbClr val="F26B43"/>
          </p15:clr>
        </p15:guide>
        <p15:guide id="19" pos="5115" userDrawn="1">
          <p15:clr>
            <a:srgbClr val="F26B43"/>
          </p15:clr>
        </p15:guide>
        <p15:guide id="20" pos="5611" userDrawn="1">
          <p15:clr>
            <a:srgbClr val="F26B43"/>
          </p15:clr>
        </p15:guide>
        <p15:guide id="21" pos="5725" userDrawn="1">
          <p15:clr>
            <a:srgbClr val="F26B43"/>
          </p15:clr>
        </p15:guide>
        <p15:guide id="22" pos="6220" userDrawn="1">
          <p15:clr>
            <a:srgbClr val="F26B43"/>
          </p15:clr>
        </p15:guide>
        <p15:guide id="23" pos="6335" userDrawn="1">
          <p15:clr>
            <a:srgbClr val="F26B43"/>
          </p15:clr>
        </p15:guide>
        <p15:guide id="24" pos="6829" userDrawn="1">
          <p15:clr>
            <a:srgbClr val="F26B43"/>
          </p15:clr>
        </p15:guide>
        <p15:guide id="25" pos="6943" userDrawn="1">
          <p15:clr>
            <a:srgbClr val="F26B43"/>
          </p15:clr>
        </p15:guide>
        <p15:guide id="26" pos="7439" userDrawn="1">
          <p15:clr>
            <a:srgbClr val="F26B43"/>
          </p15:clr>
        </p15:guide>
        <p15:guide id="27" pos="3840" userDrawn="1">
          <p15:clr>
            <a:srgbClr val="9FCC3B"/>
          </p15:clr>
        </p15:guide>
        <p15:guide id="28" orient="horz" pos="2160" userDrawn="1">
          <p15:clr>
            <a:srgbClr val="9FCC3B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11772"/>
            <a:ext cx="92855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31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45" r:id="rId3"/>
    <p:sldLayoutId id="2147483746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427" y="41177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82338" y="278805"/>
            <a:ext cx="1567543" cy="47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407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7" r:id="rId2"/>
    <p:sldLayoutId id="2147483738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CEB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063532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63532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063532"/>
                </a:solidFill>
                <a:latin typeface="+mn-lt"/>
              </a:defRPr>
            </a:lvl1pPr>
          </a:lstStyle>
          <a:p>
            <a:pPr>
              <a:defRPr/>
            </a:pPr>
            <a:fld id="{5F9C7190-6E6E-432F-8E92-AABCEB6235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06353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63532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06353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6353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06353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6353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6353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485" y="350014"/>
            <a:ext cx="11005567" cy="51480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 smtClean="0"/>
              <a:t>Title goes 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485" y="864815"/>
            <a:ext cx="11005567" cy="53292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81409" y="6337926"/>
            <a:ext cx="2486428" cy="1833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35" spc="136" baseline="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5478" y="6337926"/>
            <a:ext cx="7605925" cy="1833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35" spc="136" baseline="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7832" y="6337926"/>
            <a:ext cx="913213" cy="1833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35" spc="136" baseline="0">
                <a:solidFill>
                  <a:schemeClr val="tx2"/>
                </a:solidFill>
              </a:defRPr>
            </a:lvl1pPr>
          </a:lstStyle>
          <a:p>
            <a:fld id="{7B914098-EA5F-4E0F-8262-B37EEDEAEE8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14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1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4" rtl="0" eaLnBrk="1" latinLnBrk="0" hangingPunct="1">
        <a:lnSpc>
          <a:spcPct val="100000"/>
        </a:lnSpc>
        <a:spcBef>
          <a:spcPct val="0"/>
        </a:spcBef>
        <a:buNone/>
        <a:defRPr sz="3266" kern="1200" cap="all" spc="34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4" rtl="0" eaLnBrk="1" latinLnBrk="0" hangingPunct="1">
        <a:lnSpc>
          <a:spcPct val="106000"/>
        </a:lnSpc>
        <a:spcBef>
          <a:spcPts val="0"/>
        </a:spcBef>
        <a:buFont typeface="Arial" panose="020B0604020202020204" pitchFamily="34" charset="0"/>
        <a:buNone/>
        <a:defRPr sz="1089" kern="1200">
          <a:solidFill>
            <a:schemeClr val="tx2"/>
          </a:solidFill>
          <a:latin typeface="+mn-lt"/>
          <a:ea typeface="+mn-ea"/>
          <a:cs typeface="+mn-cs"/>
        </a:defRPr>
      </a:lvl1pPr>
      <a:lvl2pPr marL="164181" indent="0" algn="l" defTabSz="685804" rtl="0" eaLnBrk="1" latinLnBrk="0" hangingPunct="1">
        <a:lnSpc>
          <a:spcPct val="106000"/>
        </a:lnSpc>
        <a:spcBef>
          <a:spcPts val="0"/>
        </a:spcBef>
        <a:buFont typeface="Arial" panose="020B0604020202020204" pitchFamily="34" charset="0"/>
        <a:buNone/>
        <a:defRPr sz="1089" kern="1200">
          <a:solidFill>
            <a:schemeClr val="tx2"/>
          </a:solidFill>
          <a:latin typeface="+mn-lt"/>
          <a:ea typeface="+mn-ea"/>
          <a:cs typeface="+mn-cs"/>
        </a:defRPr>
      </a:lvl2pPr>
      <a:lvl3pPr marL="325481" indent="0" algn="l" defTabSz="685804" rtl="0" eaLnBrk="1" latinLnBrk="0" hangingPunct="1">
        <a:lnSpc>
          <a:spcPct val="106000"/>
        </a:lnSpc>
        <a:spcBef>
          <a:spcPts val="0"/>
        </a:spcBef>
        <a:buFont typeface="Arial" panose="020B0604020202020204" pitchFamily="34" charset="0"/>
        <a:buNone/>
        <a:defRPr sz="1089" kern="1200">
          <a:solidFill>
            <a:schemeClr val="tx2"/>
          </a:solidFill>
          <a:latin typeface="+mn-lt"/>
          <a:ea typeface="+mn-ea"/>
          <a:cs typeface="+mn-cs"/>
        </a:defRPr>
      </a:lvl3pPr>
      <a:lvl4pPr marL="489661" indent="0" algn="l" defTabSz="685804" rtl="0" eaLnBrk="1" latinLnBrk="0" hangingPunct="1">
        <a:lnSpc>
          <a:spcPct val="106000"/>
        </a:lnSpc>
        <a:spcBef>
          <a:spcPts val="0"/>
        </a:spcBef>
        <a:buFont typeface="Arial" panose="020B0604020202020204" pitchFamily="34" charset="0"/>
        <a:buNone/>
        <a:defRPr sz="1089" kern="1200">
          <a:solidFill>
            <a:schemeClr val="tx2"/>
          </a:solidFill>
          <a:latin typeface="+mn-lt"/>
          <a:ea typeface="+mn-ea"/>
          <a:cs typeface="+mn-cs"/>
        </a:defRPr>
      </a:lvl4pPr>
      <a:lvl5pPr marL="650961" indent="0" algn="l" defTabSz="685804" rtl="0" eaLnBrk="1" latinLnBrk="0" hangingPunct="1">
        <a:lnSpc>
          <a:spcPct val="106000"/>
        </a:lnSpc>
        <a:spcBef>
          <a:spcPts val="0"/>
        </a:spcBef>
        <a:buFont typeface="Arial" panose="020B0604020202020204" pitchFamily="34" charset="0"/>
        <a:buNone/>
        <a:defRPr sz="1089" kern="1200">
          <a:solidFill>
            <a:schemeClr val="tx2"/>
          </a:solidFill>
          <a:latin typeface="+mn-lt"/>
          <a:ea typeface="+mn-ea"/>
          <a:cs typeface="+mn-cs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4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34.emf"/><Relationship Id="rId7" Type="http://schemas.openxmlformats.org/officeDocument/2006/relationships/image" Target="../media/image38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7.emf"/><Relationship Id="rId5" Type="http://schemas.openxmlformats.org/officeDocument/2006/relationships/image" Target="../media/image36.emf"/><Relationship Id="rId4" Type="http://schemas.openxmlformats.org/officeDocument/2006/relationships/image" Target="../media/image35.emf"/><Relationship Id="rId9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Guy.Robson@qa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INTRODUCING PATHWAYS WITH QA</a:t>
            </a:r>
            <a:endParaRPr lang="en-GB" dirty="0">
              <a:latin typeface="Krana Fat B" panose="00000B00000000000000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Guy Robson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692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600" dirty="0"/>
              <a:t>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5037138" y="656706"/>
            <a:ext cx="6256504" cy="51024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Degree preparation programme for international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Closes the gap for those who are in touching distance of direct entry for UG but too qualified for an International Foundation </a:t>
            </a:r>
            <a:r>
              <a:rPr lang="en-GB" dirty="0" smtClean="0"/>
              <a:t>Programme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Equivalent to Year One of undergraduate business degree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Upon successfully passing International Year One, students are able to join Year Two of their chosen business degree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Progression grades consistent with first year undergraduate degree at 40%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Still complete undergraduate degree within 3 </a:t>
            </a:r>
            <a:r>
              <a:rPr lang="en-GB" dirty="0" smtClean="0"/>
              <a:t>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English requirement: IELTS </a:t>
            </a:r>
            <a:r>
              <a:rPr lang="en-GB" dirty="0"/>
              <a:t>5.5 minimum 5.5 or equivalent. (IELTS 5.0 overall is only avail get CAS for 1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Free QA Higher Education English test can be used for </a:t>
            </a:r>
            <a:r>
              <a:rPr lang="en-GB" dirty="0" smtClean="0"/>
              <a:t>entry</a:t>
            </a:r>
          </a:p>
        </p:txBody>
      </p:sp>
    </p:spTree>
    <p:extLst>
      <p:ext uri="{BB962C8B-B14F-4D97-AF65-F5344CB8AC3E}">
        <p14:creationId xmlns:p14="http://schemas.microsoft.com/office/powerpoint/2010/main" val="136926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600" dirty="0"/>
              <a:t>Things to remember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Age requirements – we can accept 17 year old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Accept WAEC / NECO 7 C grades or equivalent to Year 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3 year study route to achieve Degree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Guaranteed tuition fees for 3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3 year commission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40% pass mark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January and October start dates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74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600" dirty="0"/>
              <a:t>Entry requirements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5037138" y="1349986"/>
            <a:ext cx="6545262" cy="40941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Northumbria University International Year One:</a:t>
            </a:r>
          </a:p>
          <a:p>
            <a:pPr marL="465750" lvl="1" indent="-285750">
              <a:lnSpc>
                <a:spcPct val="100000"/>
              </a:lnSpc>
            </a:pPr>
            <a:r>
              <a:rPr lang="en-GB" sz="1800" dirty="0"/>
              <a:t>12 years of schooling or 5 WAEC / NECO (A-C)</a:t>
            </a:r>
          </a:p>
          <a:p>
            <a:pPr marL="465750" lvl="1" indent="-285750">
              <a:lnSpc>
                <a:spcPct val="100000"/>
              </a:lnSpc>
            </a:pPr>
            <a:r>
              <a:rPr lang="en-GB" sz="1800" dirty="0"/>
              <a:t>Minimum age: 17 years old</a:t>
            </a:r>
          </a:p>
          <a:p>
            <a:pPr marL="465750" lvl="1" indent="-285750">
              <a:lnSpc>
                <a:spcPct val="100000"/>
              </a:lnSpc>
            </a:pPr>
            <a:r>
              <a:rPr lang="en-GB" sz="1800" dirty="0"/>
              <a:t>English requirements: IELTS 5.5, with no component below 5.5, or any other SELT</a:t>
            </a:r>
          </a:p>
          <a:p>
            <a:pPr marL="465750" lvl="1" indent="-285750">
              <a:lnSpc>
                <a:spcPct val="100000"/>
              </a:lnSpc>
            </a:pPr>
            <a:r>
              <a:rPr lang="en-GB" sz="1800" dirty="0"/>
              <a:t>2020/21 tuition fee: </a:t>
            </a:r>
            <a:endParaRPr lang="en-GB" sz="1800" dirty="0" smtClean="0"/>
          </a:p>
          <a:p>
            <a:pPr marL="465750" lvl="2" indent="-285750">
              <a:lnSpc>
                <a:spcPct val="100000"/>
              </a:lnSpc>
            </a:pPr>
            <a:r>
              <a:rPr lang="en-GB" sz="1600" dirty="0" smtClean="0"/>
              <a:t>9 month: </a:t>
            </a:r>
            <a:r>
              <a:rPr lang="en-GB" sz="1600" b="0" dirty="0" smtClean="0"/>
              <a:t>£15,500</a:t>
            </a:r>
          </a:p>
          <a:p>
            <a:pPr marL="465750" lvl="2" indent="-285750">
              <a:lnSpc>
                <a:spcPct val="100000"/>
              </a:lnSpc>
            </a:pPr>
            <a:r>
              <a:rPr lang="en-GB" sz="1600" dirty="0" smtClean="0"/>
              <a:t>12 month: </a:t>
            </a:r>
            <a:r>
              <a:rPr lang="en-GB" sz="1600" b="0" dirty="0" smtClean="0"/>
              <a:t>£19,500</a:t>
            </a:r>
            <a:endParaRPr lang="en-GB" sz="1600" b="0" dirty="0"/>
          </a:p>
        </p:txBody>
      </p:sp>
    </p:spTree>
    <p:extLst>
      <p:ext uri="{BB962C8B-B14F-4D97-AF65-F5344CB8AC3E}">
        <p14:creationId xmlns:p14="http://schemas.microsoft.com/office/powerpoint/2010/main" val="43024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600" dirty="0"/>
              <a:t>PROGRESSION Subject areas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027129"/>
              </p:ext>
            </p:extLst>
          </p:nvPr>
        </p:nvGraphicFramePr>
        <p:xfrm>
          <a:off x="4787161" y="1349984"/>
          <a:ext cx="7062123" cy="354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2123">
                  <a:extLst>
                    <a:ext uri="{9D8B030D-6E8A-4147-A177-3AD203B41FA5}">
                      <a16:colId xmlns:a16="http://schemas.microsoft.com/office/drawing/2014/main" xmlns="" val="380786195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r>
                        <a:rPr lang="en-GB" dirty="0" smtClean="0"/>
                        <a:t>Students</a:t>
                      </a:r>
                      <a:r>
                        <a:rPr lang="en-GB" baseline="0" dirty="0" smtClean="0"/>
                        <a:t> can progress at Northumbria University on to: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9588518"/>
                  </a:ext>
                </a:extLst>
              </a:tr>
              <a:tr h="251132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BA (Hons) Business with</a:t>
                      </a:r>
                      <a:r>
                        <a:rPr lang="en-GB" baseline="0" dirty="0" smtClean="0"/>
                        <a:t> Accounting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Economics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Entrepreneurship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Financial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Human Resource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International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Logistics and Supply Chain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Marketing Management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BA (Hons) Business with Tourism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3536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98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Market-aligned tuition fees for Pathway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95036" y="2952031"/>
            <a:ext cx="5492661" cy="3046413"/>
          </a:xfrm>
        </p:spPr>
        <p:txBody>
          <a:bodyPr/>
          <a:lstStyle/>
          <a:p>
            <a:r>
              <a:rPr lang="en-GB" dirty="0" smtClean="0"/>
              <a:t>Competitive bursary schemes, tailored to your markets – up to 30%</a:t>
            </a:r>
          </a:p>
          <a:p>
            <a:r>
              <a:rPr lang="en-GB" dirty="0" smtClean="0"/>
              <a:t>Northumbria Global scholarships for progressing pathway students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679945" y="5722940"/>
            <a:ext cx="5621337" cy="762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70000" indent="-270000" algn="l" defTabSz="914400" rtl="0" eaLnBrk="1" latinLnBrk="0" hangingPunct="1">
              <a:lnSpc>
                <a:spcPts val="2200"/>
              </a:lnSpc>
              <a:spcBef>
                <a:spcPts val="0"/>
              </a:spcBef>
              <a:spcAft>
                <a:spcPts val="650"/>
              </a:spcAft>
              <a:buSzPct val="115000"/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180000" indent="-180000" algn="l" defTabSz="914400" rtl="0" eaLnBrk="1" latinLnBrk="0" hangingPunct="1">
              <a:lnSpc>
                <a:spcPts val="1400"/>
              </a:lnSpc>
              <a:spcBef>
                <a:spcPts val="0"/>
              </a:spcBef>
              <a:spcAft>
                <a:spcPts val="650"/>
              </a:spcAft>
              <a:buSzPct val="120000"/>
              <a:buFont typeface="Arial" panose="020B0604020202020204" pitchFamily="34" charset="0"/>
              <a:buChar char="•"/>
              <a:tabLst/>
              <a:defRPr sz="1000" b="1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ts val="1200"/>
              </a:lnSpc>
              <a:spcBef>
                <a:spcPts val="0"/>
              </a:spcBef>
              <a:spcAft>
                <a:spcPts val="650"/>
              </a:spcAft>
              <a:buSzPct val="120000"/>
              <a:buFont typeface="Arial" panose="020B0604020202020204" pitchFamily="34" charset="0"/>
              <a:buChar char="•"/>
              <a:tabLst/>
              <a:defRPr sz="10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180000" indent="-180000" algn="l" defTabSz="914400" rtl="0" eaLnBrk="1" latinLnBrk="0" hangingPunct="1">
              <a:lnSpc>
                <a:spcPts val="1000"/>
              </a:lnSpc>
              <a:spcBef>
                <a:spcPts val="0"/>
              </a:spcBef>
              <a:spcAft>
                <a:spcPts val="650"/>
              </a:spcAft>
              <a:buSzPct val="125000"/>
              <a:buFont typeface="Arial" panose="020B0604020202020204" pitchFamily="34" charset="0"/>
              <a:buChar char="•"/>
              <a:tabLst/>
              <a:defRPr sz="8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273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What are the benefits for you?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95604" y="3053926"/>
            <a:ext cx="1194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New courses</a:t>
            </a:r>
          </a:p>
          <a:p>
            <a:pPr algn="ctr"/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6824" y="3053928"/>
            <a:ext cx="15229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algn="ctr"/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International Year </a:t>
            </a:r>
            <a:r>
              <a:rPr lang="en-GB" dirty="0" smtClean="0">
                <a:solidFill>
                  <a:schemeClr val="bg2">
                    <a:lumMod val="25000"/>
                  </a:schemeClr>
                </a:solidFill>
              </a:rPr>
              <a:t>One (IYO)</a:t>
            </a:r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5243" y="3053929"/>
            <a:ext cx="1432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2 and 3 Semester IFP Options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776" y="5079489"/>
            <a:ext cx="1422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50"/>
              </a:spcBef>
              <a:spcAft>
                <a:spcPts val="450"/>
              </a:spcAft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3 &amp; 4 year CAS options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24456" y="5079490"/>
            <a:ext cx="1492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Enhanced scholarships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57821" y="5079490"/>
            <a:ext cx="1465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4 year commission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86570" y="3053928"/>
            <a:ext cx="1711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algn="ctr"/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Revised entry requirements </a:t>
            </a:r>
          </a:p>
        </p:txBody>
      </p:sp>
      <p:sp>
        <p:nvSpPr>
          <p:cNvPr id="16" name="Oval 15"/>
          <p:cNvSpPr/>
          <p:nvPr/>
        </p:nvSpPr>
        <p:spPr>
          <a:xfrm>
            <a:off x="1093151" y="2291674"/>
            <a:ext cx="614957" cy="614957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noFill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626652" y="2291676"/>
            <a:ext cx="614957" cy="614957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noFill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160151" y="2291676"/>
            <a:ext cx="614957" cy="614957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noFill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835051" y="2291676"/>
            <a:ext cx="614957" cy="614957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noFill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93151" y="4317236"/>
            <a:ext cx="614957" cy="614957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noFill/>
            </a:endParaRPr>
          </a:p>
        </p:txBody>
      </p:sp>
      <p:sp>
        <p:nvSpPr>
          <p:cNvPr id="21" name="Oval 20"/>
          <p:cNvSpPr/>
          <p:nvPr/>
        </p:nvSpPr>
        <p:spPr>
          <a:xfrm>
            <a:off x="2632467" y="4317238"/>
            <a:ext cx="614957" cy="614957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noFill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161436" y="4317238"/>
            <a:ext cx="614957" cy="614957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noFill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8622" y="2413839"/>
            <a:ext cx="402389" cy="37376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1312" y="2413839"/>
            <a:ext cx="420083" cy="36581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1949" y="2449350"/>
            <a:ext cx="294680" cy="2996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7403" y="4439398"/>
            <a:ext cx="466451" cy="3127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2828" y="4445027"/>
            <a:ext cx="347249" cy="34674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4577" y="4406571"/>
            <a:ext cx="423267" cy="42265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9247" y="2381009"/>
            <a:ext cx="462031" cy="454950"/>
          </a:xfrm>
          <a:prstGeom prst="rect">
            <a:avLst/>
          </a:prstGeom>
        </p:spPr>
      </p:pic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482874"/>
              </p:ext>
            </p:extLst>
          </p:nvPr>
        </p:nvGraphicFramePr>
        <p:xfrm>
          <a:off x="5478087" y="4317236"/>
          <a:ext cx="6506870" cy="1347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374">
                  <a:extLst>
                    <a:ext uri="{9D8B030D-6E8A-4147-A177-3AD203B41FA5}">
                      <a16:colId xmlns:a16="http://schemas.microsoft.com/office/drawing/2014/main" xmlns="" val="1389493610"/>
                    </a:ext>
                  </a:extLst>
                </a:gridCol>
                <a:gridCol w="1301374">
                  <a:extLst>
                    <a:ext uri="{9D8B030D-6E8A-4147-A177-3AD203B41FA5}">
                      <a16:colId xmlns:a16="http://schemas.microsoft.com/office/drawing/2014/main" xmlns="" val="3628873414"/>
                    </a:ext>
                  </a:extLst>
                </a:gridCol>
                <a:gridCol w="1301374">
                  <a:extLst>
                    <a:ext uri="{9D8B030D-6E8A-4147-A177-3AD203B41FA5}">
                      <a16:colId xmlns:a16="http://schemas.microsoft.com/office/drawing/2014/main" xmlns="" val="33514664"/>
                    </a:ext>
                  </a:extLst>
                </a:gridCol>
                <a:gridCol w="1301374">
                  <a:extLst>
                    <a:ext uri="{9D8B030D-6E8A-4147-A177-3AD203B41FA5}">
                      <a16:colId xmlns:a16="http://schemas.microsoft.com/office/drawing/2014/main" xmlns="" val="3173963508"/>
                    </a:ext>
                  </a:extLst>
                </a:gridCol>
                <a:gridCol w="1301374">
                  <a:extLst>
                    <a:ext uri="{9D8B030D-6E8A-4147-A177-3AD203B41FA5}">
                      <a16:colId xmlns:a16="http://schemas.microsoft.com/office/drawing/2014/main" xmlns="" val="723371366"/>
                    </a:ext>
                  </a:extLst>
                </a:gridCol>
              </a:tblGrid>
              <a:tr h="44900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4456355"/>
                  </a:ext>
                </a:extLst>
              </a:tr>
              <a:tr h="449009">
                <a:tc>
                  <a:txBody>
                    <a:bodyPr/>
                    <a:lstStyle/>
                    <a:p>
                      <a:r>
                        <a:rPr lang="en-GB" dirty="0" smtClean="0"/>
                        <a:t>IFP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2669848"/>
                  </a:ext>
                </a:extLst>
              </a:tr>
              <a:tr h="449009">
                <a:tc>
                  <a:txBody>
                    <a:bodyPr/>
                    <a:lstStyle/>
                    <a:p>
                      <a:r>
                        <a:rPr lang="en-GB" dirty="0" smtClean="0"/>
                        <a:t>IYO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7345555"/>
                  </a:ext>
                </a:extLst>
              </a:tr>
            </a:tbl>
          </a:graphicData>
        </a:graphic>
      </p:graphicFrame>
      <p:sp>
        <p:nvSpPr>
          <p:cNvPr id="37" name="5-Point Star 36"/>
          <p:cNvSpPr/>
          <p:nvPr/>
        </p:nvSpPr>
        <p:spPr>
          <a:xfrm>
            <a:off x="11153430" y="4810597"/>
            <a:ext cx="309886" cy="309886"/>
          </a:xfrm>
          <a:prstGeom prst="star5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5-Point Star 38"/>
          <p:cNvSpPr/>
          <p:nvPr/>
        </p:nvSpPr>
        <p:spPr>
          <a:xfrm>
            <a:off x="11153430" y="5241542"/>
            <a:ext cx="309886" cy="309886"/>
          </a:xfrm>
          <a:prstGeom prst="star5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07892" y="4846030"/>
            <a:ext cx="614625" cy="27445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30786" y="4849417"/>
            <a:ext cx="614625" cy="27445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24211" y="4839475"/>
            <a:ext cx="614625" cy="27445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18802" y="5299766"/>
            <a:ext cx="614625" cy="27445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12227" y="5289824"/>
            <a:ext cx="614625" cy="274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16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5300" y="5319133"/>
            <a:ext cx="5627171" cy="1159458"/>
          </a:xfrm>
        </p:spPr>
        <p:txBody>
          <a:bodyPr/>
          <a:lstStyle/>
          <a:p>
            <a:r>
              <a:rPr lang="en-GB" dirty="0" smtClean="0">
                <a:hlinkClick r:id="rId2"/>
              </a:rPr>
              <a:t>Guy.Robson@qa.com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210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Why have Pathway programmes?</a:t>
            </a:r>
            <a:br>
              <a:rPr lang="en-GB" dirty="0" smtClean="0"/>
            </a:br>
            <a:r>
              <a:rPr lang="en-GB" dirty="0" smtClean="0"/>
              <a:t>Student perspective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57922" y="2560322"/>
            <a:ext cx="9483117" cy="391826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A study option which </a:t>
            </a:r>
            <a:r>
              <a:rPr lang="en-GB" dirty="0" smtClean="0"/>
              <a:t>bridges academic and/or English gaps</a:t>
            </a:r>
            <a:r>
              <a:rPr lang="en-GB" b="0" dirty="0" smtClean="0"/>
              <a:t> in overseas education to enable them to join a UK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Develops </a:t>
            </a:r>
            <a:r>
              <a:rPr lang="en-GB" dirty="0" smtClean="0"/>
              <a:t>linguistic competence and confidence </a:t>
            </a:r>
            <a:r>
              <a:rPr lang="en-GB" b="0" dirty="0" smtClean="0"/>
              <a:t>in both everyday English and University English/academic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Introduces </a:t>
            </a:r>
            <a:r>
              <a:rPr lang="en-GB" dirty="0" smtClean="0"/>
              <a:t>core academic skills and subject knowledge </a:t>
            </a:r>
            <a:r>
              <a:rPr lang="en-GB" b="0" dirty="0" smtClean="0"/>
              <a:t>in chosen pathway, ready to join UK Higher Educational System at Level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Accelerates the </a:t>
            </a:r>
            <a:r>
              <a:rPr lang="en-GB" dirty="0" smtClean="0"/>
              <a:t>acculturation of international students </a:t>
            </a:r>
            <a:r>
              <a:rPr lang="en-GB" b="0" dirty="0" smtClean="0"/>
              <a:t>towards UK society, life in their chosen city of study and the University’s academic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Opportunity to study with other international students who have </a:t>
            </a:r>
            <a:r>
              <a:rPr lang="en-GB" dirty="0" smtClean="0"/>
              <a:t>similar experiences and learning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Programmes are designed to </a:t>
            </a:r>
            <a:r>
              <a:rPr lang="en-GB" dirty="0" smtClean="0"/>
              <a:t>support international learners </a:t>
            </a:r>
            <a:r>
              <a:rPr lang="en-GB" b="0" dirty="0" smtClean="0"/>
              <a:t>alongside delivery from </a:t>
            </a:r>
            <a:r>
              <a:rPr lang="en-GB" dirty="0" smtClean="0"/>
              <a:t>teaching experts </a:t>
            </a:r>
            <a:r>
              <a:rPr lang="en-GB" b="0" dirty="0" smtClean="0"/>
              <a:t>in both skills and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Flexible points of access</a:t>
            </a:r>
            <a:r>
              <a:rPr lang="en-GB" b="0" dirty="0" smtClean="0"/>
              <a:t>, both in terms of entry level and timing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67538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International Foundation Programmes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885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1411151" y="1240172"/>
            <a:ext cx="9491663" cy="520262"/>
          </a:xfrm>
        </p:spPr>
        <p:txBody>
          <a:bodyPr/>
          <a:lstStyle/>
          <a:p>
            <a:r>
              <a:rPr lang="en-GB" dirty="0" smtClean="0"/>
              <a:t>Progression subject areas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658999"/>
              </p:ext>
            </p:extLst>
          </p:nvPr>
        </p:nvGraphicFramePr>
        <p:xfrm>
          <a:off x="6266985" y="2212417"/>
          <a:ext cx="4582599" cy="3931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82599">
                  <a:extLst>
                    <a:ext uri="{9D8B030D-6E8A-4147-A177-3AD203B41FA5}">
                      <a16:colId xmlns:a16="http://schemas.microsoft.com/office/drawing/2014/main" xmlns="" val="3770144585"/>
                    </a:ext>
                  </a:extLst>
                </a:gridCol>
              </a:tblGrid>
              <a:tr h="402552">
                <a:tc>
                  <a:txBody>
                    <a:bodyPr/>
                    <a:lstStyle/>
                    <a:p>
                      <a:r>
                        <a:rPr lang="en-GB" dirty="0" smtClean="0"/>
                        <a:t>Over 90 target degrees covering these subject areas 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6574417"/>
                  </a:ext>
                </a:extLst>
              </a:tr>
              <a:tr h="20342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Accounting</a:t>
                      </a:r>
                      <a:r>
                        <a:rPr lang="en-GB" sz="1400" baseline="0" dirty="0" smtClean="0"/>
                        <a:t> &amp; Finance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Applied Sciences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Architecture, Built Environment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Arts, Design, Fashion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Business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Communication &amp; Media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Computer Science, IT &amp; Digital Technologies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Education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Engineering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English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Geography &amp; Environment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Journalism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Law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Psychology, Social Sciences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Sport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5354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074704"/>
              </p:ext>
            </p:extLst>
          </p:nvPr>
        </p:nvGraphicFramePr>
        <p:xfrm>
          <a:off x="1092821" y="2212417"/>
          <a:ext cx="4857662" cy="3931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57662">
                  <a:extLst>
                    <a:ext uri="{9D8B030D-6E8A-4147-A177-3AD203B41FA5}">
                      <a16:colId xmlns:a16="http://schemas.microsoft.com/office/drawing/2014/main" xmlns="" val="3770144585"/>
                    </a:ext>
                  </a:extLst>
                </a:gridCol>
              </a:tblGrid>
              <a:tr h="649546">
                <a:tc>
                  <a:txBody>
                    <a:bodyPr/>
                    <a:lstStyle/>
                    <a:p>
                      <a:r>
                        <a:rPr lang="en-GB" dirty="0" smtClean="0"/>
                        <a:t>Pathways 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6574417"/>
                  </a:ext>
                </a:extLst>
              </a:tr>
              <a:tr h="328237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Applied Science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Art, Design and Media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Business and Law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Computing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Engineering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Humanities and Social Science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400" dirty="0" smtClean="0"/>
                        <a:t>Leading to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5354007"/>
                  </a:ext>
                </a:extLst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2532093" y="4524385"/>
            <a:ext cx="824424" cy="484632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3510501" y="4524385"/>
            <a:ext cx="827323" cy="484632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4491808" y="4519255"/>
            <a:ext cx="978408" cy="484632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95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1357921" y="655280"/>
            <a:ext cx="9491663" cy="520262"/>
          </a:xfrm>
        </p:spPr>
        <p:txBody>
          <a:bodyPr/>
          <a:lstStyle/>
          <a:p>
            <a:r>
              <a:rPr lang="en-GB" dirty="0" smtClean="0"/>
              <a:t>IFP Entry requirements &amp; fees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519485"/>
              </p:ext>
            </p:extLst>
          </p:nvPr>
        </p:nvGraphicFramePr>
        <p:xfrm>
          <a:off x="800968" y="1214675"/>
          <a:ext cx="10740544" cy="420481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740544">
                  <a:extLst>
                    <a:ext uri="{9D8B030D-6E8A-4147-A177-3AD203B41FA5}">
                      <a16:colId xmlns:a16="http://schemas.microsoft.com/office/drawing/2014/main" xmlns="" val="3770144585"/>
                    </a:ext>
                  </a:extLst>
                </a:gridCol>
              </a:tblGrid>
              <a:tr h="397306">
                <a:tc>
                  <a:txBody>
                    <a:bodyPr/>
                    <a:lstStyle/>
                    <a:p>
                      <a:r>
                        <a:rPr lang="en-GB" dirty="0" smtClean="0"/>
                        <a:t>Northumbria</a:t>
                      </a:r>
                      <a:r>
                        <a:rPr lang="en-GB" baseline="0" dirty="0" smtClean="0"/>
                        <a:t> University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6574417"/>
                  </a:ext>
                </a:extLst>
              </a:tr>
              <a:tr h="380751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 smtClean="0"/>
                        <a:t>Minimum age: 16 years old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 smtClean="0"/>
                        <a:t>English language requirements: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6 months </a:t>
                      </a:r>
                      <a:r>
                        <a:rPr lang="en-GB" sz="1600" b="0" dirty="0" smtClean="0"/>
                        <a:t>IELTS 5.5 with no component lower than 5.5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9 months: </a:t>
                      </a:r>
                      <a:r>
                        <a:rPr lang="en-GB" sz="1600" dirty="0" smtClean="0"/>
                        <a:t>IELTS 5.0 (5.5 for Law) with no component below 4.0 from a UKVI Approved Centre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12 months: </a:t>
                      </a:r>
                      <a:r>
                        <a:rPr lang="en-GB" sz="1600" dirty="0" smtClean="0"/>
                        <a:t>IELTS 4.5 (5.0 for Law) with no component below 4.0 from a UKVI Approved Centre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/>
                        <a:t>IGCSE: A-C grades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/>
                        <a:t>O Level: A-D grades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 smtClean="0"/>
                        <a:t>2020/21 tuition fee: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6 months </a:t>
                      </a:r>
                      <a:r>
                        <a:rPr lang="en-GB" sz="1600" b="0" dirty="0" smtClean="0"/>
                        <a:t>£10,000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9 months: </a:t>
                      </a:r>
                      <a:r>
                        <a:rPr lang="en-GB" sz="1600" dirty="0" smtClean="0"/>
                        <a:t>£15,500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12 months: </a:t>
                      </a:r>
                      <a:r>
                        <a:rPr lang="en-GB" sz="1600" dirty="0" smtClean="0"/>
                        <a:t>£19,500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 smtClean="0"/>
                        <a:t>Start dates: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6 months: </a:t>
                      </a:r>
                      <a:r>
                        <a:rPr lang="en-GB" sz="1600" b="0" dirty="0" smtClean="0"/>
                        <a:t>March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/>
                        <a:t>9 months: </a:t>
                      </a:r>
                      <a:r>
                        <a:rPr lang="en-GB" sz="1600" dirty="0" smtClean="0"/>
                        <a:t>January</a:t>
                      </a:r>
                      <a:r>
                        <a:rPr lang="en-GB" sz="1600" baseline="0" dirty="0" smtClean="0"/>
                        <a:t> and October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baseline="0" dirty="0" smtClean="0"/>
                        <a:t>12 months: </a:t>
                      </a:r>
                      <a:r>
                        <a:rPr lang="en-GB" sz="1600" dirty="0" smtClean="0"/>
                        <a:t>July and October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5354007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800968" y="5458626"/>
            <a:ext cx="10737096" cy="139171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No Statement of Purpose or Art portfolio required </a:t>
            </a:r>
          </a:p>
          <a:p>
            <a:pPr algn="ctr"/>
            <a:r>
              <a:rPr lang="en-GB" sz="1600" dirty="0" smtClean="0"/>
              <a:t>Combined </a:t>
            </a:r>
            <a:r>
              <a:rPr lang="en-GB" sz="1600" dirty="0"/>
              <a:t>CAS Option:</a:t>
            </a:r>
          </a:p>
          <a:p>
            <a:pPr algn="ctr"/>
            <a:r>
              <a:rPr lang="en-GB" sz="1600" dirty="0"/>
              <a:t>Minimum 5.5 IELTS overall, with 5.5 in each component</a:t>
            </a:r>
          </a:p>
        </p:txBody>
      </p:sp>
    </p:spTree>
    <p:extLst>
      <p:ext uri="{BB962C8B-B14F-4D97-AF65-F5344CB8AC3E}">
        <p14:creationId xmlns:p14="http://schemas.microsoft.com/office/powerpoint/2010/main" val="380834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1357921" y="788842"/>
            <a:ext cx="9491663" cy="520262"/>
          </a:xfrm>
        </p:spPr>
        <p:txBody>
          <a:bodyPr/>
          <a:lstStyle/>
          <a:p>
            <a:r>
              <a:rPr lang="en-GB" dirty="0" smtClean="0"/>
              <a:t>Country-specific IFP entry requirements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844769"/>
              </p:ext>
            </p:extLst>
          </p:nvPr>
        </p:nvGraphicFramePr>
        <p:xfrm>
          <a:off x="800968" y="1577547"/>
          <a:ext cx="3430800" cy="503626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30800">
                  <a:extLst>
                    <a:ext uri="{9D8B030D-6E8A-4147-A177-3AD203B41FA5}">
                      <a16:colId xmlns:a16="http://schemas.microsoft.com/office/drawing/2014/main" xmlns="" val="3770144585"/>
                    </a:ext>
                  </a:extLst>
                </a:gridCol>
              </a:tblGrid>
              <a:tr h="464263">
                <a:tc>
                  <a:txBody>
                    <a:bodyPr/>
                    <a:lstStyle/>
                    <a:p>
                      <a:r>
                        <a:rPr lang="en-GB" dirty="0" smtClean="0"/>
                        <a:t>Northumbria</a:t>
                      </a:r>
                      <a:r>
                        <a:rPr lang="en-GB" baseline="0" dirty="0" smtClean="0"/>
                        <a:t> University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6574417"/>
                  </a:ext>
                </a:extLst>
              </a:tr>
              <a:tr h="428861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b="1" dirty="0" smtClean="0"/>
                        <a:t>Bahrain: </a:t>
                      </a:r>
                      <a:r>
                        <a:rPr lang="en-GB" sz="1400" dirty="0" err="1" smtClean="0"/>
                        <a:t>Tawjahiya</a:t>
                      </a:r>
                      <a:r>
                        <a:rPr lang="en-GB" sz="1400" dirty="0" smtClean="0"/>
                        <a:t>/High School Diploma - 60% or above.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Bangladesh: </a:t>
                      </a:r>
                      <a:r>
                        <a:rPr lang="en-GB" sz="1400" dirty="0" smtClean="0"/>
                        <a:t>Senior School Certificate/Higher Secondary Certificate with pass grades (45% in all subjects)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Ghana:</a:t>
                      </a:r>
                      <a:r>
                        <a:rPr lang="en-GB" sz="1400" dirty="0" smtClean="0"/>
                        <a:t> 5 passes with D7 Grades and above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Hong Kong:</a:t>
                      </a:r>
                      <a:r>
                        <a:rPr lang="en-GB" sz="1400" dirty="0" smtClean="0"/>
                        <a:t> HKCEE 4 x E's in academic subjects or Form 5 in a minimum of 3 academic subjects (grades will be assessed on a case by case basis) or HKDSE with minimum grades 222 in relevant subjects. There is no Maths requirement for the Creative Arts/Humanities routes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India: </a:t>
                      </a:r>
                      <a:r>
                        <a:rPr lang="en-GB" sz="1400" dirty="0" smtClean="0"/>
                        <a:t>Completion of Year X with average 65% Completion of Year XI with average 50% Completion of Year XII with average 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535400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321030"/>
              </p:ext>
            </p:extLst>
          </p:nvPr>
        </p:nvGraphicFramePr>
        <p:xfrm>
          <a:off x="4453487" y="1577549"/>
          <a:ext cx="3430800" cy="495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30800">
                  <a:extLst>
                    <a:ext uri="{9D8B030D-6E8A-4147-A177-3AD203B41FA5}">
                      <a16:colId xmlns:a16="http://schemas.microsoft.com/office/drawing/2014/main" xmlns="" val="3770144585"/>
                    </a:ext>
                  </a:extLst>
                </a:gridCol>
              </a:tblGrid>
              <a:tr h="440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Northumbria</a:t>
                      </a:r>
                      <a:r>
                        <a:rPr lang="en-GB" baseline="0" dirty="0" smtClean="0"/>
                        <a:t> University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6574417"/>
                  </a:ext>
                </a:extLst>
              </a:tr>
              <a:tr h="451761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Japan:</a:t>
                      </a:r>
                      <a:r>
                        <a:rPr lang="en-GB" sz="1400" dirty="0" smtClean="0"/>
                        <a:t> Upper Secondary School Year 2 with GPA 2.5. Upper Secondary School Year 3 with GPA 2.0.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Jordan:</a:t>
                      </a:r>
                      <a:r>
                        <a:rPr lang="en-GB" sz="1400" dirty="0" smtClean="0"/>
                        <a:t> Certificate of General Secondary Education with a minimum score of 60%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Kenya:</a:t>
                      </a:r>
                      <a:r>
                        <a:rPr lang="en-GB" sz="1400" dirty="0" smtClean="0"/>
                        <a:t> East African School Certificate/Cambridge Overseas School Certificate/KCSE with C6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Kuwait:</a:t>
                      </a:r>
                      <a:r>
                        <a:rPr lang="en-GB" sz="1400" dirty="0" smtClean="0"/>
                        <a:t> Successful completion of Secondary Education Certificate with average of 60%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Russia:</a:t>
                      </a:r>
                      <a:r>
                        <a:rPr lang="en-GB" sz="1400" b="1" baseline="0" dirty="0" smtClean="0"/>
                        <a:t> </a:t>
                      </a:r>
                      <a:r>
                        <a:rPr lang="en-GB" sz="1400" dirty="0" smtClean="0"/>
                        <a:t>Diploma of Completed Secondary Education (</a:t>
                      </a:r>
                      <a:r>
                        <a:rPr lang="en-GB" sz="1400" dirty="0" err="1" smtClean="0"/>
                        <a:t>Attaestat</a:t>
                      </a:r>
                      <a:r>
                        <a:rPr lang="en-GB" sz="1400" dirty="0" smtClean="0"/>
                        <a:t>) with pass grades.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5354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454176"/>
              </p:ext>
            </p:extLst>
          </p:nvPr>
        </p:nvGraphicFramePr>
        <p:xfrm>
          <a:off x="8106006" y="1569236"/>
          <a:ext cx="3432058" cy="497420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32058">
                  <a:extLst>
                    <a:ext uri="{9D8B030D-6E8A-4147-A177-3AD203B41FA5}">
                      <a16:colId xmlns:a16="http://schemas.microsoft.com/office/drawing/2014/main" xmlns="" val="3770144585"/>
                    </a:ext>
                  </a:extLst>
                </a:gridCol>
              </a:tblGrid>
              <a:tr h="449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Northumbria</a:t>
                      </a:r>
                      <a:r>
                        <a:rPr lang="en-GB" baseline="0" dirty="0" smtClean="0"/>
                        <a:t> University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6574417"/>
                  </a:ext>
                </a:extLst>
              </a:tr>
              <a:tr h="4525074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Nepal:</a:t>
                      </a:r>
                      <a:r>
                        <a:rPr lang="en-GB" sz="1400" dirty="0" smtClean="0"/>
                        <a:t>	School Leaving Certificate (SLC) 60%, Higher Secondary Certificate (HSC) 55%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Nigeria:</a:t>
                      </a:r>
                      <a:r>
                        <a:rPr lang="en-GB" sz="1400" b="0" baseline="0" dirty="0" smtClean="0"/>
                        <a:t> </a:t>
                      </a:r>
                      <a:r>
                        <a:rPr lang="en-GB" sz="1400" dirty="0" smtClean="0"/>
                        <a:t>WAEC (WASSCE) / NECO - A to D grades in 5 subjects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Oman: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Thanawiya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amma</a:t>
                      </a:r>
                      <a:r>
                        <a:rPr lang="en-GB" sz="1400" dirty="0" smtClean="0"/>
                        <a:t> (Secondary School Leaving Certificate) - 60% or above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/>
                        <a:t>Pakistan: </a:t>
                      </a:r>
                      <a:r>
                        <a:rPr lang="en-GB" sz="1400" dirty="0" smtClean="0"/>
                        <a:t>Successful completion of High Secondary Certificate (50%) or SSC (60%)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5354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96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English for University Studies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941128"/>
              </p:ext>
            </p:extLst>
          </p:nvPr>
        </p:nvGraphicFramePr>
        <p:xfrm>
          <a:off x="192599" y="2209801"/>
          <a:ext cx="11777728" cy="29682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26869">
                  <a:extLst>
                    <a:ext uri="{9D8B030D-6E8A-4147-A177-3AD203B41FA5}">
                      <a16:colId xmlns:a16="http://schemas.microsoft.com/office/drawing/2014/main" xmlns="" val="2516423647"/>
                    </a:ext>
                  </a:extLst>
                </a:gridCol>
                <a:gridCol w="2024580">
                  <a:extLst>
                    <a:ext uri="{9D8B030D-6E8A-4147-A177-3AD203B41FA5}">
                      <a16:colId xmlns:a16="http://schemas.microsoft.com/office/drawing/2014/main" xmlns="" val="3068344420"/>
                    </a:ext>
                  </a:extLst>
                </a:gridCol>
                <a:gridCol w="1999042">
                  <a:extLst>
                    <a:ext uri="{9D8B030D-6E8A-4147-A177-3AD203B41FA5}">
                      <a16:colId xmlns:a16="http://schemas.microsoft.com/office/drawing/2014/main" xmlns="" val="2261220751"/>
                    </a:ext>
                  </a:extLst>
                </a:gridCol>
                <a:gridCol w="1973505">
                  <a:extLst>
                    <a:ext uri="{9D8B030D-6E8A-4147-A177-3AD203B41FA5}">
                      <a16:colId xmlns:a16="http://schemas.microsoft.com/office/drawing/2014/main" xmlns="" val="1091382501"/>
                    </a:ext>
                  </a:extLst>
                </a:gridCol>
                <a:gridCol w="1824719">
                  <a:extLst>
                    <a:ext uri="{9D8B030D-6E8A-4147-A177-3AD203B41FA5}">
                      <a16:colId xmlns:a16="http://schemas.microsoft.com/office/drawing/2014/main" xmlns="" val="1881584476"/>
                    </a:ext>
                  </a:extLst>
                </a:gridCol>
                <a:gridCol w="2029013">
                  <a:extLst>
                    <a:ext uri="{9D8B030D-6E8A-4147-A177-3AD203B41FA5}">
                      <a16:colId xmlns:a16="http://schemas.microsoft.com/office/drawing/2014/main" xmlns="" val="1158099027"/>
                    </a:ext>
                  </a:extLst>
                </a:gridCol>
              </a:tblGrid>
              <a:tr h="1236774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Oct-Dec</a:t>
                      </a:r>
                      <a:r>
                        <a:rPr lang="en-GB" sz="2400" baseline="0" dirty="0"/>
                        <a:t> </a:t>
                      </a:r>
                      <a:r>
                        <a:rPr lang="en-GB" sz="2400" baseline="0" dirty="0" smtClean="0"/>
                        <a:t>2020</a:t>
                      </a:r>
                      <a:endParaRPr lang="en-GB" sz="2400" baseline="0" dirty="0"/>
                    </a:p>
                    <a:p>
                      <a:pPr algn="ctr"/>
                      <a:r>
                        <a:rPr lang="en-GB" sz="2400" baseline="0" dirty="0"/>
                        <a:t>TERM 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Jan-Mar </a:t>
                      </a:r>
                      <a:r>
                        <a:rPr lang="en-GB" sz="2400" dirty="0" smtClean="0"/>
                        <a:t>2021</a:t>
                      </a:r>
                      <a:endParaRPr lang="en-GB" sz="2400" dirty="0"/>
                    </a:p>
                    <a:p>
                      <a:pPr algn="ctr"/>
                      <a:r>
                        <a:rPr lang="en-GB" sz="2400" dirty="0"/>
                        <a:t>TERM</a:t>
                      </a:r>
                      <a:r>
                        <a:rPr lang="en-GB" sz="2400" baseline="0" dirty="0"/>
                        <a:t> 2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Apr-Jun</a:t>
                      </a:r>
                      <a:r>
                        <a:rPr lang="en-GB" sz="2400" baseline="0" dirty="0"/>
                        <a:t> </a:t>
                      </a:r>
                      <a:r>
                        <a:rPr lang="en-GB" sz="2400" baseline="0" dirty="0" smtClean="0"/>
                        <a:t>2021</a:t>
                      </a:r>
                      <a:endParaRPr lang="en-GB" sz="2400" baseline="0" dirty="0"/>
                    </a:p>
                    <a:p>
                      <a:pPr algn="ctr"/>
                      <a:r>
                        <a:rPr lang="en-GB" sz="2400" baseline="0" dirty="0"/>
                        <a:t>TERM 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Jul-Sep</a:t>
                      </a:r>
                      <a:r>
                        <a:rPr lang="en-GB" sz="2400" baseline="0" dirty="0"/>
                        <a:t> </a:t>
                      </a:r>
                      <a:r>
                        <a:rPr lang="en-GB" sz="2400" baseline="0" dirty="0" smtClean="0"/>
                        <a:t>2021</a:t>
                      </a:r>
                      <a:endParaRPr lang="en-GB" sz="2400" baseline="0" dirty="0"/>
                    </a:p>
                    <a:p>
                      <a:pPr algn="ctr"/>
                      <a:r>
                        <a:rPr lang="en-GB" sz="2400" baseline="0" dirty="0"/>
                        <a:t>TERM 4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Oct-Dec</a:t>
                      </a:r>
                      <a:r>
                        <a:rPr lang="en-GB" sz="2400" baseline="0" dirty="0"/>
                        <a:t> </a:t>
                      </a:r>
                      <a:r>
                        <a:rPr lang="en-GB" sz="2400" baseline="0" dirty="0" smtClean="0"/>
                        <a:t>2021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22234951"/>
                  </a:ext>
                </a:extLst>
              </a:tr>
              <a:tr h="865742">
                <a:tc>
                  <a:txBody>
                    <a:bodyPr/>
                    <a:lstStyle/>
                    <a:p>
                      <a:r>
                        <a:rPr lang="en-GB" sz="2400" b="1" dirty="0"/>
                        <a:t>IELTS </a:t>
                      </a:r>
                      <a:r>
                        <a:rPr lang="en-GB" sz="2400" b="1" dirty="0" smtClean="0"/>
                        <a:t>4.5 </a:t>
                      </a:r>
                      <a:r>
                        <a:rPr lang="en-GB" sz="2400" b="1" dirty="0"/>
                        <a:t>Entry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EUS</a:t>
                      </a:r>
                      <a:endParaRPr lang="en-GB" sz="2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International Foundation Programme</a:t>
                      </a:r>
                      <a:endParaRPr lang="en-GB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2400" dirty="0"/>
                        <a:t>Progression</a:t>
                      </a:r>
                      <a:r>
                        <a:rPr lang="en-GB" sz="2400" baseline="0" dirty="0"/>
                        <a:t> to Level 4 or Level 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37160515"/>
                  </a:ext>
                </a:extLst>
              </a:tr>
              <a:tr h="8657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/>
                        <a:t>IELTS 5.0 Entry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EUS</a:t>
                      </a:r>
                      <a:endParaRPr lang="en-GB" sz="2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Extended International Year One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486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66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Pre-Masters / Grad Cert – NQF Level 7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Northumbria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Location:</a:t>
            </a:r>
            <a:r>
              <a:rPr lang="en-GB" b="0" dirty="0" smtClean="0"/>
              <a:t> London and Newcastle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Entry </a:t>
            </a:r>
            <a:r>
              <a:rPr lang="en-GB" dirty="0" smtClean="0"/>
              <a:t>requirements: </a:t>
            </a:r>
            <a:r>
              <a:rPr lang="en-GB" b="0" dirty="0" smtClean="0"/>
              <a:t>Pass or Third class / Ordinary degree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English requirement: </a:t>
            </a:r>
            <a:r>
              <a:rPr lang="en-GB" b="0" dirty="0" smtClean="0"/>
              <a:t>6.5 IELTS or equivalent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Duration: </a:t>
            </a:r>
            <a:r>
              <a:rPr lang="en-GB" b="0" dirty="0" smtClean="0"/>
              <a:t>One semester – 3 months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2019/20 tuition fee: </a:t>
            </a:r>
            <a:r>
              <a:rPr lang="en-GB" b="0" dirty="0" smtClean="0"/>
              <a:t>£6,750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Start dates: </a:t>
            </a:r>
            <a:r>
              <a:rPr lang="en-GB" b="0" dirty="0"/>
              <a:t>January, May and September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Joint 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 smtClean="0"/>
              <a:t>Over 90% pass rate</a:t>
            </a:r>
          </a:p>
        </p:txBody>
      </p:sp>
    </p:spTree>
    <p:extLst>
      <p:ext uri="{BB962C8B-B14F-4D97-AF65-F5344CB8AC3E}">
        <p14:creationId xmlns:p14="http://schemas.microsoft.com/office/powerpoint/2010/main" val="6562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International Year 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25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QA Branding Custom Colour Set">
      <a:dk1>
        <a:srgbClr val="004050"/>
      </a:dk1>
      <a:lt1>
        <a:srgbClr val="FFFFFF"/>
      </a:lt1>
      <a:dk2>
        <a:srgbClr val="00EDB5"/>
      </a:dk2>
      <a:lt2>
        <a:srgbClr val="FFFFFF"/>
      </a:lt2>
      <a:accent1>
        <a:srgbClr val="004050"/>
      </a:accent1>
      <a:accent2>
        <a:srgbClr val="00EDB5"/>
      </a:accent2>
      <a:accent3>
        <a:srgbClr val="7F007D"/>
      </a:accent3>
      <a:accent4>
        <a:srgbClr val="FF004C"/>
      </a:accent4>
      <a:accent5>
        <a:srgbClr val="F8D237"/>
      </a:accent5>
      <a:accent6>
        <a:srgbClr val="F3612C"/>
      </a:accent6>
      <a:hlink>
        <a:srgbClr val="004050"/>
      </a:hlink>
      <a:folHlink>
        <a:srgbClr val="00EDB5"/>
      </a:folHlink>
    </a:clrScheme>
    <a:fontScheme name="QandA">
      <a:majorFont>
        <a:latin typeface="Krana Fat B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vert="horz" lIns="0" tIns="0" rIns="0" bIns="0" rtlCol="0" anchor="t" anchorCtr="0">
        <a:norm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QA - NEW Powerpoint template_v3.0" id="{757C6B63-E14D-49F7-B3A2-1526B7ACA66B}" vid="{484D6699-C988-4F0E-BCF1-0F878826832A}"/>
    </a:ext>
  </a:extLst>
</a:theme>
</file>

<file path=ppt/theme/theme2.xml><?xml version="1.0" encoding="utf-8"?>
<a:theme xmlns:a="http://schemas.openxmlformats.org/drawingml/2006/main" name="White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4B7B9F6-2C07-415D-997E-6C15252B17E4}" vid="{B32800CF-5FBC-41FA-B85F-79798AE12A2E}"/>
    </a:ext>
  </a:extLst>
</a:theme>
</file>

<file path=ppt/theme/theme3.xml><?xml version="1.0" encoding="utf-8"?>
<a:theme xmlns:a="http://schemas.openxmlformats.org/drawingml/2006/main" name="Black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4B7B9F6-2C07-415D-997E-6C15252B17E4}" vid="{3E3A0743-AB8E-4BE8-956D-478AE214C636}"/>
    </a:ext>
  </a:extLst>
</a:theme>
</file>

<file path=ppt/theme/theme4.xml><?xml version="1.0" encoding="utf-8"?>
<a:theme xmlns:a="http://schemas.openxmlformats.org/drawingml/2006/main" name="University of Roehampt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Roehampton PowerPoint Template [Compatibility Mode]" id="{E5B5E309-F8AA-487B-8D1A-F3FF829A02BB}" vid="{DF524CFD-4E3D-45F1-941A-862A0545FB0E}"/>
    </a:ext>
  </a:extLst>
</a:theme>
</file>

<file path=ppt/theme/theme5.xml><?xml version="1.0" encoding="utf-8"?>
<a:theme xmlns:a="http://schemas.openxmlformats.org/drawingml/2006/main" name="1_Office Theme">
  <a:themeElements>
    <a:clrScheme name="Custom 551">
      <a:dk1>
        <a:sysClr val="windowText" lastClr="000000"/>
      </a:dk1>
      <a:lt1>
        <a:sysClr val="window" lastClr="FFFFFF"/>
      </a:lt1>
      <a:dk2>
        <a:srgbClr val="172934"/>
      </a:dk2>
      <a:lt2>
        <a:srgbClr val="E7E6E6"/>
      </a:lt2>
      <a:accent1>
        <a:srgbClr val="E30613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olent-ppt-template" id="{2F75AF79-A166-4FA4-9499-BF2F63FF9CAA}" vid="{46963B38-9D48-4804-9497-75E9CCD7BF84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QA - NEW Powerpoint template_with instructions</Template>
  <TotalTime>1046</TotalTime>
  <Words>1026</Words>
  <Application>Microsoft Office PowerPoint</Application>
  <PresentationFormat>Widescreen</PresentationFormat>
  <Paragraphs>161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Arial</vt:lpstr>
      <vt:lpstr>Azo Sans Thin</vt:lpstr>
      <vt:lpstr>Calibri</vt:lpstr>
      <vt:lpstr>Calibri Light</vt:lpstr>
      <vt:lpstr>Krana Fat B</vt:lpstr>
      <vt:lpstr>Montserrat</vt:lpstr>
      <vt:lpstr>Roboto Slab</vt:lpstr>
      <vt:lpstr>Trebuchet MS</vt:lpstr>
      <vt:lpstr>Wingdings</vt:lpstr>
      <vt:lpstr>Office Theme</vt:lpstr>
      <vt:lpstr>White Content Slide</vt:lpstr>
      <vt:lpstr>Black Content Slide</vt:lpstr>
      <vt:lpstr>University of Roehampton</vt:lpstr>
      <vt:lpstr>1_Office Theme</vt:lpstr>
      <vt:lpstr>INTRODUCING PATHWAYS WITH QA</vt:lpstr>
      <vt:lpstr>PowerPoint Presentation</vt:lpstr>
      <vt:lpstr>International Foundation Programmes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International Year One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Manager/>
  <Company>QA Ltd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PATHWAYS WITH QA</dc:title>
  <dc:subject/>
  <dc:creator>Trewern, Katharine</dc:creator>
  <cp:keywords/>
  <dc:description/>
  <cp:lastModifiedBy>Robson, Guy</cp:lastModifiedBy>
  <cp:revision>85</cp:revision>
  <cp:lastPrinted>2019-07-03T09:46:41Z</cp:lastPrinted>
  <dcterms:created xsi:type="dcterms:W3CDTF">2020-02-07T10:39:05Z</dcterms:created>
  <dcterms:modified xsi:type="dcterms:W3CDTF">2020-04-28T16:18:35Z</dcterms:modified>
  <cp:category/>
</cp:coreProperties>
</file>