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43"/>
  </p:notesMasterIdLst>
  <p:handoutMasterIdLst>
    <p:handoutMasterId r:id="rId44"/>
  </p:handoutMasterIdLst>
  <p:sldIdLst>
    <p:sldId id="256" r:id="rId3"/>
    <p:sldId id="257" r:id="rId4"/>
    <p:sldId id="310" r:id="rId5"/>
    <p:sldId id="311" r:id="rId6"/>
    <p:sldId id="314" r:id="rId7"/>
    <p:sldId id="308" r:id="rId8"/>
    <p:sldId id="309" r:id="rId9"/>
    <p:sldId id="295" r:id="rId10"/>
    <p:sldId id="296" r:id="rId11"/>
    <p:sldId id="304" r:id="rId12"/>
    <p:sldId id="306" r:id="rId13"/>
    <p:sldId id="305" r:id="rId14"/>
    <p:sldId id="307" r:id="rId15"/>
    <p:sldId id="286" r:id="rId16"/>
    <p:sldId id="287" r:id="rId17"/>
    <p:sldId id="299" r:id="rId18"/>
    <p:sldId id="302" r:id="rId19"/>
    <p:sldId id="301" r:id="rId20"/>
    <p:sldId id="303" r:id="rId21"/>
    <p:sldId id="300" r:id="rId22"/>
    <p:sldId id="288" r:id="rId23"/>
    <p:sldId id="291" r:id="rId24"/>
    <p:sldId id="289" r:id="rId25"/>
    <p:sldId id="292" r:id="rId26"/>
    <p:sldId id="315" r:id="rId27"/>
    <p:sldId id="316" r:id="rId28"/>
    <p:sldId id="317" r:id="rId29"/>
    <p:sldId id="297" r:id="rId30"/>
    <p:sldId id="298" r:id="rId31"/>
    <p:sldId id="258" r:id="rId32"/>
    <p:sldId id="280" r:id="rId33"/>
    <p:sldId id="281" r:id="rId34"/>
    <p:sldId id="282" r:id="rId35"/>
    <p:sldId id="290" r:id="rId36"/>
    <p:sldId id="293" r:id="rId37"/>
    <p:sldId id="294" r:id="rId38"/>
    <p:sldId id="283" r:id="rId39"/>
    <p:sldId id="318" r:id="rId40"/>
    <p:sldId id="319" r:id="rId41"/>
    <p:sldId id="279" r:id="rId42"/>
  </p:sldIdLst>
  <p:sldSz cx="9144000" cy="6858000" type="screen4x3"/>
  <p:notesSz cx="6858000" cy="9144000"/>
  <p:embeddedFontLst>
    <p:embeddedFont>
      <p:font typeface="Arial Italic" panose="020B0604020202090204" pitchFamily="34" charset="0"/>
      <p:italic r:id="rId45"/>
    </p:embeddedFont>
    <p:embeddedFont>
      <p:font typeface="Calibri" panose="020F0502020204030204" pitchFamily="34" charset="0"/>
      <p:regular r:id="rId46"/>
      <p:bold r:id="rId47"/>
      <p:italic r:id="rId48"/>
      <p:boldItalic r:id="rId49"/>
    </p:embeddedFont>
    <p:embeddedFont>
      <p:font typeface="Candara" panose="020E0502030303020204" pitchFamily="34" charset="0"/>
      <p:regular r:id="rId50"/>
      <p:bold r:id="rId51"/>
      <p:italic r:id="rId52"/>
      <p:boldItalic r:id="rId53"/>
    </p:embeddedFont>
    <p:embeddedFont>
      <p:font typeface="Perpetua" panose="02020502060401020303" pitchFamily="18" charset="0"/>
      <p:regular r:id="rId54"/>
      <p:bold r:id="rId55"/>
      <p:italic r:id="rId56"/>
      <p:boldItalic r:id="rId57"/>
    </p:embeddedFont>
    <p:embeddedFont>
      <p:font typeface="Segoe UI" panose="020B0502040204020203"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108" d="100"/>
          <a:sy n="108" d="100"/>
        </p:scale>
        <p:origin x="1704" y="78"/>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253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10/17/2019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92896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10/17/2019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217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86600"/>
            <a:ext cx="7772400" cy="860425"/>
          </a:xfrm>
        </p:spPr>
        <p:txBody>
          <a:bodyPr anchor="b" anchorCtr="0"/>
          <a:lstStyle>
            <a:lvl1pPr algn="r">
              <a:defRPr>
                <a:solidFill>
                  <a:schemeClr val="tx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61600" y="6005400"/>
            <a:ext cx="7753800" cy="1752600"/>
          </a:xfrm>
        </p:spPr>
        <p:txBody>
          <a:bodyPr>
            <a:normAutofit/>
          </a:bodyPr>
          <a:lstStyle>
            <a:lvl1pPr marL="0" indent="0" algn="r">
              <a:buNone/>
              <a:defRPr sz="24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752600"/>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a:t>Click to edit Master text styles</a:t>
            </a:r>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5181600"/>
            <a:ext cx="3962400" cy="338138"/>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4196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0"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3995936" cy="639762"/>
          </a:xfrm>
        </p:spPr>
        <p:txBody>
          <a:bodyPr/>
          <a:lstStyle/>
          <a:p>
            <a:r>
              <a:rPr lang="en-US" dirty="0"/>
              <a:t>Click to edit Master title style</a:t>
            </a:r>
          </a:p>
        </p:txBody>
      </p:sp>
      <p:sp>
        <p:nvSpPr>
          <p:cNvPr id="3" name="Content Placeholder 2"/>
          <p:cNvSpPr>
            <a:spLocks noGrp="1"/>
          </p:cNvSpPr>
          <p:nvPr>
            <p:ph idx="1"/>
          </p:nvPr>
        </p:nvSpPr>
        <p:spPr>
          <a:xfrm>
            <a:off x="395536" y="1412776"/>
            <a:ext cx="8229600" cy="4968552"/>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81200" y="1981200"/>
            <a:ext cx="6629400" cy="838200"/>
          </a:xfrm>
        </p:spPr>
        <p:txBody>
          <a:bodyPr>
            <a:normAutofit/>
          </a:bodyPr>
          <a:lstStyle>
            <a:lvl1pPr marL="57150" indent="0">
              <a:buFontTx/>
              <a:buNone/>
              <a:defRPr sz="2400" baseline="0"/>
            </a:lvl1pPr>
          </a:lstStyle>
          <a:p>
            <a:pPr lvl="0"/>
            <a:r>
              <a:rPr lang="en-US"/>
              <a:t>Click to edit Master text styles</a:t>
            </a:r>
          </a:p>
        </p:txBody>
      </p:sp>
      <p:sp>
        <p:nvSpPr>
          <p:cNvPr id="10" name="Title 1"/>
          <p:cNvSpPr>
            <a:spLocks noGrp="1"/>
          </p:cNvSpPr>
          <p:nvPr>
            <p:ph type="title"/>
          </p:nvPr>
        </p:nvSpPr>
        <p:spPr>
          <a:xfrm>
            <a:off x="609600" y="762000"/>
            <a:ext cx="8229600" cy="639762"/>
          </a:xfrm>
        </p:spPr>
        <p:txBody>
          <a:bodyPr/>
          <a:lstStyle/>
          <a:p>
            <a:r>
              <a:rPr lang="en-US"/>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2400"/>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609600" y="809400"/>
            <a:ext cx="8229600" cy="639762"/>
          </a:xfrm>
        </p:spPr>
        <p:txBody>
          <a:bodyPr/>
          <a:lstStyle/>
          <a:p>
            <a:r>
              <a:rPr lang="en-US"/>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7"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7" name="Title 1"/>
          <p:cNvSpPr>
            <a:spLocks noGrp="1"/>
          </p:cNvSpPr>
          <p:nvPr>
            <p:ph type="title"/>
          </p:nvPr>
        </p:nvSpPr>
        <p:spPr>
          <a:xfrm>
            <a:off x="609600" y="809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cxnSp>
        <p:nvCxnSpPr>
          <p:cNvPr id="13" name="Straight Connector 12"/>
          <p:cNvCxnSpPr>
            <a:endCxn id="9" idx="3"/>
          </p:cNvCxnSpPr>
          <p:nvPr userDrawn="1"/>
        </p:nvCxnSpPr>
        <p:spPr>
          <a:xfrm rot="5400000">
            <a:off x="1650603" y="3303191"/>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1"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a:t>Click to edit Master text styles</a:t>
            </a:r>
          </a:p>
        </p:txBody>
      </p:sp>
      <p:sp>
        <p:nvSpPr>
          <p:cNvPr id="15"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6" name="Slide Number Placeholder 5"/>
          <p:cNvSpPr>
            <a:spLocks noGrp="1"/>
          </p:cNvSpPr>
          <p:nvPr>
            <p:ph type="sldNum" sz="quarter" idx="1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655638"/>
            <a:ext cx="8229600" cy="6397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Lst>
  <p:hf sldNum="0"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0" indent="0" algn="l" defTabSz="914400" rtl="0" eaLnBrk="1" latinLnBrk="0" hangingPunct="1">
        <a:lnSpc>
          <a:spcPct val="100000"/>
        </a:lnSpc>
        <a:spcBef>
          <a:spcPct val="20000"/>
        </a:spcBef>
        <a:buClr>
          <a:schemeClr val="tx2">
            <a:lumMod val="75000"/>
          </a:schemeClr>
        </a:buClr>
        <a:buSzPct val="70000"/>
        <a:buFont typeface="Arial" pitchFamily="34" charset="0"/>
        <a:buNone/>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2">
            <a:lumMod val="75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fe.unc.edu/pdfs/FYC8.pdf" TargetMode="External"/><Relationship Id="rId2" Type="http://schemas.openxmlformats.org/officeDocument/2006/relationships/hyperlink" Target="http://www.bioscience.heacademy.ac.uk" TargetMode="External"/><Relationship Id="rId1" Type="http://schemas.openxmlformats.org/officeDocument/2006/relationships/slideLayout" Target="../slideLayouts/slideLayout2.xml"/><Relationship Id="rId5" Type="http://schemas.openxmlformats.org/officeDocument/2006/relationships/hyperlink" Target="http://medvarsity.com/vmul1.2/st/lp/ole/mcqfacts.html" TargetMode="External"/><Relationship Id="rId4" Type="http://schemas.openxmlformats.org/officeDocument/2006/relationships/hyperlink" Target="http://web.ebschohost.com"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capewest.ca/mc.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Rough Guide to</a:t>
            </a:r>
            <a:br>
              <a:rPr lang="en-US" i="1" dirty="0"/>
            </a:br>
            <a:r>
              <a:rPr lang="en-US" dirty="0"/>
              <a:t>Assessment Methods</a:t>
            </a:r>
          </a:p>
        </p:txBody>
      </p:sp>
      <p:sp>
        <p:nvSpPr>
          <p:cNvPr id="3" name="Subtitle 2"/>
          <p:cNvSpPr>
            <a:spLocks noGrp="1"/>
          </p:cNvSpPr>
          <p:nvPr>
            <p:ph type="subTitle" idx="1"/>
          </p:nvPr>
        </p:nvSpPr>
        <p:spPr/>
        <p:txBody>
          <a:bodyPr/>
          <a:lstStyle/>
          <a:p>
            <a:r>
              <a:rPr lang="en-US" dirty="0" err="1"/>
              <a:t>Dr</a:t>
            </a:r>
            <a:r>
              <a:rPr lang="en-US" dirty="0"/>
              <a:t> John </a:t>
            </a:r>
            <a:r>
              <a:rPr lang="en-US" dirty="0" err="1"/>
              <a:t>Unsworth</a:t>
            </a:r>
            <a:r>
              <a:rPr lang="en-US" dirty="0"/>
              <a:t> and colleagues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a:bodyPr>
          <a:lstStyle/>
          <a:p>
            <a:r>
              <a:rPr lang="en-US" sz="1600" dirty="0"/>
              <a:t>Literature Review</a:t>
            </a:r>
          </a:p>
          <a:p>
            <a:pPr>
              <a:lnSpc>
                <a:spcPct val="110000"/>
              </a:lnSpc>
            </a:pPr>
            <a:r>
              <a:rPr lang="en-US" sz="1100" dirty="0"/>
              <a:t>AIM: </a:t>
            </a:r>
            <a:r>
              <a:rPr lang="en-US" sz="1100" b="0" dirty="0"/>
              <a:t>to assess a student’s ability to locate, </a:t>
            </a:r>
            <a:r>
              <a:rPr lang="en-US" sz="1100" b="0" dirty="0" err="1"/>
              <a:t>analyse</a:t>
            </a:r>
            <a:r>
              <a:rPr lang="en-US" sz="1100" b="0" dirty="0"/>
              <a:t> and critically review relevant </a:t>
            </a:r>
          </a:p>
          <a:p>
            <a:pPr>
              <a:lnSpc>
                <a:spcPct val="110000"/>
              </a:lnSpc>
            </a:pPr>
            <a:r>
              <a:rPr lang="en-US" sz="1100" b="0" dirty="0"/>
              <a:t>literature which supports aspects of care or clinical practice</a:t>
            </a:r>
          </a:p>
          <a:p>
            <a:pPr>
              <a:lnSpc>
                <a:spcPct val="110000"/>
              </a:lnSpc>
            </a:pPr>
            <a:r>
              <a:rPr lang="en-US" sz="1100" dirty="0"/>
              <a:t>RANGE: </a:t>
            </a:r>
            <a:r>
              <a:rPr lang="en-US" sz="1100" b="0" dirty="0"/>
              <a:t>from specific critical appraisal skills training involving two – three sources</a:t>
            </a:r>
          </a:p>
          <a:p>
            <a:pPr>
              <a:lnSpc>
                <a:spcPct val="110000"/>
              </a:lnSpc>
            </a:pPr>
            <a:r>
              <a:rPr lang="en-US" sz="1100" b="0" dirty="0"/>
              <a:t>of literature to systematic reviews</a:t>
            </a:r>
          </a:p>
          <a:p>
            <a:pPr>
              <a:lnSpc>
                <a:spcPct val="110000"/>
              </a:lnSpc>
            </a:pPr>
            <a:r>
              <a:rPr lang="en-US" sz="1100" dirty="0"/>
              <a:t>ASSESSMENT: </a:t>
            </a:r>
            <a:r>
              <a:rPr lang="en-US" sz="1100" b="0" dirty="0"/>
              <a:t>used as a summative assessment. Literature review</a:t>
            </a:r>
          </a:p>
          <a:p>
            <a:pPr>
              <a:lnSpc>
                <a:spcPct val="110000"/>
              </a:lnSpc>
            </a:pPr>
            <a:r>
              <a:rPr lang="en-US" sz="1100" b="0" dirty="0"/>
              <a:t>can be </a:t>
            </a:r>
            <a:r>
              <a:rPr lang="en-US" sz="1100" b="0" dirty="0" err="1"/>
              <a:t>utilised</a:t>
            </a:r>
            <a:r>
              <a:rPr lang="en-US" sz="1100" b="0" dirty="0"/>
              <a:t> as a formative component of a dissertation module at under-</a:t>
            </a:r>
          </a:p>
          <a:p>
            <a:pPr>
              <a:lnSpc>
                <a:spcPct val="110000"/>
              </a:lnSpc>
            </a:pPr>
            <a:r>
              <a:rPr lang="en-US" sz="1100" b="0" dirty="0"/>
              <a:t>graduate or post-graduate level</a:t>
            </a:r>
          </a:p>
          <a:p>
            <a:pPr>
              <a:lnSpc>
                <a:spcPct val="110000"/>
              </a:lnSpc>
            </a:pPr>
            <a:endParaRPr lang="en-US" sz="1100" dirty="0"/>
          </a:p>
          <a:p>
            <a:pPr>
              <a:lnSpc>
                <a:spcPct val="100000"/>
              </a:lnSpc>
            </a:pPr>
            <a:r>
              <a:rPr lang="en-US" sz="1100" dirty="0"/>
              <a:t>KEY ISSUES IN ASSESSMENT:</a:t>
            </a:r>
          </a:p>
          <a:p>
            <a:pPr>
              <a:lnSpc>
                <a:spcPct val="100000"/>
              </a:lnSpc>
            </a:pPr>
            <a:r>
              <a:rPr lang="en-US" sz="1100" dirty="0"/>
              <a:t>Validity: </a:t>
            </a:r>
            <a:r>
              <a:rPr lang="en-US" sz="1100" b="0" dirty="0"/>
              <a:t>a literature review may be a valid assessment of information retrieval and / or critical appraisal skills. If the literature review includes consideration of the implications for practice and the application of the literature to clinical problems the students ability to understand and apply knowledge may also be assessed. A valid assessment via literature review must make explicit the knowledge / skills being assessed as well as the criteria for the assessment</a:t>
            </a:r>
          </a:p>
          <a:p>
            <a:pPr>
              <a:lnSpc>
                <a:spcPct val="100000"/>
              </a:lnSpc>
            </a:pPr>
            <a:r>
              <a:rPr lang="en-US" sz="1100" dirty="0"/>
              <a:t>Reliability: </a:t>
            </a:r>
            <a:r>
              <a:rPr lang="en-US" sz="1100" b="0" dirty="0"/>
              <a:t>Like essays the marking of a literature review may be subjective. Reliability is usually low but may be improved using clear criteria for marking in addition to training for markers to ensure that the criteria are consistently applied. Moderation or second blind marking may be used to improve reliability</a:t>
            </a:r>
          </a:p>
          <a:p>
            <a:pPr>
              <a:lnSpc>
                <a:spcPct val="100000"/>
              </a:lnSpc>
            </a:pPr>
            <a:r>
              <a:rPr lang="en-US" sz="1100" dirty="0"/>
              <a:t>Sampling: </a:t>
            </a:r>
            <a:r>
              <a:rPr lang="en-US" sz="1100" b="0" dirty="0"/>
              <a:t>A literature review often samples specific aspects of the syllabus / curriculum.</a:t>
            </a:r>
          </a:p>
          <a:p>
            <a:pPr>
              <a:lnSpc>
                <a:spcPct val="100000"/>
              </a:lnSpc>
            </a:pPr>
            <a:r>
              <a:rPr lang="en-US" sz="1100" dirty="0"/>
              <a:t>Cost Effectiveness:  </a:t>
            </a:r>
            <a:r>
              <a:rPr lang="en-US" sz="1100" b="0" dirty="0"/>
              <a:t>Depending on the word limit they can be time-consuming to mark and the student’s freedom to select the topic means that several different topics may be presented making it more difficult to draw up detailed marking criteria.</a:t>
            </a:r>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232248"/>
          </a:xfrm>
          <a:prstGeom prst="rect">
            <a:avLst/>
          </a:prstGeom>
          <a:noFill/>
          <a:ln w="9525">
            <a:noFill/>
            <a:miter lim="800000"/>
            <a:headEnd/>
            <a:tailEnd/>
          </a:ln>
        </p:spPr>
      </p:pic>
      <p:sp>
        <p:nvSpPr>
          <p:cNvPr id="5" name="Left Arrow 4"/>
          <p:cNvSpPr/>
          <p:nvPr/>
        </p:nvSpPr>
        <p:spPr>
          <a:xfrm>
            <a:off x="7308304" y="2420888"/>
            <a:ext cx="360040"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p:cNvSpPr/>
          <p:nvPr/>
        </p:nvSpPr>
        <p:spPr>
          <a:xfrm>
            <a:off x="7020272" y="1916832"/>
            <a:ext cx="360040"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692696"/>
            <a:ext cx="5148064" cy="5256584"/>
          </a:xfrm>
          <a:prstGeom prst="rect">
            <a:avLst/>
          </a:prstGeom>
        </p:spPr>
        <p:txBody>
          <a:bodyPr/>
          <a:lstStyle/>
          <a:p>
            <a:pPr>
              <a:lnSpc>
                <a:spcPct val="100000"/>
              </a:lnSpc>
            </a:pPr>
            <a:r>
              <a:rPr lang="en-US" sz="1100" b="1" dirty="0">
                <a:solidFill>
                  <a:schemeClr val="bg2">
                    <a:lumMod val="25000"/>
                  </a:schemeClr>
                </a:solidFill>
              </a:rPr>
              <a:t>Educational Impact : </a:t>
            </a:r>
            <a:r>
              <a:rPr lang="en-US" sz="1100" dirty="0">
                <a:solidFill>
                  <a:schemeClr val="bg2">
                    <a:lumMod val="25000"/>
                  </a:schemeClr>
                </a:solidFill>
              </a:rPr>
              <a:t>A literature review can be useful in developing the students ability to locate, retrieve and manage information. In addition, the focus on a topic of interest to the student is likely to provide increased stimulus for self directed learning.</a:t>
            </a:r>
            <a:endParaRPr lang="en-US" sz="1100" dirty="0"/>
          </a:p>
          <a:p>
            <a:pPr marL="169863" indent="-169863">
              <a:spcBef>
                <a:spcPct val="20000"/>
              </a:spcBef>
              <a:buClr>
                <a:schemeClr val="tx2">
                  <a:lumMod val="75000"/>
                </a:schemeClr>
              </a:buClr>
              <a:buSzPct val="70000"/>
            </a:pPr>
            <a:endPar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EXAMPLES OF</a:t>
            </a:r>
            <a:r>
              <a:rPr kumimoji="0" lang="en-US" sz="1100" b="1" i="0" u="none" strike="noStrike" kern="1200" cap="none" spc="0" normalizeH="0" noProof="0" dirty="0">
                <a:ln>
                  <a:noFill/>
                </a:ln>
                <a:solidFill>
                  <a:schemeClr val="tx2">
                    <a:lumMod val="75000"/>
                  </a:schemeClr>
                </a:solidFill>
                <a:effectLst/>
                <a:uLnTx/>
                <a:uFillTx/>
                <a:latin typeface="+mn-lt"/>
                <a:ea typeface="+mn-ea"/>
                <a:cs typeface="Segoe UI" pitchFamily="34" charset="0"/>
              </a:rPr>
              <a:t> </a:t>
            </a: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GOOD ASSESSMENT PRACTICE – </a:t>
            </a:r>
            <a:r>
              <a:rPr lang="en-US" sz="1100" b="1" noProof="0" dirty="0">
                <a:solidFill>
                  <a:schemeClr val="tx2">
                    <a:lumMod val="75000"/>
                  </a:schemeClr>
                </a:solidFill>
                <a:cs typeface="Segoe UI" pitchFamily="34" charset="0"/>
              </a:rPr>
              <a:t>LITERATURE REVIEW</a:t>
            </a: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b="1" dirty="0">
                <a:solidFill>
                  <a:schemeClr val="tx2">
                    <a:lumMod val="75000"/>
                  </a:schemeClr>
                </a:solidFill>
                <a:cs typeface="Segoe UI" pitchFamily="34" charset="0"/>
              </a:rPr>
              <a:t>Rich in formal feedback:</a:t>
            </a: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Any literature review should provide the student with feedback about</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performance and gaps in their work as well as information on how future work</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could be improved upon e.g. the process of searching for literature and the</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interpretation of literature.</a:t>
            </a:r>
          </a:p>
          <a:p>
            <a:pPr marL="169863" indent="-169863">
              <a:spcBef>
                <a:spcPct val="20000"/>
              </a:spcBef>
              <a:buClr>
                <a:schemeClr val="tx2">
                  <a:lumMod val="75000"/>
                </a:schemeClr>
              </a:buClr>
              <a:buSzPct val="70000"/>
            </a:pP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b="1" dirty="0">
                <a:solidFill>
                  <a:schemeClr val="tx2">
                    <a:lumMod val="75000"/>
                  </a:schemeClr>
                </a:solidFill>
                <a:cs typeface="Segoe UI" pitchFamily="34" charset="0"/>
              </a:rPr>
              <a:t>Complex assessment task:</a:t>
            </a: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Systematic reviews may represent a complex assessment task when the student</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is required to consider the search parameters, how to access grey literature and</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how to produce a critical appraisal of the strengths and weaknesses of the</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evidence for a particular intervention.</a:t>
            </a:r>
          </a:p>
        </p:txBody>
      </p:sp>
      <p:sp>
        <p:nvSpPr>
          <p:cNvPr id="6" name="Oval 5"/>
          <p:cNvSpPr/>
          <p:nvPr/>
        </p:nvSpPr>
        <p:spPr>
          <a:xfrm>
            <a:off x="6876256"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308304" y="292494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a:bodyPr>
          <a:lstStyle/>
          <a:p>
            <a:r>
              <a:rPr lang="en-US" sz="1600" dirty="0"/>
              <a:t>Case Study</a:t>
            </a:r>
          </a:p>
          <a:p>
            <a:pPr>
              <a:lnSpc>
                <a:spcPct val="110000"/>
              </a:lnSpc>
            </a:pPr>
            <a:r>
              <a:rPr lang="en-US" sz="1100" dirty="0"/>
              <a:t>AIM: </a:t>
            </a:r>
            <a:r>
              <a:rPr lang="en-US" sz="1100" b="0" dirty="0"/>
              <a:t>to measure a student’s knowledge and the application of knowledge through the </a:t>
            </a:r>
          </a:p>
          <a:p>
            <a:pPr>
              <a:lnSpc>
                <a:spcPct val="110000"/>
              </a:lnSpc>
            </a:pPr>
            <a:r>
              <a:rPr lang="en-US" sz="1100" b="0" dirty="0"/>
              <a:t>completion of a written piece of work</a:t>
            </a:r>
          </a:p>
          <a:p>
            <a:pPr>
              <a:lnSpc>
                <a:spcPct val="100000"/>
              </a:lnSpc>
            </a:pPr>
            <a:r>
              <a:rPr lang="en-US" sz="1100" dirty="0"/>
              <a:t>RANGE: </a:t>
            </a:r>
            <a:r>
              <a:rPr lang="en-US" sz="1100" b="0" dirty="0"/>
              <a:t>involves selecting an appropriate patient, identifying problems, describing</a:t>
            </a:r>
          </a:p>
          <a:p>
            <a:pPr>
              <a:lnSpc>
                <a:spcPct val="100000"/>
              </a:lnSpc>
            </a:pPr>
            <a:r>
              <a:rPr lang="en-US" sz="1100" b="0" dirty="0"/>
              <a:t>care and  the relevant evidence base, as well as identifying and selecting</a:t>
            </a:r>
          </a:p>
          <a:p>
            <a:pPr>
              <a:lnSpc>
                <a:spcPct val="100000"/>
              </a:lnSpc>
            </a:pPr>
            <a:r>
              <a:rPr lang="en-US" sz="1100" b="0" dirty="0"/>
              <a:t>appropriate sources of information. </a:t>
            </a:r>
          </a:p>
          <a:p>
            <a:pPr>
              <a:lnSpc>
                <a:spcPct val="100000"/>
              </a:lnSpc>
            </a:pPr>
            <a:r>
              <a:rPr lang="en-US" sz="1100" dirty="0"/>
              <a:t>ASSESSMENT: </a:t>
            </a:r>
            <a:r>
              <a:rPr lang="en-US" sz="1100" b="0" dirty="0"/>
              <a:t>commonly used to assess the </a:t>
            </a:r>
            <a:r>
              <a:rPr lang="en-US" sz="1100" b="0" i="1" dirty="0"/>
              <a:t>knows how </a:t>
            </a:r>
            <a:r>
              <a:rPr lang="en-US" sz="1100" b="0" dirty="0"/>
              <a:t>level of the pyramid.</a:t>
            </a:r>
          </a:p>
          <a:p>
            <a:pPr>
              <a:lnSpc>
                <a:spcPct val="100000"/>
              </a:lnSpc>
            </a:pPr>
            <a:r>
              <a:rPr lang="en-US" sz="1100" b="0" dirty="0"/>
              <a:t>Case studies may require students to discriminate between various</a:t>
            </a:r>
          </a:p>
          <a:p>
            <a:pPr>
              <a:lnSpc>
                <a:spcPct val="100000"/>
              </a:lnSpc>
            </a:pPr>
            <a:r>
              <a:rPr lang="en-US" sz="1100" b="0" dirty="0"/>
              <a:t>clinical cases in order to identify a ‘case’ which is suitable  as the focus of </a:t>
            </a:r>
          </a:p>
          <a:p>
            <a:pPr>
              <a:lnSpc>
                <a:spcPct val="100000"/>
              </a:lnSpc>
            </a:pPr>
            <a:r>
              <a:rPr lang="en-US" sz="1100" b="0" dirty="0"/>
              <a:t>the assessment e.g. holistic care, complex problems etc.</a:t>
            </a:r>
          </a:p>
          <a:p>
            <a:pPr>
              <a:lnSpc>
                <a:spcPct val="100000"/>
              </a:lnSpc>
            </a:pPr>
            <a:endParaRPr lang="en-US" sz="1100" dirty="0"/>
          </a:p>
          <a:p>
            <a:pPr>
              <a:lnSpc>
                <a:spcPct val="100000"/>
              </a:lnSpc>
            </a:pPr>
            <a:r>
              <a:rPr lang="en-US" sz="1100" dirty="0"/>
              <a:t>KEY ISSUES IN ASSESSMENT:</a:t>
            </a:r>
          </a:p>
          <a:p>
            <a:pPr>
              <a:lnSpc>
                <a:spcPct val="100000"/>
              </a:lnSpc>
            </a:pPr>
            <a:r>
              <a:rPr lang="en-US" sz="1100" dirty="0"/>
              <a:t>Validity: </a:t>
            </a:r>
            <a:r>
              <a:rPr lang="en-US" sz="1100" b="0" dirty="0"/>
              <a:t>Very much reliant on the clarity of what is being asked in conjunction with the performance criteria set. The application of knowledge is not a ‘proxy’ for performance in practice and simply represents how students use knowledge when producing academic work. </a:t>
            </a:r>
            <a:r>
              <a:rPr lang="en-US" sz="1100" dirty="0"/>
              <a:t>Reliability: </a:t>
            </a:r>
            <a:r>
              <a:rPr lang="en-US" sz="1100" b="0" dirty="0"/>
              <a:t>is frequently low as a result of the wide variation between markers. Internal and external moderation procedures may well improve reliability as can adopting clear and unambiguous marking criteria. The development of ‘model’ answers may  also improve the inter-rater reliability  but this may be a threat to validity and can be difficult to achieve when students are able to select from a wide range of ‘cases’</a:t>
            </a:r>
          </a:p>
          <a:p>
            <a:pPr>
              <a:lnSpc>
                <a:spcPct val="100000"/>
              </a:lnSpc>
            </a:pPr>
            <a:r>
              <a:rPr lang="en-US" sz="1100" dirty="0"/>
              <a:t>Sampling: </a:t>
            </a:r>
            <a:r>
              <a:rPr lang="en-US" sz="1100" b="0" dirty="0"/>
              <a:t>The remit of what is assessed can be far reaching in respect to knowledge to support practice.</a:t>
            </a:r>
          </a:p>
          <a:p>
            <a:pPr>
              <a:lnSpc>
                <a:spcPct val="100000"/>
              </a:lnSpc>
            </a:pPr>
            <a:r>
              <a:rPr lang="en-US" sz="1100" dirty="0"/>
              <a:t>Cost Effectiveness:  </a:t>
            </a:r>
            <a:r>
              <a:rPr lang="en-US" sz="1100" b="0" dirty="0"/>
              <a:t>Depending on the word limit they can be time-consuming to assess as </a:t>
            </a:r>
          </a:p>
          <a:p>
            <a:pPr>
              <a:lnSpc>
                <a:spcPct val="100000"/>
              </a:lnSpc>
            </a:pPr>
            <a:r>
              <a:rPr lang="en-US" sz="1100" b="0" dirty="0"/>
              <a:t>opposed to say multiple choice examinations. </a:t>
            </a:r>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448272"/>
          </a:xfrm>
          <a:prstGeom prst="rect">
            <a:avLst/>
          </a:prstGeom>
          <a:noFill/>
          <a:ln w="9525">
            <a:noFill/>
            <a:miter lim="800000"/>
            <a:headEnd/>
            <a:tailEnd/>
          </a:ln>
        </p:spPr>
      </p:pic>
      <p:sp>
        <p:nvSpPr>
          <p:cNvPr id="5" name="Left Arrow 4"/>
          <p:cNvSpPr/>
          <p:nvPr/>
        </p:nvSpPr>
        <p:spPr>
          <a:xfrm>
            <a:off x="7308304" y="2420888"/>
            <a:ext cx="360040"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p:cNvSpPr/>
          <p:nvPr/>
        </p:nvSpPr>
        <p:spPr>
          <a:xfrm>
            <a:off x="7020272" y="1916832"/>
            <a:ext cx="360040"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692696"/>
            <a:ext cx="5148064" cy="5256584"/>
          </a:xfrm>
          <a:prstGeom prst="rect">
            <a:avLst/>
          </a:prstGeom>
        </p:spPr>
        <p:txBody>
          <a:bodyPr/>
          <a:lstStyle/>
          <a:p>
            <a:pPr>
              <a:lnSpc>
                <a:spcPct val="100000"/>
              </a:lnSpc>
            </a:pPr>
            <a:r>
              <a:rPr lang="en-US" sz="1100" b="1" dirty="0">
                <a:solidFill>
                  <a:schemeClr val="bg2">
                    <a:lumMod val="25000"/>
                  </a:schemeClr>
                </a:solidFill>
              </a:rPr>
              <a:t>Educational Impact : </a:t>
            </a:r>
            <a:r>
              <a:rPr lang="en-US" sz="1100" dirty="0">
                <a:solidFill>
                  <a:schemeClr val="bg2">
                    <a:lumMod val="25000"/>
                  </a:schemeClr>
                </a:solidFill>
              </a:rPr>
              <a:t>Case studies encourage students to link theory and practice by writing about care delivery and / or the evidence base to support such care. The use of case studies may encourage a student to study a particular condition or aspect of clinical care in significant detail.</a:t>
            </a:r>
          </a:p>
          <a:p>
            <a:pPr>
              <a:lnSpc>
                <a:spcPct val="100000"/>
              </a:lnSpc>
            </a:pPr>
            <a:endParaRPr lang="en-US" sz="1100" dirty="0"/>
          </a:p>
          <a:p>
            <a:pPr marL="169863" indent="-169863">
              <a:spcBef>
                <a:spcPct val="20000"/>
              </a:spcBef>
              <a:buClr>
                <a:schemeClr val="tx2">
                  <a:lumMod val="75000"/>
                </a:schemeClr>
              </a:buClr>
              <a:buSzPct val="70000"/>
            </a:pPr>
            <a:endPar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EXAMPLES OF GOOD ASSESSMENT PRACTICE – </a:t>
            </a:r>
            <a:r>
              <a:rPr lang="en-US" sz="1100" b="1" noProof="0" dirty="0">
                <a:solidFill>
                  <a:schemeClr val="tx2">
                    <a:lumMod val="75000"/>
                  </a:schemeClr>
                </a:solidFill>
                <a:cs typeface="Segoe UI" pitchFamily="34" charset="0"/>
              </a:rPr>
              <a:t>CASE STUDY</a:t>
            </a: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b="1" dirty="0" err="1">
                <a:solidFill>
                  <a:schemeClr val="tx2">
                    <a:lumMod val="75000"/>
                  </a:schemeClr>
                </a:solidFill>
                <a:cs typeface="Segoe UI" pitchFamily="34" charset="0"/>
              </a:rPr>
              <a:t>Emphasises</a:t>
            </a:r>
            <a:r>
              <a:rPr lang="en-US" sz="1100" b="1" dirty="0">
                <a:solidFill>
                  <a:schemeClr val="tx2">
                    <a:lumMod val="75000"/>
                  </a:schemeClr>
                </a:solidFill>
                <a:cs typeface="Segoe UI" pitchFamily="34" charset="0"/>
              </a:rPr>
              <a:t> an authentic assessment task: </a:t>
            </a: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Case studies represent a more authentic assessment than an essay because a</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case study is linked to the students practice experience by virtue of the case</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selected.</a:t>
            </a:r>
          </a:p>
          <a:p>
            <a:pPr marL="169863" indent="-169863">
              <a:spcBef>
                <a:spcPct val="20000"/>
              </a:spcBef>
              <a:buClr>
                <a:schemeClr val="tx2">
                  <a:lumMod val="75000"/>
                </a:schemeClr>
              </a:buClr>
              <a:buSzPct val="70000"/>
            </a:pP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b="1" dirty="0">
                <a:solidFill>
                  <a:schemeClr val="tx2">
                    <a:lumMod val="75000"/>
                  </a:schemeClr>
                </a:solidFill>
                <a:cs typeface="Segoe UI" pitchFamily="34" charset="0"/>
              </a:rPr>
              <a:t>Rich in formal feedback:</a:t>
            </a: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A case study should provide the student with feedback about performance and</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gaps in their work as well as information on how future work could be improved</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upon.</a:t>
            </a:r>
          </a:p>
        </p:txBody>
      </p:sp>
      <p:sp>
        <p:nvSpPr>
          <p:cNvPr id="6" name="Oval 5"/>
          <p:cNvSpPr/>
          <p:nvPr/>
        </p:nvSpPr>
        <p:spPr>
          <a:xfrm>
            <a:off x="7596336"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388696" y="2132856"/>
            <a:ext cx="135632" cy="1356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a:bodyPr>
          <a:lstStyle/>
          <a:p>
            <a:r>
              <a:rPr lang="en-US" sz="1600" dirty="0"/>
              <a:t>Written Examination – Long Answers</a:t>
            </a:r>
          </a:p>
          <a:p>
            <a:pPr>
              <a:lnSpc>
                <a:spcPct val="100000"/>
              </a:lnSpc>
            </a:pPr>
            <a:r>
              <a:rPr lang="en-US" sz="1100" dirty="0"/>
              <a:t>AIM: </a:t>
            </a:r>
            <a:r>
              <a:rPr lang="en-GB" sz="1100" b="0" dirty="0"/>
              <a:t>to assess knowledge, recall and in some instances a student’s </a:t>
            </a:r>
          </a:p>
          <a:p>
            <a:pPr>
              <a:lnSpc>
                <a:spcPct val="100000"/>
              </a:lnSpc>
            </a:pPr>
            <a:r>
              <a:rPr lang="en-GB" sz="1100" b="0" dirty="0"/>
              <a:t>understanding / application of knowledge to clinical problem solving</a:t>
            </a:r>
          </a:p>
          <a:p>
            <a:pPr>
              <a:lnSpc>
                <a:spcPct val="100000"/>
              </a:lnSpc>
            </a:pPr>
            <a:r>
              <a:rPr lang="en-US" sz="1100" dirty="0"/>
              <a:t>RANGE: </a:t>
            </a:r>
            <a:r>
              <a:rPr lang="en-GB" sz="1100" b="0" dirty="0"/>
              <a:t>from short answer questions to more complex scenarios with a long </a:t>
            </a:r>
          </a:p>
          <a:p>
            <a:pPr>
              <a:lnSpc>
                <a:spcPct val="100000"/>
              </a:lnSpc>
            </a:pPr>
            <a:r>
              <a:rPr lang="en-GB" sz="1100" b="0" dirty="0"/>
              <a:t>Answer format.</a:t>
            </a:r>
          </a:p>
          <a:p>
            <a:pPr>
              <a:lnSpc>
                <a:spcPct val="100000"/>
              </a:lnSpc>
            </a:pPr>
            <a:r>
              <a:rPr lang="en-US" sz="1100" dirty="0"/>
              <a:t>ASSESSMENT: </a:t>
            </a:r>
            <a:r>
              <a:rPr lang="en-GB" sz="1100" b="0" dirty="0"/>
              <a:t>Examinations (depending upon the question format) mainly </a:t>
            </a:r>
          </a:p>
          <a:p>
            <a:pPr>
              <a:lnSpc>
                <a:spcPct val="100000"/>
              </a:lnSpc>
            </a:pPr>
            <a:r>
              <a:rPr lang="en-GB" sz="1100" b="0" dirty="0"/>
              <a:t>assess:</a:t>
            </a:r>
          </a:p>
          <a:p>
            <a:pPr>
              <a:lnSpc>
                <a:spcPct val="100000"/>
              </a:lnSpc>
              <a:buFont typeface="Wingdings" pitchFamily="2" charset="2"/>
              <a:buChar char="q"/>
            </a:pPr>
            <a:r>
              <a:rPr lang="en-GB" sz="1100" b="0" dirty="0"/>
              <a:t> Knowledge</a:t>
            </a:r>
          </a:p>
          <a:p>
            <a:pPr>
              <a:lnSpc>
                <a:spcPct val="100000"/>
              </a:lnSpc>
              <a:buFont typeface="Wingdings" pitchFamily="2" charset="2"/>
              <a:buChar char="q"/>
            </a:pPr>
            <a:r>
              <a:rPr lang="en-GB" sz="1100" b="0" dirty="0"/>
              <a:t> Understanding</a:t>
            </a:r>
          </a:p>
          <a:p>
            <a:pPr>
              <a:lnSpc>
                <a:spcPct val="100000"/>
              </a:lnSpc>
              <a:buFont typeface="Wingdings" pitchFamily="2" charset="2"/>
              <a:buChar char="q"/>
            </a:pPr>
            <a:r>
              <a:rPr lang="en-GB" sz="1100" b="0" dirty="0"/>
              <a:t> Application of knowledge to problem solving</a:t>
            </a:r>
          </a:p>
          <a:p>
            <a:pPr>
              <a:lnSpc>
                <a:spcPct val="100000"/>
              </a:lnSpc>
            </a:pPr>
            <a:r>
              <a:rPr lang="en-GB" sz="1100" b="0" dirty="0"/>
              <a:t> Examination are widely used as a test of knowledge as they are logistically easy to administer and can be very cost effective.</a:t>
            </a:r>
          </a:p>
          <a:p>
            <a:r>
              <a:rPr lang="en-GB" sz="1100" dirty="0"/>
              <a:t> </a:t>
            </a:r>
            <a:r>
              <a:rPr lang="en-US" sz="1100" dirty="0"/>
              <a:t>KEY ISSUES IN ASSESSMENT:</a:t>
            </a:r>
          </a:p>
          <a:p>
            <a:pPr>
              <a:lnSpc>
                <a:spcPct val="100000"/>
              </a:lnSpc>
            </a:pPr>
            <a:r>
              <a:rPr lang="en-US" sz="1100" dirty="0"/>
              <a:t>Validity: </a:t>
            </a:r>
            <a:r>
              <a:rPr lang="en-GB" sz="1100" b="0" dirty="0"/>
              <a:t>as with all assessment methods how valid an examination is will depend upon the structure of the questions and the construct being assessed. Irrespective of the questions any examination which allows a choice of questions will probably not be able to assess all of the module content. Questions which rely upon the recall of facts or information, test a student’s knowledge. Whilst case scenarios may be used to test the application of knowledge. The application of knowledge in such an assessment is not a valid measure of competence as the student’s performance in practice is not necessarily the same as their response to an examination question.</a:t>
            </a:r>
          </a:p>
          <a:p>
            <a:pPr>
              <a:lnSpc>
                <a:spcPct val="100000"/>
              </a:lnSpc>
            </a:pPr>
            <a:r>
              <a:rPr lang="en-US" sz="1100" dirty="0"/>
              <a:t>Reliability:</a:t>
            </a:r>
            <a:r>
              <a:rPr lang="en-GB" sz="1100" b="0" dirty="0"/>
              <a:t> Dependent upon training of markers and the production of a detailed marking key. Testing inter and intra-</a:t>
            </a:r>
            <a:r>
              <a:rPr lang="en-GB" sz="1100" b="0" dirty="0" err="1"/>
              <a:t>rater</a:t>
            </a:r>
            <a:r>
              <a:rPr lang="en-GB" sz="1100" b="0" dirty="0"/>
              <a:t> reliability may improve the reliability of an examination.</a:t>
            </a:r>
          </a:p>
          <a:p>
            <a:pPr>
              <a:lnSpc>
                <a:spcPct val="100000"/>
              </a:lnSpc>
            </a:pPr>
            <a:r>
              <a:rPr lang="en-US" sz="1100" dirty="0"/>
              <a:t>Sampling: </a:t>
            </a:r>
            <a:r>
              <a:rPr lang="en-GB" sz="1100" b="0" dirty="0"/>
              <a:t>Short answer questions may allow the sampling of multiple constructs / topics within a module</a:t>
            </a:r>
          </a:p>
          <a:p>
            <a:pPr>
              <a:lnSpc>
                <a:spcPct val="100000"/>
              </a:lnSpc>
            </a:pPr>
            <a:r>
              <a:rPr lang="en-US" sz="1100" dirty="0"/>
              <a:t>Cost Effectiveness: </a:t>
            </a:r>
            <a:r>
              <a:rPr lang="en-US" sz="1100" b="0" dirty="0"/>
              <a:t>examinations are regarded as cost effective as they can be administered fairly easily to large</a:t>
            </a:r>
          </a:p>
          <a:p>
            <a:pPr>
              <a:lnSpc>
                <a:spcPct val="100000"/>
              </a:lnSpc>
            </a:pPr>
            <a:r>
              <a:rPr lang="en-US" sz="1100" b="0" dirty="0"/>
              <a:t>numbers of students. Depending upon the complexity of the questions marking of examinations may be time </a:t>
            </a:r>
          </a:p>
          <a:p>
            <a:pPr>
              <a:lnSpc>
                <a:spcPct val="100000"/>
              </a:lnSpc>
            </a:pPr>
            <a:r>
              <a:rPr lang="en-US" sz="1100" b="0" dirty="0"/>
              <a:t>Consuming. However, the development of model answers can reduce the time taken for marking</a:t>
            </a:r>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232248"/>
          </a:xfrm>
          <a:prstGeom prst="rect">
            <a:avLst/>
          </a:prstGeom>
          <a:noFill/>
          <a:ln w="9525">
            <a:noFill/>
            <a:miter lim="800000"/>
            <a:headEnd/>
            <a:tailEnd/>
          </a:ln>
        </p:spPr>
      </p:pic>
      <p:sp>
        <p:nvSpPr>
          <p:cNvPr id="5" name="Right Arrow 4"/>
          <p:cNvSpPr/>
          <p:nvPr/>
        </p:nvSpPr>
        <p:spPr>
          <a:xfrm rot="10800000">
            <a:off x="7380312" y="2348880"/>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7092280" y="1844824"/>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692696"/>
            <a:ext cx="5148064" cy="5256584"/>
          </a:xfrm>
          <a:prstGeom prst="rect">
            <a:avLst/>
          </a:prstGeom>
        </p:spPr>
        <p:txBody>
          <a:bodyPr/>
          <a:lstStyle/>
          <a:p>
            <a:pPr>
              <a:lnSpc>
                <a:spcPct val="100000"/>
              </a:lnSpc>
            </a:pPr>
            <a:r>
              <a:rPr lang="en-US" sz="1100" b="1" dirty="0">
                <a:solidFill>
                  <a:schemeClr val="bg2">
                    <a:lumMod val="25000"/>
                  </a:schemeClr>
                </a:solidFill>
              </a:rPr>
              <a:t>Educational Impact: </a:t>
            </a:r>
          </a:p>
          <a:p>
            <a:pPr>
              <a:lnSpc>
                <a:spcPct val="100000"/>
              </a:lnSpc>
            </a:pPr>
            <a:endParaRPr lang="en-US" sz="1100" b="1" dirty="0">
              <a:solidFill>
                <a:schemeClr val="bg2">
                  <a:lumMod val="25000"/>
                </a:schemeClr>
              </a:solidFill>
            </a:endParaRPr>
          </a:p>
          <a:p>
            <a:r>
              <a:rPr lang="en-GB" sz="1100" dirty="0"/>
              <a:t>Examination preparation encourages student to learn facts and to focus on course content. Assessments which focuses on the application of knowledge through problem solving or using case studies may enable students to start to apply factual information to clinical practice.</a:t>
            </a:r>
          </a:p>
          <a:p>
            <a:pPr>
              <a:lnSpc>
                <a:spcPct val="100000"/>
              </a:lnSpc>
            </a:pPr>
            <a:endParaRPr lang="en-US" sz="1100" b="1" dirty="0">
              <a:solidFill>
                <a:schemeClr val="bg2">
                  <a:lumMod val="25000"/>
                </a:schemeClr>
              </a:solidFill>
            </a:endParaRPr>
          </a:p>
          <a:p>
            <a:pPr marL="169863" indent="-169863">
              <a:spcBef>
                <a:spcPct val="20000"/>
              </a:spcBef>
              <a:buClr>
                <a:schemeClr val="tx2">
                  <a:lumMod val="75000"/>
                </a:schemeClr>
              </a:buClr>
              <a:buSzPct val="70000"/>
            </a:pP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EXAMPLES OF GOOD ASSESSMENT PRACTICE – </a:t>
            </a:r>
            <a:r>
              <a:rPr lang="en-US" sz="1100" b="1" dirty="0">
                <a:solidFill>
                  <a:schemeClr val="tx2">
                    <a:lumMod val="75000"/>
                  </a:schemeClr>
                </a:solidFill>
                <a:cs typeface="Segoe UI" pitchFamily="34" charset="0"/>
              </a:rPr>
              <a:t>EXAMINATION</a:t>
            </a:r>
            <a:endPar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r>
              <a:rPr lang="en-GB" sz="1100" b="1" dirty="0"/>
              <a:t>Opportunities for low stakes confidence building:</a:t>
            </a:r>
          </a:p>
          <a:p>
            <a:r>
              <a:rPr lang="en-GB" sz="1100" dirty="0"/>
              <a:t> The use of practice questions and examples of answers may assist students to develop their confidence</a:t>
            </a:r>
          </a:p>
          <a:p>
            <a:r>
              <a:rPr lang="en-GB" sz="1100" dirty="0"/>
              <a:t> </a:t>
            </a:r>
          </a:p>
          <a:p>
            <a:r>
              <a:rPr lang="en-GB" sz="1100" b="1" dirty="0"/>
              <a:t>Formal feedback:</a:t>
            </a:r>
          </a:p>
          <a:p>
            <a:r>
              <a:rPr lang="en-GB" sz="1100" dirty="0"/>
              <a:t> As within other forms of written assessment students taking an examination should be given detailed feedback on their answers to enable them to improve their performance and to identify gaps in knowledge.</a:t>
            </a:r>
          </a:p>
          <a:p>
            <a:r>
              <a:rPr lang="en-GB" sz="1100" dirty="0"/>
              <a:t> </a:t>
            </a:r>
          </a:p>
          <a:p>
            <a:r>
              <a:rPr lang="en-GB" sz="1100" b="1" dirty="0"/>
              <a:t>Uses high stakes assessment sparingly:</a:t>
            </a:r>
          </a:p>
          <a:p>
            <a:r>
              <a:rPr lang="en-GB" sz="1100" dirty="0"/>
              <a:t> Depending upon the use of examinations within a curriculum this method of assessment may represent sparing use of high stakes assessment because an examination may be capable of assessing several constructs in one assessment.</a:t>
            </a:r>
          </a:p>
          <a:p>
            <a:endParaRPr lang="en-GB" sz="1100" dirty="0"/>
          </a:p>
          <a:p>
            <a:endParaRPr lang="en-GB" sz="1100" dirty="0"/>
          </a:p>
          <a:p>
            <a:r>
              <a:rPr lang="en-GB" sz="1100" dirty="0"/>
              <a:t> </a:t>
            </a:r>
          </a:p>
          <a:p>
            <a:pPr marL="169863" indent="-169863">
              <a:spcBef>
                <a:spcPct val="20000"/>
              </a:spcBef>
              <a:buClr>
                <a:schemeClr val="tx2">
                  <a:lumMod val="75000"/>
                </a:schemeClr>
              </a:buClr>
              <a:buSzPct val="70000"/>
            </a:pP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p:txBody>
      </p:sp>
      <p:sp>
        <p:nvSpPr>
          <p:cNvPr id="7" name="Oval 6"/>
          <p:cNvSpPr/>
          <p:nvPr/>
        </p:nvSpPr>
        <p:spPr>
          <a:xfrm>
            <a:off x="6876256"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588224"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08304" y="292494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328592"/>
          </a:xfrm>
        </p:spPr>
        <p:txBody>
          <a:bodyPr>
            <a:normAutofit fontScale="85000" lnSpcReduction="10000"/>
          </a:bodyPr>
          <a:lstStyle/>
          <a:p>
            <a:r>
              <a:rPr lang="en-US" sz="1700" dirty="0"/>
              <a:t>Examination – Multiple Choice Questions (MCQs)</a:t>
            </a:r>
          </a:p>
          <a:p>
            <a:pPr>
              <a:lnSpc>
                <a:spcPct val="100000"/>
              </a:lnSpc>
            </a:pPr>
            <a:r>
              <a:rPr lang="en-US" sz="1300" dirty="0"/>
              <a:t>AIM: </a:t>
            </a:r>
            <a:r>
              <a:rPr lang="en-GB" sz="1300" b="0" dirty="0"/>
              <a:t>MCQs can be used to measure knowledge recall as well as higher order </a:t>
            </a:r>
          </a:p>
          <a:p>
            <a:pPr>
              <a:lnSpc>
                <a:spcPct val="120000"/>
              </a:lnSpc>
            </a:pPr>
            <a:r>
              <a:rPr lang="en-GB" sz="1300" b="0" dirty="0"/>
              <a:t>thinking. MCQs can provide an assessment which is: </a:t>
            </a:r>
          </a:p>
          <a:p>
            <a:pPr lvl="0">
              <a:lnSpc>
                <a:spcPct val="120000"/>
              </a:lnSpc>
              <a:buFont typeface="Arial" pitchFamily="34" charset="0"/>
              <a:buChar char="•"/>
            </a:pPr>
            <a:r>
              <a:rPr lang="en-GB" sz="1300" b="0" dirty="0"/>
              <a:t>Objective</a:t>
            </a:r>
          </a:p>
          <a:p>
            <a:pPr lvl="0">
              <a:lnSpc>
                <a:spcPct val="120000"/>
              </a:lnSpc>
              <a:buFont typeface="Arial" pitchFamily="34" charset="0"/>
              <a:buChar char="•"/>
            </a:pPr>
            <a:r>
              <a:rPr lang="en-GB" sz="1300" b="0" dirty="0"/>
              <a:t>Efficient</a:t>
            </a:r>
          </a:p>
          <a:p>
            <a:pPr lvl="0">
              <a:lnSpc>
                <a:spcPct val="120000"/>
              </a:lnSpc>
              <a:buFont typeface="Arial" pitchFamily="34" charset="0"/>
              <a:buChar char="•"/>
            </a:pPr>
            <a:r>
              <a:rPr lang="en-GB" sz="1300" b="0" dirty="0"/>
              <a:t>Easy to mark </a:t>
            </a:r>
          </a:p>
          <a:p>
            <a:pPr lvl="0">
              <a:lnSpc>
                <a:spcPct val="120000"/>
              </a:lnSpc>
              <a:buFont typeface="Arial" pitchFamily="34" charset="0"/>
              <a:buChar char="•"/>
            </a:pPr>
            <a:r>
              <a:rPr lang="en-GB" sz="1300" b="0" dirty="0"/>
              <a:t>Samples the full range of knowledge domains</a:t>
            </a:r>
          </a:p>
          <a:p>
            <a:pPr lvl="0">
              <a:lnSpc>
                <a:spcPct val="120000"/>
              </a:lnSpc>
              <a:buFont typeface="Arial" pitchFamily="34" charset="0"/>
              <a:buChar char="•"/>
            </a:pPr>
            <a:r>
              <a:rPr lang="en-GB" sz="1300" b="0" dirty="0"/>
              <a:t>Can enable targeted feedback  </a:t>
            </a:r>
          </a:p>
          <a:p>
            <a:pPr lvl="0">
              <a:lnSpc>
                <a:spcPct val="120000"/>
              </a:lnSpc>
              <a:buFont typeface="Arial" pitchFamily="34" charset="0"/>
              <a:buChar char="•"/>
            </a:pPr>
            <a:endParaRPr lang="en-GB" sz="1300" b="0" dirty="0"/>
          </a:p>
          <a:p>
            <a:pPr>
              <a:lnSpc>
                <a:spcPct val="120000"/>
              </a:lnSpc>
            </a:pPr>
            <a:r>
              <a:rPr lang="en-US" sz="1300" dirty="0"/>
              <a:t>RANGE: </a:t>
            </a:r>
            <a:r>
              <a:rPr lang="en-GB" sz="1300" b="0" dirty="0"/>
              <a:t>The term MCQ is applied to a variety of different question types, which </a:t>
            </a:r>
          </a:p>
          <a:p>
            <a:pPr>
              <a:lnSpc>
                <a:spcPct val="120000"/>
              </a:lnSpc>
            </a:pPr>
            <a:r>
              <a:rPr lang="en-GB" sz="1300" b="0" dirty="0"/>
              <a:t>varying in presentation to the student and in marking schemes.</a:t>
            </a:r>
          </a:p>
          <a:p>
            <a:pPr>
              <a:lnSpc>
                <a:spcPct val="120000"/>
              </a:lnSpc>
            </a:pPr>
            <a:r>
              <a:rPr lang="en-GB" sz="1300" b="0" dirty="0"/>
              <a:t>A-type MCQs (one best answer) have now largely replaced the true/false type. The R-type of MCQ (EMQ: Extended Matching Question),are increasingly being employed in examinations.</a:t>
            </a:r>
          </a:p>
          <a:p>
            <a:pPr>
              <a:lnSpc>
                <a:spcPct val="120000"/>
              </a:lnSpc>
            </a:pPr>
            <a:r>
              <a:rPr lang="en-GB" sz="1300" b="0" dirty="0"/>
              <a:t>A</a:t>
            </a:r>
            <a:r>
              <a:rPr lang="en-US" sz="1300" b="0" dirty="0" err="1"/>
              <a:t>lthough</a:t>
            </a:r>
            <a:r>
              <a:rPr lang="en-US" sz="1300" b="0" dirty="0"/>
              <a:t> traditionally viewed as a concrete way of assessing lower level learning, careful question construction can assess higher level thinking. </a:t>
            </a:r>
            <a:r>
              <a:rPr lang="en-GB" sz="1300" b="0" dirty="0"/>
              <a:t>MCQs have a reputation for being ‘easy’, probably because of a misconception that they can only test knowledge acquisition and not understanding, application and writing skills. However, more challenging comprehension or application MCQs can test many of the intended learning outcomes for a module and can therefore form a valid part of the summative assessment strategy. </a:t>
            </a:r>
            <a:r>
              <a:rPr lang="en-US" sz="1300" b="0" dirty="0"/>
              <a:t>MCQ tests can be paper-based or computer-based and can include sound and / or pictures</a:t>
            </a:r>
            <a:endParaRPr lang="en-GB" sz="1300" b="0" dirty="0"/>
          </a:p>
          <a:p>
            <a:pPr>
              <a:lnSpc>
                <a:spcPct val="120000"/>
              </a:lnSpc>
            </a:pPr>
            <a:r>
              <a:rPr lang="en-US" sz="1300" dirty="0"/>
              <a:t>STRUCTURE: </a:t>
            </a:r>
            <a:r>
              <a:rPr lang="en-GB" sz="1300" b="0" dirty="0"/>
              <a:t>An MCQ consists of a stem and a set of options. The </a:t>
            </a:r>
            <a:r>
              <a:rPr lang="en-GB" sz="1300" b="0" i="1" dirty="0"/>
              <a:t>stem</a:t>
            </a:r>
            <a:r>
              <a:rPr lang="en-GB" sz="1300" b="0" dirty="0"/>
              <a:t> presents the item as a problem to be solved, a question asked of the respondent or an incomplete statement to be completed, as well as any other relevant information. The </a:t>
            </a:r>
            <a:r>
              <a:rPr lang="en-GB" sz="1300" b="0" i="1" dirty="0"/>
              <a:t>options</a:t>
            </a:r>
            <a:r>
              <a:rPr lang="en-GB" sz="1300" b="0" dirty="0"/>
              <a:t> are the possible answers that the student can choose from, with the correct answer called the </a:t>
            </a:r>
            <a:r>
              <a:rPr lang="en-GB" sz="1300" b="0" i="1" dirty="0"/>
              <a:t>key</a:t>
            </a:r>
            <a:r>
              <a:rPr lang="en-GB" sz="1300" b="0" dirty="0"/>
              <a:t> and the incorrect answers called </a:t>
            </a:r>
            <a:r>
              <a:rPr lang="en-GB" sz="1300" b="0" i="1" dirty="0" err="1"/>
              <a:t>distractors</a:t>
            </a:r>
            <a:r>
              <a:rPr lang="en-GB" sz="1300" b="0" dirty="0"/>
              <a:t>. </a:t>
            </a:r>
          </a:p>
          <a:p>
            <a:pPr>
              <a:lnSpc>
                <a:spcPct val="120000"/>
              </a:lnSpc>
            </a:pPr>
            <a:r>
              <a:rPr lang="en-GB" sz="1300" b="0" dirty="0"/>
              <a:t>Only one answer can be keyed as correct. This contrasts with multiple response items in which more than one answer may be keyed as correct. Usually, a correct answer earns a set number of points toward the total mark, and an incorrect </a:t>
            </a:r>
          </a:p>
          <a:p>
            <a:pPr>
              <a:lnSpc>
                <a:spcPct val="120000"/>
              </a:lnSpc>
            </a:pPr>
            <a:r>
              <a:rPr lang="en-GB" sz="1300" b="0" dirty="0"/>
              <a:t>answer earns </a:t>
            </a:r>
            <a:r>
              <a:rPr lang="en-GB" sz="1400" b="0" dirty="0"/>
              <a:t>nothing. </a:t>
            </a:r>
          </a:p>
          <a:p>
            <a:pPr>
              <a:lnSpc>
                <a:spcPct val="120000"/>
              </a:lnSpc>
            </a:pPr>
            <a:endParaRPr lang="en-US" sz="1400" dirty="0"/>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232248"/>
          </a:xfrm>
          <a:prstGeom prst="rect">
            <a:avLst/>
          </a:prstGeom>
          <a:noFill/>
          <a:ln w="9525">
            <a:noFill/>
            <a:miter lim="800000"/>
            <a:headEnd/>
            <a:tailEnd/>
          </a:ln>
        </p:spPr>
      </p:pic>
      <p:sp>
        <p:nvSpPr>
          <p:cNvPr id="5" name="Right Arrow 4"/>
          <p:cNvSpPr/>
          <p:nvPr/>
        </p:nvSpPr>
        <p:spPr>
          <a:xfrm rot="10800000">
            <a:off x="7380312" y="2348880"/>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7092280" y="1844824"/>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4536504"/>
          </a:xfrm>
        </p:spPr>
        <p:txBody>
          <a:bodyPr>
            <a:noAutofit/>
          </a:bodyPr>
          <a:lstStyle/>
          <a:p>
            <a:pPr>
              <a:lnSpc>
                <a:spcPct val="100000"/>
              </a:lnSpc>
            </a:pPr>
            <a:r>
              <a:rPr lang="en-GB" sz="1100" b="0" dirty="0"/>
              <a:t>For advanced items, such as an applied knowledge item, the stem can consist of multiple parts. The stem can include extended or ancillary material such as a vignette, a case study, a graph, a table or a detailed description which has multiple elements to it.   Anything may be included as long it is necessary to ensure the utmost validity and authenticity to the item. The stem ends with a lead-in question explaining how the respondent must answer. In a medical multiple choice items, a lead-in question may ask "What is the most likely diagnosis?" or "What pathogen is the most likely cause?" in reference to a case study that was previously presented.</a:t>
            </a:r>
          </a:p>
          <a:p>
            <a:pPr fontAlgn="base">
              <a:lnSpc>
                <a:spcPct val="100000"/>
              </a:lnSpc>
            </a:pPr>
            <a:r>
              <a:rPr lang="en-GB" sz="1100" b="0" dirty="0"/>
              <a:t>McKenna and Bull (1999, cited in HEA 2009) describe MCQs in their simplest format below.   Students select the correct or best answer from the list given. </a:t>
            </a:r>
          </a:p>
          <a:p>
            <a:pPr fontAlgn="base">
              <a:lnSpc>
                <a:spcPct val="100000"/>
              </a:lnSpc>
            </a:pPr>
            <a:r>
              <a:rPr lang="en-US" sz="1100" dirty="0"/>
              <a:t>ASSESSMENT: </a:t>
            </a:r>
          </a:p>
          <a:p>
            <a:pPr lvl="0">
              <a:lnSpc>
                <a:spcPct val="100000"/>
              </a:lnSpc>
              <a:buFont typeface="Arial" pitchFamily="34" charset="0"/>
              <a:buChar char="•"/>
            </a:pPr>
            <a:r>
              <a:rPr lang="en-GB" sz="1100" b="0" dirty="0"/>
              <a:t>Traditional summative exams </a:t>
            </a:r>
          </a:p>
          <a:p>
            <a:pPr lvl="0">
              <a:lnSpc>
                <a:spcPct val="100000"/>
              </a:lnSpc>
              <a:buFont typeface="Arial" pitchFamily="34" charset="0"/>
              <a:buChar char="•"/>
            </a:pPr>
            <a:r>
              <a:rPr lang="en-GB" sz="1100" b="0" dirty="0"/>
              <a:t>Formative exercises </a:t>
            </a:r>
          </a:p>
          <a:p>
            <a:pPr lvl="0">
              <a:lnSpc>
                <a:spcPct val="100000"/>
              </a:lnSpc>
              <a:buFont typeface="Arial" pitchFamily="34" charset="0"/>
              <a:buChar char="•"/>
            </a:pPr>
            <a:r>
              <a:rPr lang="en-GB" sz="1100" b="0" dirty="0"/>
              <a:t>As a means of diagnosing prior learning at the beginning of a module or unit and/or progress throughout a module or unit through tutor analysis of results.</a:t>
            </a:r>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buFont typeface="Arial" pitchFamily="34" charset="0"/>
              <a:buChar char="•"/>
            </a:pPr>
            <a:endParaRPr lang="en-GB" sz="1100" b="0" dirty="0"/>
          </a:p>
          <a:p>
            <a:pPr lvl="0">
              <a:lnSpc>
                <a:spcPct val="100000"/>
              </a:lnSpc>
            </a:pPr>
            <a:r>
              <a:rPr lang="en-GB" sz="1100" b="0" dirty="0"/>
              <a:t>Adapted from McKenna &amp; Bull (1999) cited in HEA (2009)</a:t>
            </a:r>
          </a:p>
          <a:p>
            <a:pPr lvl="0">
              <a:lnSpc>
                <a:spcPct val="100000"/>
              </a:lnSpc>
            </a:pPr>
            <a:endParaRPr lang="en-GB" sz="1100" b="0" dirty="0"/>
          </a:p>
          <a:p>
            <a:endParaRPr lang="en-GB" sz="1100" dirty="0"/>
          </a:p>
        </p:txBody>
      </p:sp>
      <p:pic>
        <p:nvPicPr>
          <p:cNvPr id="1026" name="Picture 2"/>
          <p:cNvPicPr>
            <a:picLocks noChangeAspect="1" noChangeArrowheads="1"/>
          </p:cNvPicPr>
          <p:nvPr/>
        </p:nvPicPr>
        <p:blipFill>
          <a:blip r:embed="rId2" cstate="print"/>
          <a:srcRect/>
          <a:stretch>
            <a:fillRect/>
          </a:stretch>
        </p:blipFill>
        <p:spPr bwMode="auto">
          <a:xfrm>
            <a:off x="539552" y="3140968"/>
            <a:ext cx="7000875" cy="22669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688632"/>
          </a:xfrm>
        </p:spPr>
        <p:txBody>
          <a:bodyPr>
            <a:normAutofit/>
          </a:bodyPr>
          <a:lstStyle/>
          <a:p>
            <a:pPr>
              <a:lnSpc>
                <a:spcPct val="120000"/>
              </a:lnSpc>
            </a:pPr>
            <a:r>
              <a:rPr lang="en-US" sz="1100" dirty="0"/>
              <a:t>KEY ISSUES IN ASSESSMENT:</a:t>
            </a:r>
          </a:p>
          <a:p>
            <a:pPr>
              <a:lnSpc>
                <a:spcPct val="120000"/>
              </a:lnSpc>
            </a:pPr>
            <a:r>
              <a:rPr lang="en-US" sz="1100" dirty="0"/>
              <a:t>Validity:</a:t>
            </a:r>
            <a:r>
              <a:rPr lang="en-GB" sz="1100" dirty="0"/>
              <a:t> </a:t>
            </a:r>
            <a:r>
              <a:rPr lang="en-GB" sz="1100" b="0" dirty="0"/>
              <a:t>The content validity of multiple choice tests depends upon systematic selection of items with regard to both content and level of learning.   Although it is usual to try to select items that sample the range of content covered by the syllabus / curriculum, it is important to consider the level of the questions selected. It is important to consider what is being assessed and select questions and/or assessment strategies that reflect the full range of skills / knowledge expected.   </a:t>
            </a:r>
          </a:p>
          <a:p>
            <a:pPr>
              <a:lnSpc>
                <a:spcPct val="120000"/>
              </a:lnSpc>
            </a:pPr>
            <a:r>
              <a:rPr lang="en-GB" sz="1100" b="0" dirty="0"/>
              <a:t> The issue of ‘guessing’ is frequently raised by detractors and it is possible to implement a formula to detect guessing.   However, if the tests are robust (reliable), then the likelihood of students being able to guess extensively and pass are minimal.   It is also possible to include ‘negative marking’ although this is considered poor practice now.   Validity and reliability is enhanced by including a sufficient number of items (</a:t>
            </a:r>
            <a:r>
              <a:rPr lang="en-GB" sz="1100" b="0" dirty="0" err="1"/>
              <a:t>Medvarsity</a:t>
            </a:r>
            <a:r>
              <a:rPr lang="en-GB" sz="1100" b="0" dirty="0"/>
              <a:t> 2009). </a:t>
            </a:r>
          </a:p>
          <a:p>
            <a:pPr>
              <a:lnSpc>
                <a:spcPct val="100000"/>
              </a:lnSpc>
            </a:pPr>
            <a:endParaRPr lang="en-US" sz="1100" dirty="0"/>
          </a:p>
          <a:p>
            <a:pPr>
              <a:lnSpc>
                <a:spcPct val="100000"/>
              </a:lnSpc>
            </a:pPr>
            <a:r>
              <a:rPr lang="en-US" sz="1100" dirty="0"/>
              <a:t>Reliability:</a:t>
            </a:r>
            <a:r>
              <a:rPr lang="en-GB" sz="1100" dirty="0"/>
              <a:t> </a:t>
            </a:r>
            <a:r>
              <a:rPr lang="en-GB" sz="1100" b="0" dirty="0"/>
              <a:t>Test reliability depends upon grading consistency and discrimination between students of differing performance levels. Well-designed MCQ tests are generally more reliable than essay tests because they sample material more broadly; </a:t>
            </a:r>
          </a:p>
          <a:p>
            <a:pPr lvl="0">
              <a:lnSpc>
                <a:spcPct val="100000"/>
              </a:lnSpc>
            </a:pPr>
            <a:r>
              <a:rPr lang="en-GB" sz="1100" b="0" dirty="0"/>
              <a:t>discrimination between performance levels is easier to determine; scoring consistency is virtually guaranteed (</a:t>
            </a:r>
            <a:r>
              <a:rPr lang="en-GB" sz="1100" b="0" dirty="0" err="1"/>
              <a:t>Center</a:t>
            </a:r>
            <a:r>
              <a:rPr lang="en-GB" sz="1100" b="0" dirty="0"/>
              <a:t> for Teaching and Learning, 1990).  </a:t>
            </a:r>
          </a:p>
          <a:p>
            <a:pPr>
              <a:lnSpc>
                <a:spcPct val="100000"/>
              </a:lnSpc>
            </a:pPr>
            <a:r>
              <a:rPr lang="en-GB" sz="1100" b="0" dirty="0"/>
              <a:t> </a:t>
            </a:r>
          </a:p>
          <a:p>
            <a:pPr>
              <a:lnSpc>
                <a:spcPct val="100000"/>
              </a:lnSpc>
            </a:pPr>
            <a:r>
              <a:rPr lang="en-GB" sz="1100" b="0" dirty="0"/>
              <a:t>On many MCQ assessments, reliability has been shown to improve with larger numbers of items on a test; with appropriate sampling across and within areas of the curriculum and care over case specificity, overall test reliability can be further increased (Downing, 2004). </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2376264"/>
          </a:xfrm>
        </p:spPr>
        <p:txBody>
          <a:bodyPr>
            <a:normAutofit/>
          </a:bodyPr>
          <a:lstStyle/>
          <a:p>
            <a:pPr>
              <a:lnSpc>
                <a:spcPct val="120000"/>
              </a:lnSpc>
            </a:pPr>
            <a:r>
              <a:rPr lang="en-US" sz="1100" dirty="0"/>
              <a:t>KEY ISSUES IN ASSESSMENT:</a:t>
            </a:r>
          </a:p>
          <a:p>
            <a:pPr>
              <a:lnSpc>
                <a:spcPct val="100000"/>
              </a:lnSpc>
            </a:pPr>
            <a:r>
              <a:rPr lang="en-US" sz="1100" dirty="0"/>
              <a:t>Cost Effectiveness: </a:t>
            </a:r>
            <a:r>
              <a:rPr lang="en-GB" sz="1100" b="0" dirty="0"/>
              <a:t>Multiple-choice questions are a cost-effective assessment option for tutors with budget-limited marking time (</a:t>
            </a:r>
            <a:r>
              <a:rPr lang="en-GB" sz="1100" b="0" dirty="0" err="1"/>
              <a:t>Ommundsen</a:t>
            </a:r>
            <a:r>
              <a:rPr lang="en-GB" sz="1100" b="0" dirty="0"/>
              <a:t>, 1999). Large numbers of students can be assessed at minimum cost, with greater capacity for analysis of results, especially if marking and provision of feedback can be automated (</a:t>
            </a:r>
            <a:r>
              <a:rPr lang="en-GB" sz="1100" b="0" dirty="0" err="1"/>
              <a:t>eg</a:t>
            </a:r>
            <a:r>
              <a:rPr lang="en-GB" sz="1100" b="0" dirty="0"/>
              <a:t> online). Although they can be resource intensive to develop, validate and implement. Good MCQs are challenging to write! Staff development may be required to ensure greatest scope of application .</a:t>
            </a:r>
          </a:p>
          <a:p>
            <a:pPr>
              <a:lnSpc>
                <a:spcPct val="100000"/>
              </a:lnSpc>
            </a:pPr>
            <a:r>
              <a:rPr lang="en-US" sz="1100" dirty="0"/>
              <a:t>Educational Impact: </a:t>
            </a:r>
            <a:r>
              <a:rPr lang="en-US" sz="1100" b="0" dirty="0"/>
              <a:t>There has been some criticism about the educational value of MCQs as it is felt they may be assessing a specific type of recall.  However, it is important to bear in mind that there are a range of formats of MCQs which can broaden the educational impact of the assessment method.   Alternative formats such as the multiple completion type, the relationship analysis type, the case history type and the multiple true/false completion type have enabled higher testing cognitive levels.   The key (as with any assessment) is in creating questions which test the required skills, at the appropriate level.  Additional references are provided for other formats at the end.   </a:t>
            </a:r>
            <a:endParaRPr lang="en-GB" sz="1100" b="0" dirty="0"/>
          </a:p>
          <a:p>
            <a:pPr>
              <a:lnSpc>
                <a:spcPct val="100000"/>
              </a:lnSpc>
            </a:pPr>
            <a:endParaRPr lang="en-GB" sz="1100" b="0" dirty="0"/>
          </a:p>
          <a:p>
            <a:endParaRPr lang="en-GB" dirty="0"/>
          </a:p>
        </p:txBody>
      </p:sp>
      <p:pic>
        <p:nvPicPr>
          <p:cNvPr id="2051" name="Picture 3"/>
          <p:cNvPicPr>
            <a:picLocks noChangeAspect="1" noChangeArrowheads="1"/>
          </p:cNvPicPr>
          <p:nvPr/>
        </p:nvPicPr>
        <p:blipFill>
          <a:blip r:embed="rId2" cstate="print"/>
          <a:srcRect/>
          <a:stretch>
            <a:fillRect/>
          </a:stretch>
        </p:blipFill>
        <p:spPr bwMode="auto">
          <a:xfrm>
            <a:off x="251520" y="2924944"/>
            <a:ext cx="7477125" cy="2809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1200" y="808038"/>
            <a:ext cx="8229600" cy="639762"/>
          </a:xfrm>
        </p:spPr>
        <p:txBody>
          <a:bodyPr/>
          <a:lstStyle/>
          <a:p>
            <a:r>
              <a:rPr lang="en-US" dirty="0"/>
              <a:t>Content</a:t>
            </a:r>
          </a:p>
        </p:txBody>
      </p:sp>
      <p:sp>
        <p:nvSpPr>
          <p:cNvPr id="59" name="Text Placeholder 9"/>
          <p:cNvSpPr txBox="1">
            <a:spLocks/>
          </p:cNvSpPr>
          <p:nvPr/>
        </p:nvSpPr>
        <p:spPr>
          <a:xfrm>
            <a:off x="2103620" y="2345958"/>
            <a:ext cx="6735580" cy="724526"/>
          </a:xfrm>
          <a:prstGeom prst="rect">
            <a:avLst/>
          </a:prstGeom>
        </p:spPr>
        <p:txBody>
          <a:bodyPr vert="horz" lIns="91440" tIns="228600" rIns="91440" bIns="45720" rtlCol="0">
            <a:normAutofit/>
          </a:bodyPr>
          <a:lstStyle/>
          <a:p>
            <a:pPr marL="57150" marR="0" lvl="0" indent="0" algn="l" defTabSz="914400" rtl="0" eaLnBrk="1" fontAlgn="auto" latinLnBrk="0" hangingPunct="1">
              <a:lnSpc>
                <a:spcPts val="1400"/>
              </a:lnSpc>
              <a:spcBef>
                <a:spcPct val="20000"/>
              </a:spcBef>
              <a:spcAft>
                <a:spcPts val="0"/>
              </a:spcAft>
              <a:buClr>
                <a:schemeClr val="tx2">
                  <a:lumMod val="75000"/>
                </a:schemeClr>
              </a:buClr>
              <a:buSzPct val="70000"/>
              <a:buFontTx/>
              <a:buNone/>
              <a:tabLst/>
              <a:defRPr/>
            </a:pPr>
            <a:r>
              <a:rPr lang="en-US" sz="1200" b="1" dirty="0">
                <a:solidFill>
                  <a:schemeClr val="tx2">
                    <a:lumMod val="75000"/>
                  </a:schemeClr>
                </a:solidFill>
                <a:latin typeface="Candara" pitchFamily="34" charset="0"/>
              </a:rPr>
              <a:t>Validity, Reliability and Educational Impact</a:t>
            </a:r>
            <a:endParaRPr kumimoji="0" lang="en-US" sz="1200" b="1" i="0" u="none" strike="noStrike" kern="1200" cap="none" spc="0" normalizeH="0" baseline="0" noProof="0" dirty="0">
              <a:ln>
                <a:noFill/>
              </a:ln>
              <a:solidFill>
                <a:schemeClr val="tx2">
                  <a:lumMod val="75000"/>
                </a:schemeClr>
              </a:solidFill>
              <a:effectLst/>
              <a:uLnTx/>
              <a:uFillTx/>
              <a:latin typeface="Candara" pitchFamily="34" charset="0"/>
              <a:ea typeface="+mn-ea"/>
              <a:cs typeface="+mn-cs"/>
            </a:endParaRPr>
          </a:p>
        </p:txBody>
      </p:sp>
      <p:sp>
        <p:nvSpPr>
          <p:cNvPr id="60" name="Text Placeholder 9"/>
          <p:cNvSpPr txBox="1">
            <a:spLocks/>
          </p:cNvSpPr>
          <p:nvPr/>
        </p:nvSpPr>
        <p:spPr>
          <a:xfrm>
            <a:off x="2123728" y="3140968"/>
            <a:ext cx="6735580" cy="724526"/>
          </a:xfrm>
          <a:prstGeom prst="rect">
            <a:avLst/>
          </a:prstGeom>
        </p:spPr>
        <p:txBody>
          <a:bodyPr vert="horz" lIns="91440" tIns="228600" rIns="91440" bIns="45720" rtlCol="0">
            <a:normAutofit/>
          </a:bodyPr>
          <a:lstStyle/>
          <a:p>
            <a:pPr marL="57150" marR="0" lvl="0" indent="0" algn="l" defTabSz="914400" rtl="0" eaLnBrk="1" fontAlgn="auto" latinLnBrk="0" hangingPunct="1">
              <a:lnSpc>
                <a:spcPts val="1400"/>
              </a:lnSpc>
              <a:spcBef>
                <a:spcPct val="20000"/>
              </a:spcBef>
              <a:spcAft>
                <a:spcPts val="0"/>
              </a:spcAft>
              <a:buClr>
                <a:schemeClr val="tx2">
                  <a:lumMod val="75000"/>
                </a:schemeClr>
              </a:buClr>
              <a:buSzPct val="70000"/>
              <a:buFontTx/>
              <a:buNone/>
              <a:tabLst/>
              <a:defRPr/>
            </a:pPr>
            <a:r>
              <a:rPr lang="en-US" sz="1200" b="1" dirty="0">
                <a:solidFill>
                  <a:schemeClr val="tx2">
                    <a:lumMod val="75000"/>
                  </a:schemeClr>
                </a:solidFill>
                <a:latin typeface="Candara" pitchFamily="34" charset="0"/>
              </a:rPr>
              <a:t>Factsheets: assessment methods focused on knowledge and the application of knowledge</a:t>
            </a:r>
            <a:endParaRPr kumimoji="0" lang="en-US" sz="1200" b="1" i="0" u="none" strike="noStrike" kern="1200" cap="none" spc="0" normalizeH="0" baseline="0" noProof="0" dirty="0">
              <a:ln>
                <a:noFill/>
              </a:ln>
              <a:solidFill>
                <a:schemeClr val="tx2">
                  <a:lumMod val="75000"/>
                </a:schemeClr>
              </a:solidFill>
              <a:effectLst/>
              <a:uLnTx/>
              <a:uFillTx/>
              <a:latin typeface="Candara" pitchFamily="34" charset="0"/>
              <a:ea typeface="+mn-ea"/>
              <a:cs typeface="+mn-cs"/>
            </a:endParaRPr>
          </a:p>
        </p:txBody>
      </p:sp>
      <p:sp>
        <p:nvSpPr>
          <p:cNvPr id="62" name="Text Placeholder 9"/>
          <p:cNvSpPr txBox="1">
            <a:spLocks/>
          </p:cNvSpPr>
          <p:nvPr/>
        </p:nvSpPr>
        <p:spPr>
          <a:xfrm>
            <a:off x="2123728" y="4077072"/>
            <a:ext cx="6735580" cy="724526"/>
          </a:xfrm>
          <a:prstGeom prst="rect">
            <a:avLst/>
          </a:prstGeom>
        </p:spPr>
        <p:txBody>
          <a:bodyPr vert="horz" lIns="91440" tIns="228600" rIns="91440" bIns="45720" rtlCol="0">
            <a:normAutofit/>
          </a:bodyPr>
          <a:lstStyle/>
          <a:p>
            <a:pPr marL="57150" marR="0" lvl="0" indent="0" algn="l" defTabSz="914400" rtl="0" eaLnBrk="1" fontAlgn="auto" latinLnBrk="0" hangingPunct="1">
              <a:lnSpc>
                <a:spcPts val="1400"/>
              </a:lnSpc>
              <a:spcBef>
                <a:spcPct val="20000"/>
              </a:spcBef>
              <a:spcAft>
                <a:spcPts val="0"/>
              </a:spcAft>
              <a:buClr>
                <a:schemeClr val="tx2">
                  <a:lumMod val="75000"/>
                </a:schemeClr>
              </a:buClr>
              <a:buSzPct val="70000"/>
              <a:buFontTx/>
              <a:buNone/>
              <a:tabLst/>
              <a:defRPr/>
            </a:pPr>
            <a:r>
              <a:rPr lang="en-US" sz="1200" b="1" dirty="0">
                <a:solidFill>
                  <a:schemeClr val="tx2">
                    <a:lumMod val="75000"/>
                  </a:schemeClr>
                </a:solidFill>
                <a:latin typeface="Candara" pitchFamily="34" charset="0"/>
              </a:rPr>
              <a:t>Factsheets: assessment methods focused on demonstrating competence (in vitro)</a:t>
            </a:r>
            <a:endParaRPr kumimoji="0" lang="en-US" sz="1200" b="1" i="0" u="none" strike="noStrike" kern="1200" cap="none" spc="0" normalizeH="0" baseline="0" noProof="0" dirty="0">
              <a:ln>
                <a:noFill/>
              </a:ln>
              <a:solidFill>
                <a:schemeClr val="tx2">
                  <a:lumMod val="75000"/>
                </a:schemeClr>
              </a:solidFill>
              <a:effectLst/>
              <a:uLnTx/>
              <a:uFillTx/>
              <a:latin typeface="Candara" pitchFamily="34" charset="0"/>
              <a:ea typeface="+mn-ea"/>
              <a:cs typeface="+mn-cs"/>
            </a:endParaRPr>
          </a:p>
        </p:txBody>
      </p:sp>
      <p:sp>
        <p:nvSpPr>
          <p:cNvPr id="24" name="Flowchart: Document 23"/>
          <p:cNvSpPr/>
          <p:nvPr/>
        </p:nvSpPr>
        <p:spPr>
          <a:xfrm>
            <a:off x="539552" y="1628800"/>
            <a:ext cx="1590328" cy="5334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26" name="Flowchart: Document 25"/>
          <p:cNvSpPr/>
          <p:nvPr/>
        </p:nvSpPr>
        <p:spPr>
          <a:xfrm>
            <a:off x="533400" y="2276872"/>
            <a:ext cx="1590328" cy="792088"/>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Concepts in assessment</a:t>
            </a:r>
          </a:p>
        </p:txBody>
      </p:sp>
      <p:sp>
        <p:nvSpPr>
          <p:cNvPr id="27" name="Flowchart: Document 26"/>
          <p:cNvSpPr/>
          <p:nvPr/>
        </p:nvSpPr>
        <p:spPr>
          <a:xfrm>
            <a:off x="539552" y="4797152"/>
            <a:ext cx="1590328" cy="53340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Does</a:t>
            </a:r>
          </a:p>
        </p:txBody>
      </p:sp>
      <p:sp>
        <p:nvSpPr>
          <p:cNvPr id="28" name="Flowchart: Document 27"/>
          <p:cNvSpPr/>
          <p:nvPr/>
        </p:nvSpPr>
        <p:spPr>
          <a:xfrm>
            <a:off x="533400" y="3169920"/>
            <a:ext cx="1590328" cy="763136"/>
          </a:xfrm>
          <a:prstGeom prst="flowChart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Knows / Knows How</a:t>
            </a:r>
          </a:p>
        </p:txBody>
      </p:sp>
      <p:sp>
        <p:nvSpPr>
          <p:cNvPr id="29" name="Flowchart: Document 28"/>
          <p:cNvSpPr/>
          <p:nvPr/>
        </p:nvSpPr>
        <p:spPr>
          <a:xfrm>
            <a:off x="539552" y="4149080"/>
            <a:ext cx="1590328" cy="533400"/>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Shows</a:t>
            </a:r>
          </a:p>
        </p:txBody>
      </p:sp>
      <p:sp>
        <p:nvSpPr>
          <p:cNvPr id="30" name="Flowchart: Document 29"/>
          <p:cNvSpPr/>
          <p:nvPr/>
        </p:nvSpPr>
        <p:spPr>
          <a:xfrm>
            <a:off x="539552" y="5517232"/>
            <a:ext cx="1590328" cy="533400"/>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References</a:t>
            </a:r>
          </a:p>
        </p:txBody>
      </p:sp>
      <p:sp>
        <p:nvSpPr>
          <p:cNvPr id="31" name="Text Placeholder 9"/>
          <p:cNvSpPr txBox="1">
            <a:spLocks/>
          </p:cNvSpPr>
          <p:nvPr/>
        </p:nvSpPr>
        <p:spPr>
          <a:xfrm>
            <a:off x="2123728" y="4797152"/>
            <a:ext cx="6735580" cy="724526"/>
          </a:xfrm>
          <a:prstGeom prst="rect">
            <a:avLst/>
          </a:prstGeom>
        </p:spPr>
        <p:txBody>
          <a:bodyPr vert="horz" lIns="91440" tIns="228600" rIns="91440" bIns="45720" rtlCol="0">
            <a:normAutofit/>
          </a:bodyPr>
          <a:lstStyle/>
          <a:p>
            <a:pPr marL="57150" marR="0" lvl="0" indent="0" algn="l" defTabSz="914400" rtl="0" eaLnBrk="1" fontAlgn="auto" latinLnBrk="0" hangingPunct="1">
              <a:lnSpc>
                <a:spcPts val="1400"/>
              </a:lnSpc>
              <a:spcBef>
                <a:spcPct val="20000"/>
              </a:spcBef>
              <a:spcAft>
                <a:spcPts val="0"/>
              </a:spcAft>
              <a:buClr>
                <a:schemeClr val="tx2">
                  <a:lumMod val="75000"/>
                </a:schemeClr>
              </a:buClr>
              <a:buSzPct val="70000"/>
              <a:buFontTx/>
              <a:buNone/>
              <a:tabLst/>
              <a:defRPr/>
            </a:pPr>
            <a:r>
              <a:rPr lang="en-US" sz="1200" b="1" dirty="0">
                <a:solidFill>
                  <a:schemeClr val="tx2">
                    <a:lumMod val="75000"/>
                  </a:schemeClr>
                </a:solidFill>
                <a:latin typeface="Candara" pitchFamily="34" charset="0"/>
              </a:rPr>
              <a:t>Factsheets: assessment of performance (in vivo)</a:t>
            </a:r>
            <a:r>
              <a:rPr lang="en-US" sz="2400" b="1" dirty="0">
                <a:solidFill>
                  <a:schemeClr val="tx2">
                    <a:lumMod val="75000"/>
                  </a:schemeClr>
                </a:solidFill>
                <a:latin typeface="Candara" pitchFamily="34" charset="0"/>
              </a:rPr>
              <a:t> </a:t>
            </a:r>
            <a:endParaRPr kumimoji="0" lang="en-US" sz="2400" b="1" i="0" u="none" strike="noStrike" kern="1200" cap="none" spc="0" normalizeH="0" baseline="0" noProof="0" dirty="0">
              <a:ln>
                <a:noFill/>
              </a:ln>
              <a:solidFill>
                <a:schemeClr val="tx2">
                  <a:lumMod val="75000"/>
                </a:schemeClr>
              </a:solidFill>
              <a:effectLst/>
              <a:uLnTx/>
              <a:uFillTx/>
              <a:latin typeface="Candara" pitchFamily="34"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548680"/>
            <a:ext cx="5148064" cy="5400600"/>
          </a:xfrm>
          <a:prstGeom prst="rect">
            <a:avLst/>
          </a:prstGeom>
        </p:spPr>
        <p:txBody>
          <a:bodyPr/>
          <a:lstStyle/>
          <a:p>
            <a:endParaRPr lang="en-GB" sz="1100" dirty="0"/>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endParaRPr lang="en-US" sz="1100" b="1" dirty="0"/>
          </a:p>
          <a:p>
            <a:r>
              <a:rPr lang="en-US" sz="1100" b="1" dirty="0"/>
              <a:t>Is rich in formal feedback – </a:t>
            </a:r>
            <a:r>
              <a:rPr lang="en-GB" sz="1100" dirty="0"/>
              <a:t>In contrast to traditional assessments where feedback is laboriously dependent on individual answers, the closed answer range for MCQs means that tutors know the possible errors that can be made in advance of the test being completed, so MCQs offer an excellent opportunity for the tutor to provide generic yet focused feedback. This can be in the form of an oral run-through of answers following a test or written feedback on the questions, where students can identify for themselves where they went wrong. In particular, the format of MCQs is ideally suited for delivery via a Web-based learning environment, which means that students can complete assessments and obtain marks and feedback immediately independent of tutor contact. Although feedback provision is less labour intensive with MCQs, it is vital to devote time to giving feedback from which students can learn and which encourages them to think and evaluate their level of understanding. Effective feedback does not simply tell students where they went wrong but why (HEA UKCLE 2011). </a:t>
            </a:r>
          </a:p>
          <a:p>
            <a:r>
              <a:rPr lang="en-GB" sz="1100" dirty="0"/>
              <a:t> </a:t>
            </a:r>
          </a:p>
          <a:p>
            <a:r>
              <a:rPr lang="en-US" sz="1100" b="1" dirty="0"/>
              <a:t>Is rich in informal feedback – </a:t>
            </a:r>
            <a:r>
              <a:rPr lang="en-US" sz="1100" dirty="0"/>
              <a:t>Informal feedback is valuable/possible where the MCQ is used in a formative context, within an assessment profile which may or may not include an MCQ as the summative assessment. It is also possible to provide online, continuous feedback for self-assessment/directed learning. It can also enable continuous assessment throughout a module with progressive content, </a:t>
            </a:r>
            <a:r>
              <a:rPr lang="en-US" sz="1100" dirty="0" err="1"/>
              <a:t>ie</a:t>
            </a:r>
            <a:r>
              <a:rPr lang="en-US" sz="1100" dirty="0"/>
              <a:t> learning in later stages requires a clear understanding of information and concepts learned earlier in the module. Rapid analysis and feedback can ensure problems are resolved at an early stage (LTU, 2009). </a:t>
            </a:r>
            <a:endParaRPr lang="en-GB" sz="1100" dirty="0"/>
          </a:p>
          <a:p>
            <a:r>
              <a:rPr lang="en-GB" sz="1100" dirty="0"/>
              <a:t> </a:t>
            </a:r>
          </a:p>
          <a:p>
            <a:r>
              <a:rPr lang="en-US" sz="1100" b="1" dirty="0"/>
              <a:t>Develops students’ abilities to evaluate their own learning – </a:t>
            </a:r>
            <a:r>
              <a:rPr lang="en-US" sz="1100" dirty="0"/>
              <a:t>as above, MCQs can be made available through self-assessed, computer-based checks.   </a:t>
            </a:r>
            <a:endParaRPr lang="en-GB" sz="1100" dirty="0"/>
          </a:p>
          <a:p>
            <a:pPr>
              <a:lnSpc>
                <a:spcPct val="100000"/>
              </a:lnSpc>
            </a:pPr>
            <a:endParaRPr lang="en-US" sz="1100" dirty="0">
              <a:solidFill>
                <a:schemeClr val="tx2">
                  <a:lumMod val="75000"/>
                </a:schemeClr>
              </a:solidFill>
              <a:cs typeface="Segoe UI" pitchFamily="34" charset="0"/>
            </a:endParaRPr>
          </a:p>
        </p:txBody>
      </p:sp>
      <p:sp>
        <p:nvSpPr>
          <p:cNvPr id="6" name="Oval 5"/>
          <p:cNvSpPr/>
          <p:nvPr/>
        </p:nvSpPr>
        <p:spPr>
          <a:xfrm>
            <a:off x="6876256"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876256" y="2996952"/>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596336"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80312"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a:bodyPr>
          <a:lstStyle/>
          <a:p>
            <a:r>
              <a:rPr lang="en-US" sz="1600" dirty="0"/>
              <a:t>Oral Examination</a:t>
            </a:r>
          </a:p>
          <a:p>
            <a:pPr>
              <a:lnSpc>
                <a:spcPct val="100000"/>
              </a:lnSpc>
            </a:pPr>
            <a:r>
              <a:rPr lang="en-US" sz="1100" dirty="0"/>
              <a:t>AIM: </a:t>
            </a:r>
            <a:r>
              <a:rPr lang="en-GB" sz="1100" b="0" dirty="0"/>
              <a:t>to elicit a student’s knowledge and understanding about an area which </a:t>
            </a:r>
          </a:p>
          <a:p>
            <a:pPr>
              <a:lnSpc>
                <a:spcPct val="100000"/>
              </a:lnSpc>
            </a:pPr>
            <a:r>
              <a:rPr lang="en-GB" sz="1100" b="0" dirty="0"/>
              <a:t>cannot easily be assessed via another format</a:t>
            </a:r>
          </a:p>
          <a:p>
            <a:pPr>
              <a:lnSpc>
                <a:spcPct val="100000"/>
              </a:lnSpc>
            </a:pPr>
            <a:r>
              <a:rPr lang="en-US" sz="1100" dirty="0"/>
              <a:t>RANGE: </a:t>
            </a:r>
            <a:r>
              <a:rPr lang="en-GB" sz="1100" b="0" dirty="0"/>
              <a:t>can be used as a single method to test knowledge or the </a:t>
            </a:r>
          </a:p>
          <a:p>
            <a:pPr>
              <a:lnSpc>
                <a:spcPct val="100000"/>
              </a:lnSpc>
            </a:pPr>
            <a:r>
              <a:rPr lang="en-GB" sz="1100" b="0" dirty="0"/>
              <a:t>application of knowledge or as a way of assessing understanding when </a:t>
            </a:r>
          </a:p>
          <a:p>
            <a:pPr>
              <a:lnSpc>
                <a:spcPct val="100000"/>
              </a:lnSpc>
            </a:pPr>
            <a:r>
              <a:rPr lang="en-GB" sz="1100" b="0" dirty="0"/>
              <a:t>combined with a performance assessment.</a:t>
            </a:r>
          </a:p>
          <a:p>
            <a:pPr>
              <a:lnSpc>
                <a:spcPct val="100000"/>
              </a:lnSpc>
            </a:pPr>
            <a:r>
              <a:rPr lang="en-US" sz="1100" dirty="0"/>
              <a:t>ASSESSMENT: </a:t>
            </a:r>
            <a:r>
              <a:rPr lang="en-GB" sz="1100" b="0" dirty="0"/>
              <a:t>used in health professions education and as an examination </a:t>
            </a:r>
          </a:p>
          <a:p>
            <a:pPr>
              <a:lnSpc>
                <a:spcPct val="100000"/>
              </a:lnSpc>
            </a:pPr>
            <a:r>
              <a:rPr lang="en-GB" sz="1100" b="0" dirty="0"/>
              <a:t>for a research degree. Standardised oral examinations in medicine have </a:t>
            </a:r>
          </a:p>
          <a:p>
            <a:pPr>
              <a:lnSpc>
                <a:spcPct val="100000"/>
              </a:lnSpc>
            </a:pPr>
            <a:r>
              <a:rPr lang="en-GB" sz="1100" b="0" dirty="0"/>
              <a:t>been shown to be valid and reliable at assessing cognitive abilities and </a:t>
            </a:r>
          </a:p>
          <a:p>
            <a:pPr>
              <a:lnSpc>
                <a:spcPct val="100000"/>
              </a:lnSpc>
            </a:pPr>
            <a:r>
              <a:rPr lang="en-GB" sz="1100" b="0" dirty="0"/>
              <a:t>reasoning only (Levine and McGuire, 1970).</a:t>
            </a:r>
          </a:p>
          <a:p>
            <a:pPr>
              <a:lnSpc>
                <a:spcPct val="100000"/>
              </a:lnSpc>
            </a:pPr>
            <a:endParaRPr lang="en-US" sz="1100" dirty="0"/>
          </a:p>
          <a:p>
            <a:pPr>
              <a:lnSpc>
                <a:spcPct val="100000"/>
              </a:lnSpc>
            </a:pPr>
            <a:r>
              <a:rPr lang="en-US" sz="1100" dirty="0"/>
              <a:t>KEY ISSUES IN ASSESSMENT:</a:t>
            </a:r>
          </a:p>
          <a:p>
            <a:pPr>
              <a:lnSpc>
                <a:spcPct val="100000"/>
              </a:lnSpc>
            </a:pPr>
            <a:r>
              <a:rPr lang="en-US" sz="1100" dirty="0"/>
              <a:t>Validity: </a:t>
            </a:r>
            <a:r>
              <a:rPr lang="en-GB" sz="1100" b="0" dirty="0"/>
              <a:t>it is essential that the construct(s) to be assessed are identified </a:t>
            </a:r>
          </a:p>
          <a:p>
            <a:pPr>
              <a:lnSpc>
                <a:spcPct val="100000"/>
              </a:lnSpc>
            </a:pPr>
            <a:r>
              <a:rPr lang="en-GB" sz="1100" b="0" dirty="0"/>
              <a:t>and articulated from the outset. This is likely to involve some exploration of</a:t>
            </a:r>
          </a:p>
          <a:p>
            <a:pPr>
              <a:lnSpc>
                <a:spcPct val="100000"/>
              </a:lnSpc>
            </a:pPr>
            <a:r>
              <a:rPr lang="en-GB" sz="1100" b="0" dirty="0"/>
              <a:t>which aspects of the curriculum should be assessed using an oral examination</a:t>
            </a:r>
          </a:p>
          <a:p>
            <a:pPr>
              <a:lnSpc>
                <a:spcPct val="100000"/>
              </a:lnSpc>
            </a:pPr>
            <a:r>
              <a:rPr lang="en-US" sz="1100" dirty="0"/>
              <a:t>Reliability:</a:t>
            </a:r>
            <a:r>
              <a:rPr lang="en-GB" sz="1100" b="0" dirty="0"/>
              <a:t> reliability is often low with oral examinations but can be improved through standardisation of questions across examiners / candidates is essential to ensure that an oral examination is reliable. Students should either be scored on individual item responses or given a global rating for their entire performance. Examiners require training to avoid common rating errors such as central tendency, error of leniency and the halo effect. The pass / fail boundary is set either using a criterion referenced or a norm referenced approach. In a competency based profession criterion referenced approaches to assessment are more appropriate. Finally, it is important to identify under what circumstances the examiner would be permitted to rephrase questions or to probe for answers to ensure such approaches are standardised for all students.</a:t>
            </a:r>
          </a:p>
          <a:p>
            <a:pPr>
              <a:lnSpc>
                <a:spcPct val="100000"/>
              </a:lnSpc>
            </a:pPr>
            <a:r>
              <a:rPr lang="en-US" sz="1100" dirty="0"/>
              <a:t>Sampling:</a:t>
            </a:r>
            <a:r>
              <a:rPr lang="en-US" sz="1100" b="0" dirty="0"/>
              <a:t> while </a:t>
            </a:r>
            <a:r>
              <a:rPr lang="en-US" sz="1100" b="0" dirty="0" err="1"/>
              <a:t>standardisation</a:t>
            </a:r>
            <a:r>
              <a:rPr lang="en-US" sz="1100" b="0" dirty="0"/>
              <a:t> of questions is important it is possible to sample a number of domains during an oral examination.</a:t>
            </a:r>
            <a:endParaRPr lang="en-GB" sz="1100" b="0" dirty="0"/>
          </a:p>
          <a:p>
            <a:pPr>
              <a:lnSpc>
                <a:spcPct val="100000"/>
              </a:lnSpc>
            </a:pPr>
            <a:r>
              <a:rPr lang="en-US" sz="1100" dirty="0"/>
              <a:t>Cost Effectiveness: </a:t>
            </a:r>
            <a:r>
              <a:rPr lang="en-US" sz="1100" b="0" dirty="0"/>
              <a:t>Oral examinations can be resource intensive and time consuming</a:t>
            </a:r>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664296"/>
          </a:xfrm>
          <a:prstGeom prst="rect">
            <a:avLst/>
          </a:prstGeom>
          <a:noFill/>
          <a:ln w="9525">
            <a:noFill/>
            <a:miter lim="800000"/>
            <a:headEnd/>
            <a:tailEnd/>
          </a:ln>
        </p:spPr>
      </p:pic>
      <p:sp>
        <p:nvSpPr>
          <p:cNvPr id="5" name="Right Arrow 4"/>
          <p:cNvSpPr/>
          <p:nvPr/>
        </p:nvSpPr>
        <p:spPr>
          <a:xfrm rot="10800000">
            <a:off x="7092280" y="2132856"/>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7380312" y="2636912"/>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692696"/>
            <a:ext cx="5148064" cy="5256584"/>
          </a:xfrm>
          <a:prstGeom prst="rect">
            <a:avLst/>
          </a:prstGeom>
        </p:spPr>
        <p:txBody>
          <a:bodyPr/>
          <a:lstStyle/>
          <a:p>
            <a:pPr>
              <a:lnSpc>
                <a:spcPct val="100000"/>
              </a:lnSpc>
            </a:pPr>
            <a:r>
              <a:rPr lang="en-US" sz="1100" b="1" dirty="0">
                <a:solidFill>
                  <a:schemeClr val="bg2">
                    <a:lumMod val="25000"/>
                  </a:schemeClr>
                </a:solidFill>
              </a:rPr>
              <a:t>Educational Impact: </a:t>
            </a:r>
          </a:p>
          <a:p>
            <a:pPr>
              <a:lnSpc>
                <a:spcPct val="100000"/>
              </a:lnSpc>
            </a:pPr>
            <a:endParaRPr lang="en-US" sz="1100" b="1" dirty="0">
              <a:solidFill>
                <a:schemeClr val="bg2">
                  <a:lumMod val="25000"/>
                </a:schemeClr>
              </a:solidFill>
            </a:endParaRPr>
          </a:p>
          <a:p>
            <a:r>
              <a:rPr lang="en-GB" sz="1100" dirty="0"/>
              <a:t>Like all examinations an oral examination would focus the student’s attention on learning facts and in some circumstances learning how to apply and utilise knowledge. The fact that short answer questions can be used in an examination enables the assessor to potentially explore a broad spectrum of the content of a module. This prevents the student from concentrating on a single issue which can occur in a case study or essay format.</a:t>
            </a:r>
          </a:p>
          <a:p>
            <a:r>
              <a:rPr lang="en-GB" sz="1100" dirty="0"/>
              <a:t> </a:t>
            </a:r>
          </a:p>
          <a:p>
            <a:pPr>
              <a:lnSpc>
                <a:spcPct val="100000"/>
              </a:lnSpc>
            </a:pPr>
            <a:endParaRPr lang="en-US" sz="1100" b="1" dirty="0">
              <a:solidFill>
                <a:schemeClr val="bg2">
                  <a:lumMod val="25000"/>
                </a:schemeClr>
              </a:solidFill>
            </a:endParaRPr>
          </a:p>
          <a:p>
            <a:pPr marL="169863" indent="-169863">
              <a:spcBef>
                <a:spcPct val="20000"/>
              </a:spcBef>
              <a:buClr>
                <a:schemeClr val="tx2">
                  <a:lumMod val="75000"/>
                </a:schemeClr>
              </a:buClr>
              <a:buSzPct val="70000"/>
            </a:pP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GOOD ASSESSMENT PRACTICE – ORAL </a:t>
            </a:r>
            <a:r>
              <a:rPr lang="en-US" sz="1100" b="1" dirty="0">
                <a:solidFill>
                  <a:schemeClr val="tx2">
                    <a:lumMod val="75000"/>
                  </a:schemeClr>
                </a:solidFill>
                <a:cs typeface="Segoe UI" pitchFamily="34" charset="0"/>
              </a:rPr>
              <a:t>EXAMINATION</a:t>
            </a:r>
            <a:endPar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r>
              <a:rPr lang="en-GB" sz="1100" b="1" dirty="0"/>
              <a:t>Emphasises authentic and complex assessment:</a:t>
            </a:r>
            <a:r>
              <a:rPr lang="en-GB" sz="1100" dirty="0"/>
              <a:t> </a:t>
            </a:r>
          </a:p>
          <a:p>
            <a:r>
              <a:rPr lang="en-GB" sz="1100" dirty="0"/>
              <a:t>If an oral examination is combined with another assessment method such as a practical or a simulation scenario it would allow for a more complex assessment than using either approach alone</a:t>
            </a:r>
          </a:p>
          <a:p>
            <a:r>
              <a:rPr lang="en-GB" sz="1100" dirty="0"/>
              <a:t> </a:t>
            </a:r>
          </a:p>
          <a:p>
            <a:r>
              <a:rPr lang="en-GB" sz="1100" b="1" dirty="0"/>
              <a:t>Assessment allows for low stakes confidence building:</a:t>
            </a:r>
            <a:r>
              <a:rPr lang="en-GB" sz="1100" dirty="0"/>
              <a:t> </a:t>
            </a:r>
          </a:p>
          <a:p>
            <a:r>
              <a:rPr lang="en-GB" sz="1100" dirty="0"/>
              <a:t>Oral examination as an assessment method may permit confidence building if opportunities to practice the format and possible questions are offered within the curriculum</a:t>
            </a:r>
          </a:p>
          <a:p>
            <a:r>
              <a:rPr lang="en-GB" sz="1100" dirty="0"/>
              <a:t> </a:t>
            </a:r>
          </a:p>
          <a:p>
            <a:r>
              <a:rPr lang="en-GB" sz="1100" b="1" dirty="0"/>
              <a:t>Uses high stakes assessment sparingly:</a:t>
            </a:r>
          </a:p>
          <a:p>
            <a:r>
              <a:rPr lang="en-GB" sz="1100" dirty="0"/>
              <a:t>Given that oral examinations have the potential to cover a broad spectrum of the curriculum content they could allow for the sparing use of high stakes assessment</a:t>
            </a:r>
          </a:p>
          <a:p>
            <a:endParaRPr lang="en-GB" sz="1100" dirty="0"/>
          </a:p>
          <a:p>
            <a:endParaRPr lang="en-GB" sz="1100" dirty="0"/>
          </a:p>
          <a:p>
            <a:r>
              <a:rPr lang="en-GB" sz="1100" dirty="0"/>
              <a:t> </a:t>
            </a:r>
          </a:p>
          <a:p>
            <a:pPr marL="169863" indent="-169863">
              <a:spcBef>
                <a:spcPct val="20000"/>
              </a:spcBef>
              <a:buClr>
                <a:schemeClr val="tx2">
                  <a:lumMod val="75000"/>
                </a:schemeClr>
              </a:buClr>
              <a:buSzPct val="70000"/>
            </a:pP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p:txBody>
      </p:sp>
      <p:sp>
        <p:nvSpPr>
          <p:cNvPr id="7" name="Oval 6"/>
          <p:cNvSpPr/>
          <p:nvPr/>
        </p:nvSpPr>
        <p:spPr>
          <a:xfrm>
            <a:off x="7596336"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588224"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08304" y="292494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a:bodyPr>
          <a:lstStyle/>
          <a:p>
            <a:r>
              <a:rPr lang="en-US" sz="1600" dirty="0"/>
              <a:t>Poster</a:t>
            </a:r>
          </a:p>
          <a:p>
            <a:pPr>
              <a:lnSpc>
                <a:spcPct val="100000"/>
              </a:lnSpc>
            </a:pPr>
            <a:r>
              <a:rPr lang="en-US" sz="1100" dirty="0"/>
              <a:t>AIM: </a:t>
            </a:r>
            <a:r>
              <a:rPr lang="en-GB" sz="1100" b="0" dirty="0"/>
              <a:t>assess a student’s ability to communicate / disseminate information </a:t>
            </a:r>
          </a:p>
          <a:p>
            <a:pPr>
              <a:lnSpc>
                <a:spcPct val="100000"/>
              </a:lnSpc>
            </a:pPr>
            <a:r>
              <a:rPr lang="en-GB" sz="1100" b="0" dirty="0"/>
              <a:t>is a succinct form</a:t>
            </a:r>
            <a:endParaRPr lang="en-US" sz="1100" b="0" dirty="0"/>
          </a:p>
          <a:p>
            <a:pPr>
              <a:lnSpc>
                <a:spcPct val="100000"/>
              </a:lnSpc>
            </a:pPr>
            <a:r>
              <a:rPr lang="en-US" sz="1100" dirty="0"/>
              <a:t>RANGE: </a:t>
            </a:r>
            <a:r>
              <a:rPr lang="en-GB" sz="1100" b="0" dirty="0"/>
              <a:t>often combined with a presentation or used to communicate</a:t>
            </a:r>
          </a:p>
          <a:p>
            <a:pPr>
              <a:lnSpc>
                <a:spcPct val="100000"/>
              </a:lnSpc>
            </a:pPr>
            <a:r>
              <a:rPr lang="en-GB" sz="1100" b="0" dirty="0"/>
              <a:t>information via ‘design’</a:t>
            </a:r>
          </a:p>
          <a:p>
            <a:pPr>
              <a:lnSpc>
                <a:spcPct val="100000"/>
              </a:lnSpc>
            </a:pPr>
            <a:r>
              <a:rPr lang="en-GB" sz="1100" dirty="0"/>
              <a:t> A</a:t>
            </a:r>
            <a:r>
              <a:rPr lang="en-US" sz="1100" dirty="0"/>
              <a:t>SSESSMENT: </a:t>
            </a:r>
            <a:r>
              <a:rPr lang="en-GB" sz="1100" b="0" dirty="0"/>
              <a:t>used to assess ‘project’ related activity such as service development, audit or research. Usually combined with a presentation or questions / answers</a:t>
            </a:r>
          </a:p>
          <a:p>
            <a:pPr>
              <a:lnSpc>
                <a:spcPct val="100000"/>
              </a:lnSpc>
            </a:pPr>
            <a:endParaRPr lang="en-US" sz="1100" dirty="0"/>
          </a:p>
          <a:p>
            <a:pPr>
              <a:lnSpc>
                <a:spcPct val="100000"/>
              </a:lnSpc>
            </a:pPr>
            <a:r>
              <a:rPr lang="en-US" sz="1100" dirty="0"/>
              <a:t>KEY ISSUES IN ASSESSMENT:</a:t>
            </a:r>
          </a:p>
          <a:p>
            <a:pPr>
              <a:lnSpc>
                <a:spcPct val="100000"/>
              </a:lnSpc>
            </a:pPr>
            <a:r>
              <a:rPr lang="en-US" sz="1100" dirty="0"/>
              <a:t>Validity: </a:t>
            </a:r>
            <a:r>
              <a:rPr lang="en-GB" sz="1100" b="0" dirty="0"/>
              <a:t>the use of posters, whether as a single method or combined with </a:t>
            </a:r>
          </a:p>
          <a:p>
            <a:pPr>
              <a:lnSpc>
                <a:spcPct val="100000"/>
              </a:lnSpc>
            </a:pPr>
            <a:r>
              <a:rPr lang="en-GB" sz="1100" b="0" dirty="0"/>
              <a:t>other methods, to assess health profession students requires careful </a:t>
            </a:r>
          </a:p>
          <a:p>
            <a:pPr>
              <a:lnSpc>
                <a:spcPct val="100000"/>
              </a:lnSpc>
            </a:pPr>
            <a:r>
              <a:rPr lang="en-GB" sz="1100" b="0" dirty="0"/>
              <a:t>consideration to be given to what construct(s) the assessment is designed to </a:t>
            </a:r>
          </a:p>
          <a:p>
            <a:pPr>
              <a:lnSpc>
                <a:spcPct val="100000"/>
              </a:lnSpc>
            </a:pPr>
            <a:r>
              <a:rPr lang="en-GB" sz="1100" b="0" dirty="0"/>
              <a:t>assess . If the construct is the student’s ability to communicate / disseminate information visually or succinctly then a poster may represent a valid method of assessment. However, if the construct / outcome is to demonstrate knowledge and the use of knowledge then another method such as an oral examination, MCQs, short answers or essay may be more valid and reliable. To increase the validity of an assessment using a poster there needs to be standardisation of the format and the development of a scoring matrix or some form of global rating. The scoring matrix must concentrate on the construct the poster is designed to assess and no marks should be awarded for those constructs which are not being measured e.g. presentation, design etc. (unless these are the constructs being measured – although this would be unlikely in a health professions programme). </a:t>
            </a:r>
          </a:p>
          <a:p>
            <a:pPr>
              <a:lnSpc>
                <a:spcPct val="100000"/>
              </a:lnSpc>
            </a:pPr>
            <a:r>
              <a:rPr lang="en-GB" sz="1100" b="0" dirty="0"/>
              <a:t>It is unlikely that in under-graduate health professions education that the curriculum will require mastery of design competencies and while presentation skills may be useful for future employability, that is not the primary purpose of poster as a method of assessment.</a:t>
            </a:r>
          </a:p>
          <a:p>
            <a:pPr>
              <a:lnSpc>
                <a:spcPct val="100000"/>
              </a:lnSpc>
            </a:pPr>
            <a:r>
              <a:rPr lang="en-US" sz="1100" dirty="0"/>
              <a:t>Reliability:</a:t>
            </a:r>
            <a:r>
              <a:rPr lang="en-GB" sz="1100" b="0" dirty="0"/>
              <a:t> Individual </a:t>
            </a:r>
            <a:r>
              <a:rPr lang="en-GB" sz="1100" b="0" dirty="0" err="1"/>
              <a:t>raters</a:t>
            </a:r>
            <a:r>
              <a:rPr lang="en-GB" sz="1100" b="0" dirty="0"/>
              <a:t> should be trained in the using of the scoring matrix or marking criteria to ensure that they are consistently and reliably applied to all students. The use of multiple </a:t>
            </a:r>
            <a:r>
              <a:rPr lang="en-GB" sz="1100" b="0" dirty="0" err="1"/>
              <a:t>raters</a:t>
            </a:r>
            <a:r>
              <a:rPr lang="en-GB" sz="1100" b="0" dirty="0"/>
              <a:t> will improve the reliability of the assessment.</a:t>
            </a:r>
          </a:p>
          <a:p>
            <a:pPr>
              <a:lnSpc>
                <a:spcPct val="100000"/>
              </a:lnSpc>
            </a:pPr>
            <a:r>
              <a:rPr lang="en-US" sz="1100" dirty="0"/>
              <a:t>Cost Effectiveness: </a:t>
            </a:r>
            <a:r>
              <a:rPr lang="en-US" sz="1100" b="0" dirty="0"/>
              <a:t>posters, whether combined with presentation or not, are likely to be resource intensive to</a:t>
            </a:r>
          </a:p>
          <a:p>
            <a:pPr>
              <a:lnSpc>
                <a:spcPct val="100000"/>
              </a:lnSpc>
            </a:pPr>
            <a:r>
              <a:rPr lang="en-US" sz="1100" b="0" dirty="0"/>
              <a:t>assess and may be costly to produce</a:t>
            </a:r>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232248"/>
          </a:xfrm>
          <a:prstGeom prst="rect">
            <a:avLst/>
          </a:prstGeom>
          <a:noFill/>
          <a:ln w="9525">
            <a:noFill/>
            <a:miter lim="800000"/>
            <a:headEnd/>
            <a:tailEnd/>
          </a:ln>
        </p:spPr>
      </p:pic>
      <p:sp>
        <p:nvSpPr>
          <p:cNvPr id="5" name="Right Arrow 4"/>
          <p:cNvSpPr/>
          <p:nvPr/>
        </p:nvSpPr>
        <p:spPr>
          <a:xfrm rot="10800000">
            <a:off x="7092280" y="1844824"/>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7380312" y="2348880"/>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692696"/>
            <a:ext cx="5148064" cy="5256584"/>
          </a:xfrm>
          <a:prstGeom prst="rect">
            <a:avLst/>
          </a:prstGeom>
        </p:spPr>
        <p:txBody>
          <a:bodyPr/>
          <a:lstStyle/>
          <a:p>
            <a:pPr>
              <a:lnSpc>
                <a:spcPct val="100000"/>
              </a:lnSpc>
            </a:pPr>
            <a:r>
              <a:rPr lang="en-US" sz="1100" b="1" dirty="0">
                <a:solidFill>
                  <a:schemeClr val="bg2">
                    <a:lumMod val="25000"/>
                  </a:schemeClr>
                </a:solidFill>
              </a:rPr>
              <a:t>Educational Impact: </a:t>
            </a:r>
          </a:p>
          <a:p>
            <a:pPr>
              <a:lnSpc>
                <a:spcPct val="100000"/>
              </a:lnSpc>
            </a:pPr>
            <a:endParaRPr lang="en-US" sz="1100" b="1" dirty="0">
              <a:solidFill>
                <a:schemeClr val="bg2">
                  <a:lumMod val="25000"/>
                </a:schemeClr>
              </a:solidFill>
            </a:endParaRPr>
          </a:p>
          <a:p>
            <a:r>
              <a:rPr lang="en-GB" sz="1100" dirty="0"/>
              <a:t>Posters may allow for the development of parallel skills such as the ability to communicate in a clear and concise way or presentation skills. However, students may place more emphasis on design over substance neglecting the content for a poster which has a high visual impact.</a:t>
            </a:r>
          </a:p>
          <a:p>
            <a:pPr>
              <a:lnSpc>
                <a:spcPct val="100000"/>
              </a:lnSpc>
            </a:pPr>
            <a:endParaRPr lang="en-US" sz="1100" b="1" dirty="0">
              <a:solidFill>
                <a:schemeClr val="bg2">
                  <a:lumMod val="25000"/>
                </a:schemeClr>
              </a:solidFill>
            </a:endParaRPr>
          </a:p>
          <a:p>
            <a:pPr marL="169863" indent="-169863">
              <a:spcBef>
                <a:spcPct val="20000"/>
              </a:spcBef>
              <a:buClr>
                <a:schemeClr val="tx2">
                  <a:lumMod val="75000"/>
                </a:schemeClr>
              </a:buClr>
              <a:buSzPct val="70000"/>
            </a:pP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EXAMPLES OF GOOD ASSESSMENT PRACTICE – </a:t>
            </a:r>
            <a:r>
              <a:rPr lang="en-US" sz="1100" b="1" dirty="0">
                <a:solidFill>
                  <a:schemeClr val="tx2">
                    <a:lumMod val="75000"/>
                  </a:schemeClr>
                </a:solidFill>
                <a:cs typeface="Segoe UI" pitchFamily="34" charset="0"/>
              </a:rPr>
              <a:t>POSTER</a:t>
            </a:r>
            <a:endPar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r>
              <a:rPr lang="en-GB" sz="1100" b="1" dirty="0"/>
              <a:t>Allows for low stakes confidence building:</a:t>
            </a:r>
          </a:p>
          <a:p>
            <a:r>
              <a:rPr lang="en-GB" sz="1100" dirty="0"/>
              <a:t> </a:t>
            </a:r>
          </a:p>
          <a:p>
            <a:r>
              <a:rPr lang="en-GB" sz="1100" dirty="0"/>
              <a:t>A poster format may allow students the opportunity to practice poster content or presentations during seminars or with peer review. This may enable the student to build their confidence in presenting and provide feedback to assist with the development of the poster</a:t>
            </a:r>
          </a:p>
          <a:p>
            <a:r>
              <a:rPr lang="en-GB" sz="1100" dirty="0"/>
              <a:t> </a:t>
            </a:r>
          </a:p>
          <a:p>
            <a:r>
              <a:rPr lang="en-GB" sz="1100" b="1" dirty="0"/>
              <a:t>Authentic and complex assessment task:</a:t>
            </a:r>
          </a:p>
          <a:p>
            <a:r>
              <a:rPr lang="en-GB" sz="1100" dirty="0"/>
              <a:t> </a:t>
            </a:r>
          </a:p>
          <a:p>
            <a:r>
              <a:rPr lang="en-GB" sz="1100" dirty="0"/>
              <a:t>If the purpose of a poster is to develop the student’s skills and abilities to disseminate information this would represent an authentic assessment task as individuals, such as researchers, are often required to submit posters to conferences.</a:t>
            </a:r>
          </a:p>
          <a:p>
            <a:endParaRPr lang="en-GB" sz="1100" dirty="0"/>
          </a:p>
          <a:p>
            <a:r>
              <a:rPr lang="en-GB" sz="1100" b="1" dirty="0"/>
              <a:t>Rich in formal / informal feedback:</a:t>
            </a:r>
            <a:endParaRPr lang="en-GB" sz="1100" dirty="0"/>
          </a:p>
          <a:p>
            <a:endParaRPr lang="en-GB" sz="1100" b="1" dirty="0"/>
          </a:p>
          <a:p>
            <a:r>
              <a:rPr lang="en-GB" sz="1100" dirty="0"/>
              <a:t>Informal feedback may be provided during low stakes confidence building. Formal feedback should be provided to student either verbally or in writing (or in combination)</a:t>
            </a:r>
          </a:p>
          <a:p>
            <a:r>
              <a:rPr lang="en-GB" sz="1100" dirty="0"/>
              <a:t> </a:t>
            </a:r>
          </a:p>
          <a:p>
            <a:endParaRPr lang="en-GB" sz="1100" dirty="0"/>
          </a:p>
          <a:p>
            <a:endParaRPr lang="en-GB" sz="1100" dirty="0"/>
          </a:p>
          <a:p>
            <a:r>
              <a:rPr lang="en-GB" sz="1100" dirty="0"/>
              <a:t> </a:t>
            </a:r>
          </a:p>
          <a:p>
            <a:pPr marL="169863" indent="-169863">
              <a:spcBef>
                <a:spcPct val="20000"/>
              </a:spcBef>
              <a:buClr>
                <a:schemeClr val="tx2">
                  <a:lumMod val="75000"/>
                </a:schemeClr>
              </a:buClr>
              <a:buSzPct val="70000"/>
            </a:pP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p:txBody>
      </p:sp>
      <p:sp>
        <p:nvSpPr>
          <p:cNvPr id="7" name="Oval 6"/>
          <p:cNvSpPr/>
          <p:nvPr/>
        </p:nvSpPr>
        <p:spPr>
          <a:xfrm>
            <a:off x="7596336"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876256"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08304" y="292494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308304"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lnSpcReduction="10000"/>
          </a:bodyPr>
          <a:lstStyle/>
          <a:p>
            <a:r>
              <a:rPr lang="en-US" sz="1600" dirty="0"/>
              <a:t>Portfolios</a:t>
            </a:r>
          </a:p>
          <a:p>
            <a:pPr>
              <a:lnSpc>
                <a:spcPct val="100000"/>
              </a:lnSpc>
            </a:pPr>
            <a:r>
              <a:rPr lang="en-US" sz="1100" dirty="0"/>
              <a:t>AIM: </a:t>
            </a:r>
            <a:r>
              <a:rPr lang="en-GB" sz="1100" b="0" dirty="0"/>
              <a:t>portfolio is a tool that helps students record, evaluate and reflect on their</a:t>
            </a:r>
          </a:p>
          <a:p>
            <a:pPr>
              <a:lnSpc>
                <a:spcPct val="100000"/>
              </a:lnSpc>
            </a:pPr>
            <a:r>
              <a:rPr lang="en-GB" sz="1100" b="0" dirty="0"/>
              <a:t> learning (Duchy et al, 2007; Jasper, 2003), providing rich and authentic evidence of the </a:t>
            </a:r>
          </a:p>
          <a:p>
            <a:pPr>
              <a:lnSpc>
                <a:spcPct val="100000"/>
              </a:lnSpc>
            </a:pPr>
            <a:r>
              <a:rPr lang="en-GB" sz="1100" b="0" dirty="0"/>
              <a:t>students’ achievements (</a:t>
            </a:r>
            <a:r>
              <a:rPr lang="en-GB" sz="1100" b="0" dirty="0" err="1"/>
              <a:t>Driessen</a:t>
            </a:r>
            <a:r>
              <a:rPr lang="en-GB" sz="1100" b="0" dirty="0"/>
              <a:t> et al, 2006).</a:t>
            </a:r>
            <a:endParaRPr lang="en-US" sz="1100" b="0" dirty="0"/>
          </a:p>
          <a:p>
            <a:pPr>
              <a:lnSpc>
                <a:spcPct val="100000"/>
              </a:lnSpc>
            </a:pPr>
            <a:r>
              <a:rPr lang="en-US" sz="1100" dirty="0"/>
              <a:t>RANGE: </a:t>
            </a:r>
            <a:r>
              <a:rPr lang="en-US" sz="1100" b="0" dirty="0"/>
              <a:t>a wide variety of types,</a:t>
            </a:r>
            <a:r>
              <a:rPr lang="en-US" sz="1100" dirty="0"/>
              <a:t> </a:t>
            </a:r>
            <a:r>
              <a:rPr lang="en-GB" sz="1100" b="0" dirty="0"/>
              <a:t>portfolios can be used to assess one or more </a:t>
            </a:r>
          </a:p>
          <a:p>
            <a:pPr>
              <a:lnSpc>
                <a:spcPct val="100000"/>
              </a:lnSpc>
            </a:pPr>
            <a:r>
              <a:rPr lang="en-GB" sz="1100" b="0" dirty="0"/>
              <a:t>domains . It can be used to assess at different levels from competence development</a:t>
            </a:r>
          </a:p>
          <a:p>
            <a:pPr>
              <a:lnSpc>
                <a:spcPct val="100000"/>
              </a:lnSpc>
            </a:pPr>
            <a:r>
              <a:rPr lang="en-GB" sz="1100" b="0" dirty="0"/>
              <a:t>to higher level skills of clinical reasoning, reflexive and </a:t>
            </a:r>
            <a:r>
              <a:rPr lang="en-GB" sz="1100" b="0" dirty="0" err="1"/>
              <a:t>metacognitive</a:t>
            </a:r>
            <a:r>
              <a:rPr lang="en-GB" sz="1100" b="0" dirty="0"/>
              <a:t> skills.  </a:t>
            </a:r>
          </a:p>
          <a:p>
            <a:pPr>
              <a:lnSpc>
                <a:spcPct val="100000"/>
              </a:lnSpc>
            </a:pPr>
            <a:r>
              <a:rPr lang="en-GB" sz="1100" b="0" dirty="0"/>
              <a:t>A portfolio can be used to structure and support learning as well as a method of </a:t>
            </a:r>
          </a:p>
          <a:p>
            <a:pPr>
              <a:lnSpc>
                <a:spcPct val="100000"/>
              </a:lnSpc>
            </a:pPr>
            <a:r>
              <a:rPr lang="en-GB" sz="1100" b="0" dirty="0"/>
              <a:t>assessment., as students can identify ongoing learning needs and plan activities to</a:t>
            </a:r>
          </a:p>
          <a:p>
            <a:pPr>
              <a:lnSpc>
                <a:spcPct val="100000"/>
              </a:lnSpc>
            </a:pPr>
            <a:r>
              <a:rPr lang="en-GB" sz="1100" b="0" dirty="0"/>
              <a:t>meet these (Baume, 2001).</a:t>
            </a:r>
          </a:p>
          <a:p>
            <a:pPr>
              <a:lnSpc>
                <a:spcPct val="100000"/>
              </a:lnSpc>
            </a:pPr>
            <a:endParaRPr lang="en-GB" sz="1100" b="0" dirty="0"/>
          </a:p>
          <a:p>
            <a:pPr>
              <a:lnSpc>
                <a:spcPct val="100000"/>
              </a:lnSpc>
            </a:pPr>
            <a:r>
              <a:rPr lang="en-US" sz="1100" dirty="0"/>
              <a:t>ASSESSMENT:</a:t>
            </a:r>
            <a:endParaRPr lang="en-GB" sz="1100" b="0" dirty="0"/>
          </a:p>
          <a:p>
            <a:pPr>
              <a:lnSpc>
                <a:spcPct val="100000"/>
              </a:lnSpc>
            </a:pPr>
            <a:r>
              <a:rPr lang="en-GB" sz="1100" b="0" dirty="0"/>
              <a:t>The portfolio should consist of a structured collection of signposted evidence that is accompanied by a written commentary (Baume, 2001; Biggs and tang, 2007). The commentary  approx. 2000 words or less </a:t>
            </a:r>
            <a:r>
              <a:rPr lang="en-GB" sz="1100" b="0" dirty="0" err="1"/>
              <a:t>contexualises</a:t>
            </a:r>
            <a:r>
              <a:rPr lang="en-GB" sz="1100" b="0" dirty="0"/>
              <a:t> and provides a critical reflection of the evidence.  </a:t>
            </a:r>
            <a:r>
              <a:rPr lang="en-US" sz="1100" b="0" dirty="0"/>
              <a:t>Generic criteria are advised, and marking should be holistic rather than formulaic. (Biggs and Tang, 2007).  Davis,  </a:t>
            </a:r>
            <a:r>
              <a:rPr lang="en-US" sz="1100" b="0" dirty="0" err="1"/>
              <a:t>Ponnamperuma</a:t>
            </a:r>
            <a:r>
              <a:rPr lang="en-US" sz="1100" b="0" dirty="0"/>
              <a:t> and Ker (2009) </a:t>
            </a:r>
            <a:r>
              <a:rPr lang="en-GB" sz="1100" b="0" dirty="0"/>
              <a:t>outline how portfolios have a number of advantages including the ability to assess curriculum outcomes which cannot be easily assessed by other methods, they may represent authentic assessment of practice outcomes and allow for assessment which takes place continuously.</a:t>
            </a:r>
            <a:endParaRPr lang="en-US" sz="1100" dirty="0"/>
          </a:p>
          <a:p>
            <a:pPr>
              <a:lnSpc>
                <a:spcPct val="100000"/>
              </a:lnSpc>
            </a:pPr>
            <a:endParaRPr lang="en-US" sz="1100" dirty="0"/>
          </a:p>
          <a:p>
            <a:pPr>
              <a:lnSpc>
                <a:spcPct val="100000"/>
              </a:lnSpc>
            </a:pPr>
            <a:r>
              <a:rPr lang="en-US" sz="1100" dirty="0"/>
              <a:t>KEY ISSUES IN ASSESSMENT:</a:t>
            </a:r>
          </a:p>
          <a:p>
            <a:pPr>
              <a:lnSpc>
                <a:spcPct val="100000"/>
              </a:lnSpc>
            </a:pPr>
            <a:r>
              <a:rPr lang="en-US" sz="1100" dirty="0"/>
              <a:t>Validity: </a:t>
            </a:r>
            <a:r>
              <a:rPr lang="en-GB" sz="1100" b="0" dirty="0"/>
              <a:t>the validity of a portfolio as a method of assessment will depend upon the domains being assessed and the advice given to the student about content / structure. From the outset the purpose of the assessment should be articulated and it should be clear what the outcomes of the assessment should be. Care should be taken to ensure that the content includes measures of the domains being measured. </a:t>
            </a:r>
          </a:p>
          <a:p>
            <a:pPr>
              <a:lnSpc>
                <a:spcPct val="100000"/>
              </a:lnSpc>
            </a:pPr>
            <a:r>
              <a:rPr lang="en-GB" sz="1100" b="0" dirty="0"/>
              <a:t>Validity is high as the students choose the materials they present and analyse to support the achievement of their learning outcomes. The reflective commentary addresses concerns relating to truthfulness/verification.</a:t>
            </a:r>
          </a:p>
          <a:p>
            <a:pPr>
              <a:lnSpc>
                <a:spcPct val="100000"/>
              </a:lnSpc>
            </a:pPr>
            <a:r>
              <a:rPr lang="en-GB" sz="1100" b="0" dirty="0"/>
              <a:t>Many portfolios include ‘ proxy’ measures of domains rather than evidence to support learning or achievement of competence. For example, students may include copies of policies and documents as a ‘proxy’ for having attained knowledge and </a:t>
            </a:r>
          </a:p>
          <a:p>
            <a:pPr>
              <a:lnSpc>
                <a:spcPct val="100000"/>
              </a:lnSpc>
            </a:pPr>
            <a:r>
              <a:rPr lang="en-GB" sz="1100" b="0" dirty="0"/>
              <a:t>understanding of a concept.  If students include such documentation they should clearly demonstrate </a:t>
            </a:r>
          </a:p>
          <a:p>
            <a:pPr>
              <a:lnSpc>
                <a:spcPct val="100000"/>
              </a:lnSpc>
            </a:pPr>
            <a:r>
              <a:rPr lang="en-GB" sz="1100" b="0" dirty="0"/>
              <a:t>its relevance using a summary sheet or discussing  its relevance to their learning within the </a:t>
            </a:r>
          </a:p>
          <a:p>
            <a:pPr>
              <a:lnSpc>
                <a:spcPct val="100000"/>
              </a:lnSpc>
            </a:pPr>
            <a:r>
              <a:rPr lang="en-GB" sz="1100" b="0" dirty="0"/>
              <a:t>reflective commentary.   </a:t>
            </a:r>
          </a:p>
          <a:p>
            <a:pPr>
              <a:lnSpc>
                <a:spcPct val="100000"/>
              </a:lnSpc>
            </a:pPr>
            <a:endParaRPr lang="en-US" sz="1100" b="0" dirty="0"/>
          </a:p>
        </p:txBody>
      </p:sp>
      <p:pic>
        <p:nvPicPr>
          <p:cNvPr id="9" name="Picture 2"/>
          <p:cNvPicPr>
            <a:picLocks noChangeAspect="1" noChangeArrowheads="1"/>
          </p:cNvPicPr>
          <p:nvPr/>
        </p:nvPicPr>
        <p:blipFill>
          <a:blip r:embed="rId2" cstate="print"/>
          <a:srcRect t="11067"/>
          <a:stretch>
            <a:fillRect/>
          </a:stretch>
        </p:blipFill>
        <p:spPr bwMode="auto">
          <a:xfrm>
            <a:off x="5508104" y="764704"/>
            <a:ext cx="3600400" cy="2232248"/>
          </a:xfrm>
          <a:prstGeom prst="rect">
            <a:avLst/>
          </a:prstGeom>
          <a:noFill/>
          <a:ln w="9525">
            <a:noFill/>
            <a:miter lim="800000"/>
            <a:headEnd/>
            <a:tailEnd/>
          </a:ln>
        </p:spPr>
      </p:pic>
      <p:sp>
        <p:nvSpPr>
          <p:cNvPr id="5" name="Right Arrow 4"/>
          <p:cNvSpPr/>
          <p:nvPr/>
        </p:nvSpPr>
        <p:spPr>
          <a:xfrm rot="10800000">
            <a:off x="6948264" y="1412776"/>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0800000">
            <a:off x="7452320" y="2420888"/>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229600" cy="5112568"/>
          </a:xfrm>
        </p:spPr>
        <p:txBody>
          <a:bodyPr>
            <a:normAutofit/>
          </a:bodyPr>
          <a:lstStyle/>
          <a:p>
            <a:pPr>
              <a:lnSpc>
                <a:spcPct val="100000"/>
              </a:lnSpc>
            </a:pPr>
            <a:r>
              <a:rPr lang="en-US" sz="1200" dirty="0"/>
              <a:t>Reliability</a:t>
            </a:r>
            <a:r>
              <a:rPr lang="en-US" sz="1200" b="0" dirty="0"/>
              <a:t>: </a:t>
            </a:r>
            <a:r>
              <a:rPr lang="en-GB" sz="1200" b="0" dirty="0"/>
              <a:t>Detailed guidelines  need to be provided for students but  they should not be prescriptive (</a:t>
            </a:r>
            <a:r>
              <a:rPr lang="en-GB" sz="1200" b="0" dirty="0" err="1"/>
              <a:t>Driessen</a:t>
            </a:r>
            <a:r>
              <a:rPr lang="en-GB" sz="1200" b="0" dirty="0"/>
              <a:t> et al, 2007), as there needs to be enough flexibility to allow students to individualise their portfolios.  Knight and </a:t>
            </a:r>
            <a:r>
              <a:rPr lang="en-GB" sz="1200" b="0" dirty="0" err="1"/>
              <a:t>Yorke</a:t>
            </a:r>
            <a:r>
              <a:rPr lang="en-GB" sz="1200" b="0" dirty="0"/>
              <a:t> (2003) suggest the use of developmental work for staff new to this area of assessment, this will help address issues around inter </a:t>
            </a:r>
            <a:r>
              <a:rPr lang="en-GB" sz="1200" b="0" dirty="0" err="1"/>
              <a:t>rater</a:t>
            </a:r>
            <a:r>
              <a:rPr lang="en-GB" sz="1200" b="0" dirty="0"/>
              <a:t> reliability as will double marking.  Clear but g</a:t>
            </a:r>
            <a:r>
              <a:rPr lang="en-US" sz="1200" b="0" dirty="0" err="1"/>
              <a:t>eneric</a:t>
            </a:r>
            <a:r>
              <a:rPr lang="en-US" sz="1200" b="0" dirty="0"/>
              <a:t> criteria are advised, and marking should be holistic rather than formulaic.</a:t>
            </a:r>
            <a:r>
              <a:rPr lang="en-GB" sz="1200" b="0" dirty="0"/>
              <a:t> Rating scales may be used to improve reliability however Biggs and Tang (2007). suggest the danger of marking individual items is that you loose the big picture.  Portfolio assessment is complex, </a:t>
            </a:r>
            <a:r>
              <a:rPr lang="en-US" sz="1200" b="0" dirty="0"/>
              <a:t>the use of generic criteria are advised, and marking should be holistic rather than formulaic (Biggs and Tang, 2007; </a:t>
            </a:r>
            <a:r>
              <a:rPr lang="en-US" sz="1200" b="0" dirty="0" err="1"/>
              <a:t>Driessen</a:t>
            </a:r>
            <a:r>
              <a:rPr lang="en-US" sz="1200" b="0" dirty="0"/>
              <a:t> et al, 2007).</a:t>
            </a:r>
            <a:endParaRPr lang="en-GB" sz="1200" b="0" dirty="0"/>
          </a:p>
          <a:p>
            <a:pPr>
              <a:lnSpc>
                <a:spcPct val="100000"/>
              </a:lnSpc>
            </a:pPr>
            <a:r>
              <a:rPr lang="en-US" sz="1200" dirty="0"/>
              <a:t>Sampling: </a:t>
            </a:r>
            <a:r>
              <a:rPr lang="en-GB" sz="1200" b="0" dirty="0"/>
              <a:t>assessment of a portfolio requires an evaluation of the evidence presented against the achievement of pre-determined criteria.</a:t>
            </a:r>
          </a:p>
          <a:p>
            <a:pPr>
              <a:lnSpc>
                <a:spcPct val="100000"/>
              </a:lnSpc>
            </a:pPr>
            <a:r>
              <a:rPr lang="en-US" sz="1200" dirty="0"/>
              <a:t>Cost Effectiveness: </a:t>
            </a:r>
            <a:r>
              <a:rPr lang="en-GB" sz="1200" b="0" dirty="0"/>
              <a:t>assessment of a portfolio can be time consuming particularly where multiple domains / outcomes are assessed, however it can be very interesting as each portfolio will be individualised.   Students  will need help and guidance in the preparation of their portfolios (Biggs and Tang, 2007).</a:t>
            </a:r>
          </a:p>
          <a:p>
            <a:pPr>
              <a:lnSpc>
                <a:spcPct val="100000"/>
              </a:lnSpc>
            </a:pPr>
            <a:endParaRPr lang="en-GB" sz="1200" b="0" dirty="0"/>
          </a:p>
          <a:p>
            <a:pPr>
              <a:lnSpc>
                <a:spcPct val="100000"/>
              </a:lnSpc>
            </a:pPr>
            <a:r>
              <a:rPr lang="en-US" sz="1200" dirty="0">
                <a:solidFill>
                  <a:srgbClr val="022B6E"/>
                </a:solidFill>
                <a:latin typeface="Segoe UI" charset="0"/>
              </a:rPr>
              <a:t>Educational Impact: </a:t>
            </a:r>
            <a:r>
              <a:rPr lang="en-US" sz="1200" b="0" dirty="0">
                <a:latin typeface="Segoe UI" charset="0"/>
              </a:rPr>
              <a:t>the testing of skills leads to student practice of these skills which are normally clearly linked to </a:t>
            </a:r>
          </a:p>
          <a:p>
            <a:pPr>
              <a:lnSpc>
                <a:spcPct val="100000"/>
              </a:lnSpc>
            </a:pPr>
            <a:r>
              <a:rPr lang="en-US" sz="1200" b="0" dirty="0">
                <a:latin typeface="Segoe UI" charset="0"/>
              </a:rPr>
              <a:t>clinical performance, i.e. the ability to apply (selected) principles of applied healthcare profession practice as an indicator for safe and effective patient care</a:t>
            </a:r>
          </a:p>
          <a:p>
            <a:pPr>
              <a:lnSpc>
                <a:spcPct val="100000"/>
              </a:lnSpc>
            </a:pPr>
            <a:endParaRPr lang="en-GB" sz="1200" b="0" dirty="0"/>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508104" y="692696"/>
            <a:ext cx="3600400"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404664"/>
            <a:ext cx="5508104" cy="5256584"/>
          </a:xfrm>
          <a:prstGeom prst="rect">
            <a:avLst/>
          </a:prstGeom>
        </p:spPr>
        <p:txBody>
          <a:bodyPr/>
          <a:lstStyle/>
          <a:p>
            <a:pPr>
              <a:lnSpc>
                <a:spcPct val="100000"/>
              </a:lnSpc>
            </a:pPr>
            <a:r>
              <a:rPr lang="en-US" sz="1100" b="1" dirty="0">
                <a:solidFill>
                  <a:schemeClr val="bg2">
                    <a:lumMod val="25000"/>
                  </a:schemeClr>
                </a:solidFill>
              </a:rPr>
              <a:t>Educational Impact: </a:t>
            </a:r>
          </a:p>
          <a:p>
            <a:r>
              <a:rPr lang="en-GB" sz="1100" dirty="0"/>
              <a:t>Portfolios can promote continuous learning and assessment across both theory and practice. The process of review and feedback during portfolio development may assist students to structure their own learning. Students can include a wide range of media for example. illustrations, mind maps, photos, videos, audio, display/demonstration material as well as reports, reflective accounts, tutors comments and feedback, and records of achievement within their portfolio.  The student is producing a piece of work that he/she values and one that can be adapted for other purposes/future use e.g. interviews, further CPD.</a:t>
            </a:r>
          </a:p>
          <a:p>
            <a:r>
              <a:rPr lang="en-GB" sz="1100" dirty="0"/>
              <a:t> </a:t>
            </a:r>
          </a:p>
          <a:p>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EXAMPLES OF GOOD ASSESSMENT PRACTICE – PORTFOLIO</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r>
              <a:rPr lang="en-GB" sz="1100" b="1" dirty="0"/>
              <a:t>Emphasises authentic and complex assessment tasks: </a:t>
            </a:r>
          </a:p>
          <a:p>
            <a:r>
              <a:rPr lang="en-GB" sz="1100" dirty="0"/>
              <a:t> Portfolios can be used as a method of complex assessment as they have the capacity to cover lots of domains. In addition, portfolios can act as a bridge between theory and practice and can enable the assessment of often difficult to assess domains such as inter-personal communication skill development. </a:t>
            </a:r>
          </a:p>
          <a:p>
            <a:r>
              <a:rPr lang="en-GB" sz="1100" dirty="0"/>
              <a:t> </a:t>
            </a:r>
          </a:p>
          <a:p>
            <a:r>
              <a:rPr lang="en-GB" sz="1100" b="1" dirty="0"/>
              <a:t>Rich in informal feedback:</a:t>
            </a:r>
          </a:p>
          <a:p>
            <a:r>
              <a:rPr lang="en-GB" sz="1100" dirty="0"/>
              <a:t> Many types of portfolio allow for feedback during their development. This informal feedback can assist the student to structure their future learning as well as helping them structure and develop their portfolio.  Portfolio development can be used to encourage deep learning.</a:t>
            </a:r>
          </a:p>
          <a:p>
            <a:r>
              <a:rPr lang="en-GB" sz="1100" dirty="0"/>
              <a:t> </a:t>
            </a:r>
          </a:p>
          <a:p>
            <a:r>
              <a:rPr lang="en-GB" sz="1100" b="1" dirty="0"/>
              <a:t>Formal feedback:</a:t>
            </a:r>
          </a:p>
          <a:p>
            <a:r>
              <a:rPr lang="en-GB" sz="1100" dirty="0"/>
              <a:t> Portfolios should be assessed against pre-determined criteria and as a result it should be possible to provide rich formal feedback on achievement </a:t>
            </a:r>
          </a:p>
          <a:p>
            <a:r>
              <a:rPr lang="en-GB" sz="1100" dirty="0"/>
              <a:t> </a:t>
            </a:r>
          </a:p>
          <a:p>
            <a:r>
              <a:rPr lang="en-GB" sz="1100" b="1" dirty="0"/>
              <a:t>Develops the students’ abilities to evaluate own progress:</a:t>
            </a:r>
          </a:p>
          <a:p>
            <a:r>
              <a:rPr lang="en-GB" sz="1100" dirty="0"/>
              <a:t>The process of review and feedback during portfolio development may assist students to structure their own learning.</a:t>
            </a:r>
          </a:p>
          <a:p>
            <a:endParaRPr lang="en-GB" sz="1100" dirty="0"/>
          </a:p>
          <a:p>
            <a:r>
              <a:rPr lang="en-GB" sz="1100" dirty="0"/>
              <a:t> </a:t>
            </a:r>
          </a:p>
          <a:p>
            <a:pPr marL="169863" indent="-169863">
              <a:spcBef>
                <a:spcPct val="20000"/>
              </a:spcBef>
              <a:buClr>
                <a:schemeClr val="tx2">
                  <a:lumMod val="75000"/>
                </a:schemeClr>
              </a:buClr>
              <a:buSzPct val="70000"/>
            </a:pP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p:txBody>
      </p:sp>
      <p:sp>
        <p:nvSpPr>
          <p:cNvPr id="6" name="Oval 5"/>
          <p:cNvSpPr/>
          <p:nvPr/>
        </p:nvSpPr>
        <p:spPr>
          <a:xfrm>
            <a:off x="7740352"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020272"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452320"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020272" y="2996952"/>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5"/>
          <p:cNvSpPr>
            <a:spLocks noGrp="1"/>
          </p:cNvSpPr>
          <p:nvPr>
            <p:ph type="title"/>
          </p:nvPr>
        </p:nvSpPr>
        <p:spPr>
          <a:xfrm>
            <a:off x="0" y="260350"/>
            <a:ext cx="3995738" cy="639763"/>
          </a:xfrm>
        </p:spPr>
        <p:txBody>
          <a:bodyPr/>
          <a:lstStyle/>
          <a:p>
            <a:r>
              <a:rPr lang="en-US">
                <a:cs typeface="Segoe UI" charset="0"/>
              </a:rPr>
              <a:t>FACTSHEET</a:t>
            </a:r>
          </a:p>
        </p:txBody>
      </p:sp>
      <p:sp>
        <p:nvSpPr>
          <p:cNvPr id="18434" name="Content Placeholder 6"/>
          <p:cNvSpPr>
            <a:spLocks noGrp="1"/>
          </p:cNvSpPr>
          <p:nvPr>
            <p:ph idx="1"/>
          </p:nvPr>
        </p:nvSpPr>
        <p:spPr>
          <a:xfrm>
            <a:off x="0" y="836712"/>
            <a:ext cx="8820150" cy="5904508"/>
          </a:xfrm>
        </p:spPr>
        <p:txBody>
          <a:bodyPr>
            <a:normAutofit lnSpcReduction="10000"/>
          </a:bodyPr>
          <a:lstStyle/>
          <a:p>
            <a:r>
              <a:rPr lang="en-US" sz="1600" dirty="0">
                <a:cs typeface="Segoe UI" charset="0"/>
              </a:rPr>
              <a:t>Performance – Practical Skill</a:t>
            </a:r>
          </a:p>
          <a:p>
            <a:pPr>
              <a:lnSpc>
                <a:spcPct val="110000"/>
              </a:lnSpc>
            </a:pPr>
            <a:r>
              <a:rPr lang="en-US" sz="1100" dirty="0">
                <a:cs typeface="Segoe UI" charset="0"/>
              </a:rPr>
              <a:t>AIM: </a:t>
            </a:r>
            <a:r>
              <a:rPr lang="en-US" sz="1100" b="0" dirty="0">
                <a:cs typeface="Segoe UI" charset="0"/>
              </a:rPr>
              <a:t>to establish an indication of competence or capability of a practical skill(s) relevant to the role and purpose of a healthcare profession/range of healthcare professions</a:t>
            </a:r>
          </a:p>
          <a:p>
            <a:pPr>
              <a:lnSpc>
                <a:spcPct val="100000"/>
              </a:lnSpc>
            </a:pPr>
            <a:r>
              <a:rPr lang="en-US" sz="1100" dirty="0">
                <a:cs typeface="Segoe UI" charset="0"/>
              </a:rPr>
              <a:t>RANGE: </a:t>
            </a:r>
            <a:r>
              <a:rPr lang="en-US" sz="1100" b="0" dirty="0">
                <a:cs typeface="Segoe UI" charset="0"/>
              </a:rPr>
              <a:t>from a relatively simple psychomotor task to more complex scenarios requiring </a:t>
            </a:r>
          </a:p>
          <a:p>
            <a:pPr>
              <a:lnSpc>
                <a:spcPct val="100000"/>
              </a:lnSpc>
            </a:pPr>
            <a:r>
              <a:rPr lang="en-US" sz="1100" b="0" dirty="0">
                <a:cs typeface="Segoe UI" charset="0"/>
              </a:rPr>
              <a:t>integration  of practical skills.</a:t>
            </a:r>
          </a:p>
          <a:p>
            <a:pPr>
              <a:lnSpc>
                <a:spcPct val="100000"/>
              </a:lnSpc>
            </a:pPr>
            <a:r>
              <a:rPr lang="en-US" sz="1100" dirty="0">
                <a:cs typeface="Segoe UI" charset="0"/>
              </a:rPr>
              <a:t>ASSESSMENT: </a:t>
            </a:r>
            <a:r>
              <a:rPr lang="en-US" sz="1100" b="0" dirty="0">
                <a:cs typeface="Segoe UI" charset="0"/>
              </a:rPr>
              <a:t>as an integral part of any healthcare professional education, equally </a:t>
            </a:r>
          </a:p>
          <a:p>
            <a:pPr>
              <a:lnSpc>
                <a:spcPct val="100000"/>
              </a:lnSpc>
            </a:pPr>
            <a:r>
              <a:rPr lang="en-US" sz="1100" b="0" dirty="0">
                <a:cs typeface="Segoe UI" charset="0"/>
              </a:rPr>
              <a:t>employed as formative and/or summative assessment </a:t>
            </a:r>
          </a:p>
          <a:p>
            <a:pPr>
              <a:lnSpc>
                <a:spcPct val="100000"/>
              </a:lnSpc>
            </a:pPr>
            <a:r>
              <a:rPr lang="en-US" sz="1100" b="0" dirty="0">
                <a:cs typeface="Segoe UI" charset="0"/>
              </a:rPr>
              <a:t>Assessment can be used for:</a:t>
            </a:r>
          </a:p>
          <a:p>
            <a:pPr>
              <a:lnSpc>
                <a:spcPct val="100000"/>
              </a:lnSpc>
              <a:buFont typeface="Arial" charset="0"/>
              <a:buChar char="•"/>
            </a:pPr>
            <a:r>
              <a:rPr lang="en-US" sz="1100" b="0" dirty="0">
                <a:cs typeface="Segoe UI" charset="0"/>
              </a:rPr>
              <a:t>Specific practical skills – psychomotor skills linked to patient assessment, </a:t>
            </a:r>
          </a:p>
          <a:p>
            <a:pPr>
              <a:lnSpc>
                <a:spcPct val="100000"/>
              </a:lnSpc>
              <a:buFont typeface="Arial" charset="0"/>
              <a:buNone/>
            </a:pPr>
            <a:r>
              <a:rPr lang="en-US" sz="1100" b="0" dirty="0">
                <a:cs typeface="Segoe UI" charset="0"/>
              </a:rPr>
              <a:t> interventions/treatments, evaluation</a:t>
            </a:r>
          </a:p>
          <a:p>
            <a:pPr>
              <a:lnSpc>
                <a:spcPct val="100000"/>
              </a:lnSpc>
              <a:buFont typeface="Arial" charset="0"/>
              <a:buChar char="•"/>
            </a:pPr>
            <a:r>
              <a:rPr lang="en-US" sz="1100" b="0" dirty="0">
                <a:cs typeface="Segoe UI" charset="0"/>
              </a:rPr>
              <a:t>Critical thinking, clinical reasoning and decision making (if combined with</a:t>
            </a:r>
          </a:p>
          <a:p>
            <a:pPr>
              <a:lnSpc>
                <a:spcPct val="100000"/>
              </a:lnSpc>
              <a:buFont typeface="Arial" charset="0"/>
              <a:buNone/>
            </a:pPr>
            <a:r>
              <a:rPr lang="en-US" sz="1100" b="0" dirty="0">
                <a:cs typeface="Segoe UI" charset="0"/>
              </a:rPr>
              <a:t> oral examination or when using thinking aloud methodology)</a:t>
            </a:r>
          </a:p>
          <a:p>
            <a:pPr>
              <a:lnSpc>
                <a:spcPct val="100000"/>
              </a:lnSpc>
              <a:buFont typeface="Arial" charset="0"/>
              <a:buChar char="•"/>
            </a:pPr>
            <a:r>
              <a:rPr lang="en-US" sz="1100" b="0" dirty="0">
                <a:cs typeface="Segoe UI" charset="0"/>
              </a:rPr>
              <a:t>Communication and interpersonal skills</a:t>
            </a:r>
          </a:p>
          <a:p>
            <a:pPr>
              <a:lnSpc>
                <a:spcPct val="100000"/>
              </a:lnSpc>
              <a:buFont typeface="Arial" charset="0"/>
              <a:buNone/>
            </a:pPr>
            <a:r>
              <a:rPr lang="en-US" sz="1100" b="0" dirty="0">
                <a:cs typeface="Segoe UI" charset="0"/>
              </a:rPr>
              <a:t>There is obvious overlap/interdependence with other assessment strategies such as simulation, observation of practice</a:t>
            </a:r>
          </a:p>
          <a:p>
            <a:pPr>
              <a:lnSpc>
                <a:spcPct val="100000"/>
              </a:lnSpc>
              <a:buFont typeface="Arial" charset="0"/>
              <a:buChar char="•"/>
            </a:pPr>
            <a:r>
              <a:rPr lang="en-US" sz="1100" dirty="0">
                <a:cs typeface="Segoe UI" charset="0"/>
              </a:rPr>
              <a:t>KEY ISSUES IN ASSESSMENT:</a:t>
            </a:r>
          </a:p>
          <a:p>
            <a:pPr>
              <a:lnSpc>
                <a:spcPct val="100000"/>
              </a:lnSpc>
            </a:pPr>
            <a:r>
              <a:rPr lang="en-US" sz="1100" dirty="0">
                <a:cs typeface="Segoe UI" charset="0"/>
              </a:rPr>
              <a:t>Validity: </a:t>
            </a:r>
            <a:r>
              <a:rPr lang="en-US" sz="1100" b="0" dirty="0">
                <a:cs typeface="Segoe UI" charset="0"/>
              </a:rPr>
              <a:t>the validity of assessment of the performance of practical skills is dependent upon several factors including the purpose of the assessment task. Validity can be enhanced by clearly defining what is being assessed and by identifying the criteria for making a judgment about performance that should align Professional Regulatory Body Standards and the students current level of education.  Performance criteria need to be developed and evaluated to promote construct validity. If employed as a ‘one-off’ single point assessment it should be </a:t>
            </a:r>
            <a:r>
              <a:rPr lang="en-US" sz="1100" b="0" dirty="0" err="1">
                <a:cs typeface="Segoe UI" charset="0"/>
              </a:rPr>
              <a:t>realised</a:t>
            </a:r>
            <a:r>
              <a:rPr lang="en-US" sz="1100" b="0" dirty="0">
                <a:cs typeface="Segoe UI" charset="0"/>
              </a:rPr>
              <a:t> that the assessment provides an indication of ability at that time and not what could be proficiently achieved in the future.  </a:t>
            </a:r>
          </a:p>
          <a:p>
            <a:pPr>
              <a:lnSpc>
                <a:spcPct val="100000"/>
              </a:lnSpc>
            </a:pPr>
            <a:r>
              <a:rPr lang="en-US" sz="1100" dirty="0">
                <a:cs typeface="Segoe UI" charset="0"/>
              </a:rPr>
              <a:t>Reliability: </a:t>
            </a:r>
            <a:r>
              <a:rPr lang="en-US" sz="1100" b="0" dirty="0">
                <a:cs typeface="Segoe UI" charset="0"/>
              </a:rPr>
              <a:t>assessment reliant upon trained staff who can observe and record performance and transfer this to a score or decide upon a pass or fail set against clear performance indicators. Staff should feel comfortable and confident with the procedures, marking criteria, and practicalities/logistics for the assessment. There should be opportunity for triangulation of multiple assessors and methods (e.g. use of SMOTS).   </a:t>
            </a:r>
          </a:p>
          <a:p>
            <a:pPr>
              <a:lnSpc>
                <a:spcPct val="100000"/>
              </a:lnSpc>
            </a:pPr>
            <a:r>
              <a:rPr lang="en-US" sz="1100" dirty="0">
                <a:cs typeface="Segoe UI" charset="0"/>
              </a:rPr>
              <a:t>Sampling: </a:t>
            </a:r>
            <a:r>
              <a:rPr lang="en-US" sz="1100" b="0" dirty="0">
                <a:cs typeface="Segoe UI" charset="0"/>
              </a:rPr>
              <a:t>when deciding what to assess there must be transparency regarding a) the specificity or scope of skills being assessed b) the level and any integration of practical and theoretical ability c) relevance to safe and effective patient care </a:t>
            </a:r>
          </a:p>
          <a:p>
            <a:pPr>
              <a:lnSpc>
                <a:spcPct val="100000"/>
              </a:lnSpc>
            </a:pPr>
            <a:r>
              <a:rPr lang="en-US" sz="1100" dirty="0">
                <a:cs typeface="Segoe UI" charset="0"/>
              </a:rPr>
              <a:t>Cost Effectiveness: </a:t>
            </a:r>
            <a:r>
              <a:rPr lang="en-US" sz="1100" b="0" dirty="0">
                <a:cs typeface="Segoe UI" charset="0"/>
              </a:rPr>
              <a:t>the assessment of individual student competency/capability can be time-consuming in </a:t>
            </a:r>
          </a:p>
          <a:p>
            <a:pPr>
              <a:lnSpc>
                <a:spcPct val="100000"/>
              </a:lnSpc>
            </a:pPr>
            <a:r>
              <a:rPr lang="en-US" sz="1100" b="0" dirty="0">
                <a:cs typeface="Segoe UI" charset="0"/>
              </a:rPr>
              <a:t>terms of resources (time, people, rooms, equipment) and </a:t>
            </a:r>
            <a:r>
              <a:rPr lang="en-US" sz="1100" b="0" dirty="0" err="1">
                <a:cs typeface="Segoe UI" charset="0"/>
              </a:rPr>
              <a:t>organisation</a:t>
            </a:r>
            <a:r>
              <a:rPr lang="en-US" sz="1100" b="0" dirty="0">
                <a:cs typeface="Segoe UI" charset="0"/>
              </a:rPr>
              <a:t>. However, more often than not </a:t>
            </a:r>
          </a:p>
          <a:p>
            <a:pPr>
              <a:lnSpc>
                <a:spcPct val="100000"/>
              </a:lnSpc>
            </a:pPr>
            <a:r>
              <a:rPr lang="en-US" sz="1100" b="0" dirty="0">
                <a:cs typeface="Segoe UI" charset="0"/>
              </a:rPr>
              <a:t>this is compensated by the relative lack of a protracted marking period associated with other </a:t>
            </a:r>
          </a:p>
          <a:p>
            <a:pPr>
              <a:lnSpc>
                <a:spcPct val="100000"/>
              </a:lnSpc>
            </a:pPr>
            <a:r>
              <a:rPr lang="en-US" sz="1100" b="0" dirty="0">
                <a:cs typeface="Segoe UI" charset="0"/>
              </a:rPr>
              <a:t>assessment methods such as written assignment.     </a:t>
            </a:r>
          </a:p>
        </p:txBody>
      </p:sp>
      <p:pic>
        <p:nvPicPr>
          <p:cNvPr id="18435" name="Picture 2"/>
          <p:cNvPicPr>
            <a:picLocks noChangeAspect="1" noChangeArrowheads="1"/>
          </p:cNvPicPr>
          <p:nvPr/>
        </p:nvPicPr>
        <p:blipFill>
          <a:blip r:embed="rId2" cstate="print"/>
          <a:srcRect t="11067"/>
          <a:stretch>
            <a:fillRect/>
          </a:stretch>
        </p:blipFill>
        <p:spPr bwMode="auto">
          <a:xfrm>
            <a:off x="5651500" y="1412776"/>
            <a:ext cx="3492500" cy="2016224"/>
          </a:xfrm>
          <a:prstGeom prst="rect">
            <a:avLst/>
          </a:prstGeom>
          <a:noFill/>
          <a:ln w="9525">
            <a:noFill/>
            <a:miter lim="800000"/>
            <a:headEnd/>
            <a:tailEnd/>
          </a:ln>
        </p:spPr>
      </p:pic>
      <p:sp>
        <p:nvSpPr>
          <p:cNvPr id="11" name="Right Arrow 10"/>
          <p:cNvSpPr>
            <a:spLocks noChangeArrowheads="1"/>
          </p:cNvSpPr>
          <p:nvPr/>
        </p:nvSpPr>
        <p:spPr bwMode="auto">
          <a:xfrm rot="10800000">
            <a:off x="7020272" y="1988964"/>
            <a:ext cx="288925" cy="215900"/>
          </a:xfrm>
          <a:prstGeom prst="rightArrow">
            <a:avLst>
              <a:gd name="adj1" fmla="val 50000"/>
              <a:gd name="adj2" fmla="val 50184"/>
            </a:avLst>
          </a:prstGeom>
          <a:solidFill>
            <a:srgbClr val="C00000"/>
          </a:solidFill>
          <a:ln w="19050" algn="ctr">
            <a:solidFill>
              <a:srgbClr val="C00000"/>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6 condit_0.tmp"/>
          <p:cNvPicPr>
            <a:picLocks noChangeAspect="1"/>
          </p:cNvPicPr>
          <p:nvPr/>
        </p:nvPicPr>
        <p:blipFill>
          <a:blip r:embed="rId2" cstate="print"/>
          <a:srcRect/>
          <a:stretch>
            <a:fillRect/>
          </a:stretch>
        </p:blipFill>
        <p:spPr bwMode="auto">
          <a:xfrm>
            <a:off x="5219700" y="692150"/>
            <a:ext cx="3889375" cy="3960813"/>
          </a:xfrm>
          <a:prstGeom prst="rect">
            <a:avLst/>
          </a:prstGeom>
          <a:noFill/>
          <a:ln w="9525">
            <a:noFill/>
            <a:miter lim="800000"/>
            <a:headEnd/>
            <a:tailEnd/>
          </a:ln>
        </p:spPr>
      </p:pic>
      <p:sp>
        <p:nvSpPr>
          <p:cNvPr id="4" name="TextBox 3"/>
          <p:cNvSpPr txBox="1"/>
          <p:nvPr/>
        </p:nvSpPr>
        <p:spPr>
          <a:xfrm>
            <a:off x="0" y="2133600"/>
            <a:ext cx="2195513" cy="2159000"/>
          </a:xfrm>
          <a:prstGeom prst="rect">
            <a:avLst/>
          </a:prstGeom>
        </p:spPr>
        <p:txBody>
          <a:bodyPr anchor="ctr">
            <a:normAutofit/>
          </a:bodyPr>
          <a:lstStyle/>
          <a:p>
            <a:pPr fontAlgn="auto">
              <a:spcAft>
                <a:spcPts val="0"/>
              </a:spcAft>
              <a:defRPr/>
            </a:pPr>
            <a:endParaRPr lang="en-GB" sz="2400" dirty="0">
              <a:latin typeface="Perpetua" pitchFamily="18" charset="0"/>
              <a:ea typeface="+mj-ea"/>
              <a:cs typeface="+mj-cs"/>
            </a:endParaRPr>
          </a:p>
        </p:txBody>
      </p:sp>
      <p:sp>
        <p:nvSpPr>
          <p:cNvPr id="5" name="Content Placeholder 6"/>
          <p:cNvSpPr txBox="1">
            <a:spLocks/>
          </p:cNvSpPr>
          <p:nvPr/>
        </p:nvSpPr>
        <p:spPr>
          <a:xfrm>
            <a:off x="0" y="188640"/>
            <a:ext cx="5292080" cy="5400675"/>
          </a:xfrm>
          <a:prstGeom prst="rect">
            <a:avLst/>
          </a:prstGeom>
        </p:spPr>
        <p:txBody>
          <a:bodyPr/>
          <a:lstStyle/>
          <a:p>
            <a:endParaRPr lang="en-US" sz="1100" b="1" dirty="0">
              <a:solidFill>
                <a:srgbClr val="022B6E"/>
              </a:solidFill>
              <a:latin typeface="Segoe UI" charset="0"/>
            </a:endParaRPr>
          </a:p>
          <a:p>
            <a:r>
              <a:rPr lang="en-US" sz="1100" b="1" dirty="0">
                <a:solidFill>
                  <a:srgbClr val="022B6E"/>
                </a:solidFill>
                <a:latin typeface="Segoe UI" charset="0"/>
              </a:rPr>
              <a:t>Educational Impact: </a:t>
            </a:r>
            <a:r>
              <a:rPr lang="en-US" sz="1100" dirty="0">
                <a:latin typeface="Segoe UI" charset="0"/>
              </a:rPr>
              <a:t>the testing of skills leads to student</a:t>
            </a:r>
          </a:p>
          <a:p>
            <a:r>
              <a:rPr lang="en-US" sz="1100" dirty="0">
                <a:latin typeface="Segoe UI" charset="0"/>
              </a:rPr>
              <a:t>practice of these skills which are normally clearly linked to </a:t>
            </a:r>
          </a:p>
          <a:p>
            <a:r>
              <a:rPr lang="en-US" sz="1100" dirty="0">
                <a:latin typeface="Segoe UI" charset="0"/>
              </a:rPr>
              <a:t>clinical performance, i.e. the ability to apply (selected) principles of applied healthcare profession practice as an indicator for safe and effective patient care</a:t>
            </a:r>
          </a:p>
          <a:p>
            <a:r>
              <a:rPr lang="en-US" sz="1100" dirty="0">
                <a:latin typeface="Segoe UI" charset="0"/>
              </a:rPr>
              <a:t>   </a:t>
            </a:r>
            <a:endParaRPr lang="en-US" sz="1100" b="1" dirty="0">
              <a:solidFill>
                <a:srgbClr val="02265F"/>
              </a:solidFill>
              <a:latin typeface="Segoe UI" charset="0"/>
              <a:ea typeface="Segoe UI" charset="0"/>
              <a:cs typeface="Segoe UI" charset="0"/>
            </a:endParaRPr>
          </a:p>
          <a:p>
            <a:pPr>
              <a:spcBef>
                <a:spcPct val="20000"/>
              </a:spcBef>
              <a:buClr>
                <a:srgbClr val="02265F"/>
              </a:buClr>
              <a:buSzPct val="70000"/>
            </a:pPr>
            <a:r>
              <a:rPr lang="en-US" sz="1100" b="1" dirty="0">
                <a:solidFill>
                  <a:srgbClr val="02265F"/>
                </a:solidFill>
                <a:latin typeface="Segoe UI" charset="0"/>
                <a:ea typeface="Segoe UI" charset="0"/>
                <a:cs typeface="Segoe UI" charset="0"/>
              </a:rPr>
              <a:t>GOOD ASSESSMENT PRACTICE: PERFORMANCE - PRACTICAL SKILLS</a:t>
            </a:r>
          </a:p>
          <a:p>
            <a:pPr>
              <a:spcBef>
                <a:spcPct val="20000"/>
              </a:spcBef>
              <a:buClr>
                <a:srgbClr val="02265F"/>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a:spcBef>
                <a:spcPct val="20000"/>
              </a:spcBef>
              <a:buClr>
                <a:srgbClr val="02265F"/>
              </a:buClr>
              <a:buSzPct val="70000"/>
            </a:pPr>
            <a:r>
              <a:rPr lang="en-US" sz="1100" b="1" dirty="0" err="1">
                <a:solidFill>
                  <a:srgbClr val="02265F"/>
                </a:solidFill>
                <a:latin typeface="Segoe UI" charset="0"/>
                <a:ea typeface="Segoe UI" charset="0"/>
                <a:cs typeface="Segoe UI" charset="0"/>
              </a:rPr>
              <a:t>Emphasises</a:t>
            </a:r>
            <a:r>
              <a:rPr lang="en-US" sz="1100" b="1" dirty="0">
                <a:solidFill>
                  <a:srgbClr val="02265F"/>
                </a:solidFill>
                <a:latin typeface="Segoe UI" charset="0"/>
                <a:ea typeface="Segoe UI" charset="0"/>
                <a:cs typeface="Segoe UI" charset="0"/>
              </a:rPr>
              <a:t> authentic and complex assessment tasks – </a:t>
            </a:r>
            <a:r>
              <a:rPr lang="en-US" sz="1100" dirty="0" err="1">
                <a:solidFill>
                  <a:srgbClr val="02265F"/>
                </a:solidFill>
                <a:latin typeface="Segoe UI" charset="0"/>
                <a:ea typeface="Segoe UI" charset="0"/>
                <a:cs typeface="Segoe UI" charset="0"/>
              </a:rPr>
              <a:t>standardised</a:t>
            </a:r>
            <a:r>
              <a:rPr lang="en-US" sz="1100" dirty="0">
                <a:solidFill>
                  <a:srgbClr val="02265F"/>
                </a:solidFill>
                <a:latin typeface="Segoe UI" charset="0"/>
                <a:ea typeface="Segoe UI" charset="0"/>
                <a:cs typeface="Segoe UI" charset="0"/>
              </a:rPr>
              <a:t> tasks or scenarios can be used to create relatively authentic assessments. However, assessment using observation of performance alone does not provide information about the students level of understanding, reasoning and decision making. Techniques such as ‘thinking aloud’ (ref) and viva voce examination after the simulation may allow for the assessment of knowledge</a:t>
            </a:r>
            <a:r>
              <a:rPr lang="en-US" sz="1100" b="1" dirty="0">
                <a:solidFill>
                  <a:srgbClr val="02265F"/>
                </a:solidFill>
                <a:latin typeface="Segoe UI" charset="0"/>
                <a:ea typeface="Segoe UI" charset="0"/>
                <a:cs typeface="Segoe UI" charset="0"/>
              </a:rPr>
              <a:t> </a:t>
            </a:r>
            <a:r>
              <a:rPr lang="en-US" sz="1100" dirty="0">
                <a:solidFill>
                  <a:srgbClr val="02265F"/>
                </a:solidFill>
                <a:latin typeface="Segoe UI" charset="0"/>
                <a:ea typeface="Segoe UI" charset="0"/>
                <a:cs typeface="Segoe UI" charset="0"/>
              </a:rPr>
              <a:t>alongside performance. There is a need to be mindful of matching the level of complexity with the stage of student education.</a:t>
            </a:r>
          </a:p>
          <a:p>
            <a:pPr>
              <a:spcBef>
                <a:spcPct val="20000"/>
              </a:spcBef>
              <a:buClr>
                <a:srgbClr val="02265F"/>
              </a:buClr>
              <a:buSzPct val="70000"/>
              <a:buFont typeface="Arial" charset="0"/>
              <a:buChar char="•"/>
            </a:pPr>
            <a:r>
              <a:rPr lang="en-US" sz="1100" b="1" dirty="0">
                <a:solidFill>
                  <a:srgbClr val="02265F"/>
                </a:solidFill>
                <a:latin typeface="Segoe UI" charset="0"/>
                <a:ea typeface="Segoe UI" charset="0"/>
                <a:cs typeface="Segoe UI" charset="0"/>
              </a:rPr>
              <a:t>Offers low stakes confidence building opportunities and practice – </a:t>
            </a:r>
            <a:r>
              <a:rPr lang="en-US" sz="1100" dirty="0">
                <a:solidFill>
                  <a:srgbClr val="02265F"/>
                </a:solidFill>
                <a:latin typeface="Segoe UI" charset="0"/>
                <a:ea typeface="Segoe UI" charset="0"/>
                <a:cs typeface="Segoe UI" charset="0"/>
              </a:rPr>
              <a:t>any assessment involving performance of practical skills must allow students an opportunity to practice both within timetabled sessions and outside of this as part of  independent study. </a:t>
            </a:r>
          </a:p>
          <a:p>
            <a:pPr>
              <a:spcBef>
                <a:spcPct val="20000"/>
              </a:spcBef>
              <a:buClr>
                <a:srgbClr val="02265F"/>
              </a:buClr>
              <a:buSzPct val="70000"/>
              <a:buFont typeface="Arial" charset="0"/>
              <a:buChar char="•"/>
            </a:pPr>
            <a:r>
              <a:rPr lang="en-US" sz="1100" b="1" dirty="0">
                <a:solidFill>
                  <a:srgbClr val="02265F"/>
                </a:solidFill>
                <a:latin typeface="Segoe UI" charset="0"/>
                <a:ea typeface="Segoe UI" charset="0"/>
                <a:cs typeface="Segoe UI" charset="0"/>
              </a:rPr>
              <a:t>Develops students’ abilities to evaluate own progress, direct learning </a:t>
            </a:r>
            <a:r>
              <a:rPr lang="en-US" sz="1100" dirty="0">
                <a:solidFill>
                  <a:srgbClr val="02265F"/>
                </a:solidFill>
                <a:latin typeface="Segoe UI" charset="0"/>
                <a:ea typeface="Segoe UI" charset="0"/>
                <a:cs typeface="Segoe UI" charset="0"/>
              </a:rPr>
              <a:t>– particularly when used formatively appropriate periods of time should be designated to provide both briefing and de-briefing opportunities to encourage meaningful reflection on performance, learning and development. Adjuncts such as the use of a skills portfolio may also prove helpful. </a:t>
            </a:r>
            <a:endParaRPr lang="en-US" sz="1100" b="1" dirty="0">
              <a:solidFill>
                <a:srgbClr val="02265F"/>
              </a:solidFill>
              <a:latin typeface="Segoe UI" charset="0"/>
              <a:ea typeface="Segoe UI" charset="0"/>
              <a:cs typeface="Segoe UI" charset="0"/>
            </a:endParaRPr>
          </a:p>
          <a:p>
            <a:pPr>
              <a:spcBef>
                <a:spcPct val="20000"/>
              </a:spcBef>
              <a:buClr>
                <a:srgbClr val="02265F"/>
              </a:buClr>
              <a:buSzPct val="70000"/>
              <a:buFont typeface="Arial" charset="0"/>
              <a:buChar char="•"/>
            </a:pPr>
            <a:r>
              <a:rPr lang="en-US" sz="1100" b="1" dirty="0">
                <a:solidFill>
                  <a:srgbClr val="02265F"/>
                </a:solidFill>
                <a:latin typeface="Segoe UI" charset="0"/>
                <a:ea typeface="Segoe UI" charset="0"/>
                <a:cs typeface="Segoe UI" charset="0"/>
              </a:rPr>
              <a:t>Uses high stakes summative assessment rigorously but sparingly – </a:t>
            </a:r>
            <a:r>
              <a:rPr lang="en-US" sz="1100" dirty="0">
                <a:solidFill>
                  <a:srgbClr val="02265F"/>
                </a:solidFill>
                <a:latin typeface="Segoe UI" charset="0"/>
                <a:ea typeface="Segoe UI" charset="0"/>
                <a:cs typeface="Segoe UI" charset="0"/>
              </a:rPr>
              <a:t>assessment of practical skills offers an opportunity to assess performance in vitro. High stakes summative methods of this nature should have a clearly defined purpose.</a:t>
            </a:r>
          </a:p>
          <a:p>
            <a:pPr>
              <a:spcBef>
                <a:spcPct val="20000"/>
              </a:spcBef>
              <a:buClr>
                <a:srgbClr val="02265F"/>
              </a:buClr>
              <a:buSzPct val="70000"/>
              <a:buFont typeface="Arial" charset="0"/>
              <a:buChar char="•"/>
            </a:pPr>
            <a:r>
              <a:rPr lang="en-US" sz="1100" b="1" dirty="0">
                <a:solidFill>
                  <a:srgbClr val="02265F"/>
                </a:solidFill>
                <a:latin typeface="Segoe UI" charset="0"/>
                <a:ea typeface="Segoe UI" charset="0"/>
                <a:cs typeface="Segoe UI" charset="0"/>
              </a:rPr>
              <a:t>Is rich in formal feedback – </a:t>
            </a:r>
            <a:r>
              <a:rPr lang="en-US" sz="1100" dirty="0">
                <a:solidFill>
                  <a:srgbClr val="02265F"/>
                </a:solidFill>
                <a:latin typeface="Segoe UI" charset="0"/>
                <a:ea typeface="Segoe UI" charset="0"/>
                <a:cs typeface="Segoe UI" charset="0"/>
              </a:rPr>
              <a:t>when using practical skill performance as a method of assessment any formative and / or practice sessions should include a comprehensive de-brief and identification of learning points. Students should be offered feedback on their performance in order that they can seek to develop their performance before any summative assessment.</a:t>
            </a:r>
          </a:p>
        </p:txBody>
      </p:sp>
      <p:sp>
        <p:nvSpPr>
          <p:cNvPr id="6" name="Oval 5"/>
          <p:cNvSpPr/>
          <p:nvPr/>
        </p:nvSpPr>
        <p:spPr>
          <a:xfrm>
            <a:off x="6875463" y="2133600"/>
            <a:ext cx="144462" cy="1428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6588125" y="2565400"/>
            <a:ext cx="144463" cy="1428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7380288" y="2997200"/>
            <a:ext cx="144462" cy="1444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7596188" y="2565400"/>
            <a:ext cx="144462" cy="1428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Oval 8"/>
          <p:cNvSpPr/>
          <p:nvPr/>
        </p:nvSpPr>
        <p:spPr>
          <a:xfrm>
            <a:off x="6877050" y="2997200"/>
            <a:ext cx="144463" cy="1428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107504" y="1124744"/>
            <a:ext cx="8229600" cy="5544616"/>
          </a:xfrm>
        </p:spPr>
        <p:txBody>
          <a:bodyPr>
            <a:normAutofit/>
          </a:bodyPr>
          <a:lstStyle/>
          <a:p>
            <a:pPr>
              <a:lnSpc>
                <a:spcPct val="100000"/>
              </a:lnSpc>
            </a:pPr>
            <a:r>
              <a:rPr lang="en-GB" sz="1100" b="0" dirty="0"/>
              <a:t>The </a:t>
            </a:r>
            <a:r>
              <a:rPr lang="en-GB" sz="1100" i="1" dirty="0"/>
              <a:t>Rough Guide to Assessment Methods </a:t>
            </a:r>
            <a:r>
              <a:rPr lang="en-GB" sz="1100" b="0" dirty="0"/>
              <a:t>is designed to provide an overview of the common methods of assessment used within Health Professions Education. The purpose of the </a:t>
            </a:r>
            <a:r>
              <a:rPr lang="en-GB" sz="1100" i="1" dirty="0"/>
              <a:t>Rough Guide to Assessment Methods</a:t>
            </a:r>
            <a:r>
              <a:rPr lang="en-GB" sz="1100" b="0" dirty="0"/>
              <a:t> is to encourage academic staff, producing new modules, to consider how valid and reliable the proposed assessment method is and how it might be improved. In addition, module development teams are asked to consider how the principles of Good Assessment Practice might be implemented within the module. </a:t>
            </a:r>
          </a:p>
          <a:p>
            <a:pPr>
              <a:lnSpc>
                <a:spcPct val="100000"/>
              </a:lnSpc>
            </a:pPr>
            <a:endParaRPr lang="en-GB" sz="1100" b="0" dirty="0"/>
          </a:p>
          <a:p>
            <a:pPr>
              <a:lnSpc>
                <a:spcPct val="100000"/>
              </a:lnSpc>
            </a:pPr>
            <a:r>
              <a:rPr lang="en-GB" sz="1100" b="0" dirty="0"/>
              <a:t>Each of the Factsheets makes reference to Miller’s Pyramid and the principles of Good Assessment Practice.  Miller (1990) proposed a model of assessment which progressed through four levels. </a:t>
            </a:r>
          </a:p>
          <a:p>
            <a:pPr>
              <a:lnSpc>
                <a:spcPct val="100000"/>
              </a:lnSpc>
            </a:pPr>
            <a:r>
              <a:rPr lang="en-GB" sz="1100" b="0" dirty="0"/>
              <a:t>Whilst Miller’s pyramid is focused on the assessment of competence it </a:t>
            </a:r>
          </a:p>
          <a:p>
            <a:pPr>
              <a:lnSpc>
                <a:spcPct val="100000"/>
              </a:lnSpc>
            </a:pPr>
            <a:r>
              <a:rPr lang="en-GB" sz="1100" b="0" dirty="0"/>
              <a:t>also includes elements of cognitive assessment and the application of </a:t>
            </a:r>
          </a:p>
          <a:p>
            <a:pPr>
              <a:lnSpc>
                <a:spcPct val="100000"/>
              </a:lnSpc>
            </a:pPr>
            <a:r>
              <a:rPr lang="en-GB" sz="1100" b="0" dirty="0"/>
              <a:t>knowledge.  This makes Miller’s pyramid a useful model</a:t>
            </a:r>
          </a:p>
          <a:p>
            <a:pPr>
              <a:lnSpc>
                <a:spcPct val="100000"/>
              </a:lnSpc>
            </a:pPr>
            <a:r>
              <a:rPr lang="en-GB" sz="1100" b="0" dirty="0"/>
              <a:t>when considering the assessment of student’s undertaking health</a:t>
            </a:r>
          </a:p>
          <a:p>
            <a:pPr>
              <a:lnSpc>
                <a:spcPct val="100000"/>
              </a:lnSpc>
            </a:pPr>
            <a:r>
              <a:rPr lang="en-GB" sz="1100" b="0" dirty="0"/>
              <a:t>professional courses.  Many assessments in health professions education</a:t>
            </a:r>
          </a:p>
          <a:p>
            <a:pPr>
              <a:lnSpc>
                <a:spcPct val="100000"/>
              </a:lnSpc>
            </a:pPr>
            <a:r>
              <a:rPr lang="en-GB" sz="1100" b="0" dirty="0"/>
              <a:t>focus on the base of Miller’s pyramid, either the </a:t>
            </a:r>
            <a:r>
              <a:rPr lang="en-GB" sz="1100" b="0" i="1" dirty="0"/>
              <a:t>knows; </a:t>
            </a:r>
            <a:r>
              <a:rPr lang="en-GB" sz="1100" b="0" dirty="0"/>
              <a:t>the recall of</a:t>
            </a:r>
          </a:p>
          <a:p>
            <a:pPr>
              <a:lnSpc>
                <a:spcPct val="100000"/>
              </a:lnSpc>
            </a:pPr>
            <a:r>
              <a:rPr lang="en-GB" sz="1100" b="0" dirty="0"/>
              <a:t>knowledge or the </a:t>
            </a:r>
            <a:r>
              <a:rPr lang="en-GB" sz="1100" b="0" i="1" dirty="0"/>
              <a:t>knows how</a:t>
            </a:r>
            <a:r>
              <a:rPr lang="en-GB" sz="1100" b="0" dirty="0"/>
              <a:t>; the application of knowledge to care or </a:t>
            </a:r>
          </a:p>
          <a:p>
            <a:pPr>
              <a:lnSpc>
                <a:spcPct val="100000"/>
              </a:lnSpc>
            </a:pPr>
            <a:r>
              <a:rPr lang="en-GB" sz="1100" b="0" dirty="0"/>
              <a:t>Problem solving. Such knowledge is vital in the development of</a:t>
            </a:r>
          </a:p>
          <a:p>
            <a:pPr>
              <a:lnSpc>
                <a:spcPct val="100000"/>
              </a:lnSpc>
            </a:pPr>
            <a:r>
              <a:rPr lang="en-GB" sz="1100" b="0" dirty="0"/>
              <a:t>competence and in ensuring that practitioners are safe, confident and </a:t>
            </a:r>
          </a:p>
          <a:p>
            <a:pPr>
              <a:lnSpc>
                <a:spcPct val="100000"/>
              </a:lnSpc>
            </a:pPr>
            <a:r>
              <a:rPr lang="en-GB" sz="1100" b="0" dirty="0"/>
              <a:t>are able to adapt to changing contexts. </a:t>
            </a:r>
          </a:p>
          <a:p>
            <a:pPr>
              <a:lnSpc>
                <a:spcPct val="100000"/>
              </a:lnSpc>
            </a:pPr>
            <a:endParaRPr lang="en-GB" sz="1100" b="0" dirty="0"/>
          </a:p>
          <a:p>
            <a:pPr>
              <a:lnSpc>
                <a:spcPct val="100000"/>
              </a:lnSpc>
            </a:pPr>
            <a:r>
              <a:rPr lang="en-GB" sz="1100" b="0" dirty="0"/>
              <a:t>The Council for Healthcare Regulatory Excellence (CHRE, 2011), which overseas and reviews all of the UK health profession regulators, has signalled that  they would expect all regulators to move away from stipulating the content of professional programmes towards ensuring that education providers have in place systems for ensuring that individuals who pass an approved course are competent to practice safely and effectively.  This together with increasing public concern about the competence of health professionals (Jackson et al, 2007) means that greater emphasis is now being placed on  the valid and </a:t>
            </a:r>
          </a:p>
          <a:p>
            <a:pPr>
              <a:lnSpc>
                <a:spcPct val="100000"/>
              </a:lnSpc>
            </a:pPr>
            <a:r>
              <a:rPr lang="en-GB" sz="1100" b="0" dirty="0"/>
              <a:t>reliable assessment of the top two layers of Miller’s  pyramid </a:t>
            </a:r>
            <a:r>
              <a:rPr lang="en-GB" sz="1100" b="0" i="1" dirty="0"/>
              <a:t>shows how </a:t>
            </a:r>
            <a:r>
              <a:rPr lang="en-GB" sz="1100" b="0" dirty="0"/>
              <a:t>and </a:t>
            </a:r>
            <a:r>
              <a:rPr lang="en-GB" sz="1100" b="0" i="1" dirty="0"/>
              <a:t>does. </a:t>
            </a:r>
            <a:r>
              <a:rPr lang="en-GB" sz="1100" b="0" dirty="0"/>
              <a:t>The valid and </a:t>
            </a:r>
          </a:p>
          <a:p>
            <a:pPr>
              <a:lnSpc>
                <a:spcPct val="100000"/>
              </a:lnSpc>
            </a:pPr>
            <a:r>
              <a:rPr lang="en-GB" sz="1100" b="0" dirty="0"/>
              <a:t>reliable  assessment of  students in this part of the triangle presents many  challenges some of</a:t>
            </a:r>
          </a:p>
          <a:p>
            <a:pPr>
              <a:lnSpc>
                <a:spcPct val="100000"/>
              </a:lnSpc>
            </a:pPr>
            <a:r>
              <a:rPr lang="en-GB" sz="1100" b="0" dirty="0"/>
              <a:t>which are discussed in the following factsheets</a:t>
            </a:r>
          </a:p>
        </p:txBody>
      </p:sp>
      <p:pic>
        <p:nvPicPr>
          <p:cNvPr id="4" name="Picture 2"/>
          <p:cNvPicPr>
            <a:picLocks noChangeAspect="1" noChangeArrowheads="1"/>
          </p:cNvPicPr>
          <p:nvPr/>
        </p:nvPicPr>
        <p:blipFill>
          <a:blip r:embed="rId2" cstate="print"/>
          <a:srcRect t="11067"/>
          <a:stretch>
            <a:fillRect/>
          </a:stretch>
        </p:blipFill>
        <p:spPr bwMode="auto">
          <a:xfrm>
            <a:off x="4716016" y="2420888"/>
            <a:ext cx="4139952" cy="237626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60648"/>
            <a:ext cx="3995936" cy="639762"/>
          </a:xfrm>
        </p:spPr>
        <p:txBody>
          <a:bodyPr/>
          <a:lstStyle/>
          <a:p>
            <a:r>
              <a:rPr lang="en-US" dirty="0"/>
              <a:t>FACTSHEET</a:t>
            </a:r>
          </a:p>
        </p:txBody>
      </p:sp>
      <p:sp>
        <p:nvSpPr>
          <p:cNvPr id="7" name="Content Placeholder 6"/>
          <p:cNvSpPr>
            <a:spLocks noGrp="1"/>
          </p:cNvSpPr>
          <p:nvPr>
            <p:ph idx="1"/>
          </p:nvPr>
        </p:nvSpPr>
        <p:spPr>
          <a:xfrm>
            <a:off x="0" y="620688"/>
            <a:ext cx="8820472" cy="5832648"/>
          </a:xfrm>
        </p:spPr>
        <p:txBody>
          <a:bodyPr>
            <a:normAutofit/>
          </a:bodyPr>
          <a:lstStyle/>
          <a:p>
            <a:r>
              <a:rPr lang="en-US" sz="1600" dirty="0"/>
              <a:t>Simulation</a:t>
            </a:r>
          </a:p>
          <a:p>
            <a:r>
              <a:rPr lang="en-US" sz="1100" dirty="0"/>
              <a:t>AIM: </a:t>
            </a:r>
            <a:r>
              <a:rPr lang="en-US" sz="1100" b="0" dirty="0"/>
              <a:t>to imitate ‘real life’ situations or parts of a clinical task</a:t>
            </a:r>
          </a:p>
          <a:p>
            <a:pPr>
              <a:lnSpc>
                <a:spcPct val="100000"/>
              </a:lnSpc>
            </a:pPr>
            <a:r>
              <a:rPr lang="en-US" sz="1100" dirty="0"/>
              <a:t>RANGE: </a:t>
            </a:r>
            <a:r>
              <a:rPr lang="en-US" sz="1100" b="0" dirty="0"/>
              <a:t>from single task trainers through to </a:t>
            </a:r>
            <a:r>
              <a:rPr lang="en-US" sz="1100" b="0" dirty="0" err="1"/>
              <a:t>standardised</a:t>
            </a:r>
            <a:r>
              <a:rPr lang="en-US" sz="1100" b="0" dirty="0"/>
              <a:t> patients and computer</a:t>
            </a:r>
          </a:p>
          <a:p>
            <a:pPr>
              <a:lnSpc>
                <a:spcPct val="100000"/>
              </a:lnSpc>
            </a:pPr>
            <a:r>
              <a:rPr lang="en-US" sz="1100" b="0" dirty="0"/>
              <a:t>based mannequins</a:t>
            </a:r>
          </a:p>
          <a:p>
            <a:pPr>
              <a:lnSpc>
                <a:spcPct val="100000"/>
              </a:lnSpc>
            </a:pPr>
            <a:r>
              <a:rPr lang="en-US" sz="1100" dirty="0"/>
              <a:t>ASSESSMENT: </a:t>
            </a:r>
            <a:r>
              <a:rPr lang="en-US" sz="1100" b="0" dirty="0"/>
              <a:t>more common as a formative assessment. Use of simulation for</a:t>
            </a:r>
          </a:p>
          <a:p>
            <a:pPr>
              <a:lnSpc>
                <a:spcPct val="100000"/>
              </a:lnSpc>
            </a:pPr>
            <a:r>
              <a:rPr lang="en-US" sz="1100" b="0" dirty="0"/>
              <a:t>summative assessment remains quite rare within health professions education. </a:t>
            </a:r>
          </a:p>
          <a:p>
            <a:pPr>
              <a:lnSpc>
                <a:spcPct val="100000"/>
              </a:lnSpc>
            </a:pPr>
            <a:r>
              <a:rPr lang="en-US" sz="1100" b="0" dirty="0"/>
              <a:t>Common approaches include measuring item by item </a:t>
            </a:r>
            <a:r>
              <a:rPr lang="en-US" sz="1100" b="0" dirty="0" err="1"/>
              <a:t>behavioural</a:t>
            </a:r>
            <a:r>
              <a:rPr lang="en-US" sz="1100" b="0" dirty="0"/>
              <a:t> responses, </a:t>
            </a:r>
          </a:p>
          <a:p>
            <a:pPr>
              <a:lnSpc>
                <a:spcPct val="100000"/>
              </a:lnSpc>
            </a:pPr>
            <a:r>
              <a:rPr lang="en-US" sz="1100" b="0" dirty="0"/>
              <a:t>making global judgments about performance or by measuring outcomes / </a:t>
            </a:r>
          </a:p>
          <a:p>
            <a:pPr>
              <a:lnSpc>
                <a:spcPct val="100000"/>
              </a:lnSpc>
            </a:pPr>
            <a:r>
              <a:rPr lang="en-US" sz="1100" b="0" dirty="0"/>
              <a:t>products. Some aspects of assessment e.g. when considering team working or </a:t>
            </a:r>
          </a:p>
          <a:p>
            <a:pPr>
              <a:lnSpc>
                <a:spcPct val="100000"/>
              </a:lnSpc>
            </a:pPr>
            <a:r>
              <a:rPr lang="en-US" sz="1100" b="0" dirty="0"/>
              <a:t>human factors would result in a group score rather than an individual mark for each student.</a:t>
            </a:r>
          </a:p>
          <a:p>
            <a:pPr>
              <a:lnSpc>
                <a:spcPct val="100000"/>
              </a:lnSpc>
            </a:pPr>
            <a:r>
              <a:rPr lang="en-US" sz="1100" b="0" dirty="0"/>
              <a:t>Assessment can be used for:</a:t>
            </a:r>
          </a:p>
          <a:p>
            <a:pPr>
              <a:lnSpc>
                <a:spcPct val="100000"/>
              </a:lnSpc>
              <a:buFont typeface="Arial" pitchFamily="34" charset="0"/>
              <a:buChar char="•"/>
            </a:pPr>
            <a:r>
              <a:rPr lang="en-US" sz="1100" b="0" dirty="0"/>
              <a:t>Specific skills – practical skills such as patient assessment, vital observations etc.</a:t>
            </a:r>
          </a:p>
          <a:p>
            <a:pPr>
              <a:lnSpc>
                <a:spcPct val="100000"/>
              </a:lnSpc>
              <a:buFont typeface="Arial" pitchFamily="34" charset="0"/>
              <a:buChar char="•"/>
            </a:pPr>
            <a:r>
              <a:rPr lang="en-US" sz="1100" b="0" dirty="0"/>
              <a:t>Critical Thinking, clinical reasoning and decision making (if combined with viva voce examination or when using thinking aloud methodology)</a:t>
            </a:r>
          </a:p>
          <a:p>
            <a:pPr>
              <a:lnSpc>
                <a:spcPct val="100000"/>
              </a:lnSpc>
              <a:buFont typeface="Arial" pitchFamily="34" charset="0"/>
              <a:buChar char="•"/>
            </a:pPr>
            <a:r>
              <a:rPr lang="en-US" sz="1100" b="0" dirty="0"/>
              <a:t>Team working and Human Factors</a:t>
            </a:r>
          </a:p>
          <a:p>
            <a:pPr>
              <a:lnSpc>
                <a:spcPct val="150000"/>
              </a:lnSpc>
            </a:pPr>
            <a:r>
              <a:rPr lang="en-US" sz="1100" dirty="0"/>
              <a:t>KEY ISSUES IN ASSESSMENT:</a:t>
            </a:r>
          </a:p>
          <a:p>
            <a:pPr>
              <a:lnSpc>
                <a:spcPct val="100000"/>
              </a:lnSpc>
            </a:pPr>
            <a:r>
              <a:rPr lang="en-US" sz="1100" dirty="0"/>
              <a:t>Validity: </a:t>
            </a:r>
            <a:r>
              <a:rPr lang="en-US" sz="1100" b="0" dirty="0"/>
              <a:t>the validity of assessment during simulation is dependent upon several factors including the purpose of the assessment task. Validity can be enhanced by clearly defining what is being assessed and by identifying the criteria for making a judgment about performance.  Performance criteria need to be developed and evaluated to ensure construct validity</a:t>
            </a:r>
          </a:p>
          <a:p>
            <a:pPr>
              <a:lnSpc>
                <a:spcPct val="100000"/>
              </a:lnSpc>
            </a:pPr>
            <a:r>
              <a:rPr lang="en-US" sz="1100" dirty="0"/>
              <a:t>Reliability: </a:t>
            </a:r>
            <a:r>
              <a:rPr lang="en-US" sz="1100" b="0" dirty="0"/>
              <a:t>assessment reliant upon trained Faculty who can observe and record performance and transfer this to a score or decide upon a pass or fail (depending upon criteria adopted). Any performance measures requires evaluation to ensure inter and intra-rater reliability and to check the internal consistency of the measurement tool used in assessment. Reliability may also be improved through the</a:t>
            </a:r>
          </a:p>
          <a:p>
            <a:pPr>
              <a:lnSpc>
                <a:spcPct val="100000"/>
              </a:lnSpc>
            </a:pPr>
            <a:r>
              <a:rPr lang="en-GB" sz="1100" b="0" dirty="0"/>
              <a:t>use of scoring </a:t>
            </a:r>
            <a:r>
              <a:rPr lang="en-GB" sz="1100" b="0" dirty="0" err="1"/>
              <a:t>rubics</a:t>
            </a:r>
            <a:r>
              <a:rPr lang="en-GB" sz="1100" b="0" dirty="0"/>
              <a:t> or using multiple evaluators and triangulation.</a:t>
            </a:r>
            <a:endParaRPr lang="en-US" sz="1100" b="0" dirty="0"/>
          </a:p>
          <a:p>
            <a:pPr>
              <a:lnSpc>
                <a:spcPct val="100000"/>
              </a:lnSpc>
            </a:pPr>
            <a:r>
              <a:rPr lang="en-US" sz="1100" dirty="0"/>
              <a:t>Sampling: </a:t>
            </a:r>
            <a:r>
              <a:rPr lang="en-US" sz="1100" b="0" dirty="0"/>
              <a:t>when deciding what to assess Faculty should consider the merits of sampling key actions rather </a:t>
            </a:r>
          </a:p>
          <a:p>
            <a:pPr>
              <a:lnSpc>
                <a:spcPct val="100000"/>
              </a:lnSpc>
            </a:pPr>
            <a:r>
              <a:rPr lang="en-US" sz="1100" b="0" dirty="0"/>
              <a:t>than all </a:t>
            </a:r>
            <a:r>
              <a:rPr lang="en-US" sz="1100" b="0" dirty="0" err="1"/>
              <a:t>behaviours</a:t>
            </a:r>
            <a:endParaRPr lang="en-US" sz="1100" b="0" dirty="0"/>
          </a:p>
          <a:p>
            <a:pPr>
              <a:lnSpc>
                <a:spcPct val="100000"/>
              </a:lnSpc>
            </a:pPr>
            <a:r>
              <a:rPr lang="en-US" sz="1100" dirty="0"/>
              <a:t>Cost Effectiveness: </a:t>
            </a:r>
            <a:r>
              <a:rPr lang="en-US" sz="1100" b="0" dirty="0"/>
              <a:t>the assessment of individual students using full emersion simulation </a:t>
            </a:r>
          </a:p>
          <a:p>
            <a:pPr>
              <a:lnSpc>
                <a:spcPct val="100000"/>
              </a:lnSpc>
            </a:pPr>
            <a:r>
              <a:rPr lang="en-US" sz="1100" b="0" dirty="0"/>
              <a:t>scenarios are likely to be very time consuming and costly.</a:t>
            </a:r>
          </a:p>
        </p:txBody>
      </p:sp>
      <p:pic>
        <p:nvPicPr>
          <p:cNvPr id="9" name="Picture 2"/>
          <p:cNvPicPr>
            <a:picLocks noChangeAspect="1" noChangeArrowheads="1"/>
          </p:cNvPicPr>
          <p:nvPr/>
        </p:nvPicPr>
        <p:blipFill>
          <a:blip r:embed="rId2" cstate="print"/>
          <a:srcRect t="11067"/>
          <a:stretch>
            <a:fillRect/>
          </a:stretch>
        </p:blipFill>
        <p:spPr bwMode="auto">
          <a:xfrm>
            <a:off x="5220072" y="620688"/>
            <a:ext cx="3923928" cy="2232248"/>
          </a:xfrm>
          <a:prstGeom prst="rect">
            <a:avLst/>
          </a:prstGeom>
          <a:noFill/>
          <a:ln w="9525">
            <a:noFill/>
            <a:miter lim="800000"/>
            <a:headEnd/>
            <a:tailEnd/>
          </a:ln>
        </p:spPr>
      </p:pic>
      <p:sp>
        <p:nvSpPr>
          <p:cNvPr id="11" name="Right Arrow 10"/>
          <p:cNvSpPr/>
          <p:nvPr/>
        </p:nvSpPr>
        <p:spPr>
          <a:xfrm rot="10800000">
            <a:off x="6804248" y="1340768"/>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548680"/>
            <a:ext cx="5148064" cy="5400600"/>
          </a:xfrm>
          <a:prstGeom prst="rect">
            <a:avLst/>
          </a:prstGeom>
        </p:spPr>
        <p:txBody>
          <a:bodyPr/>
          <a:lstStyle/>
          <a:p>
            <a:pPr>
              <a:lnSpc>
                <a:spcPct val="100000"/>
              </a:lnSpc>
            </a:pPr>
            <a:r>
              <a:rPr lang="en-US" sz="1100" b="1" dirty="0">
                <a:solidFill>
                  <a:schemeClr val="bg2">
                    <a:lumMod val="25000"/>
                  </a:schemeClr>
                </a:solidFill>
              </a:rPr>
              <a:t>Educational Impact: </a:t>
            </a:r>
            <a:r>
              <a:rPr lang="en-US" sz="1100" dirty="0"/>
              <a:t>the testing of skills leads student to practice these skills thereby enhancing performance. Checklists may result in a students performance being geared towards gaining marks rather than reacting to the given scenario. In addition, students may select the correct action without providing a valid rationale for doing so e.g. you can pass by calling for assistance without knowing why you needed assistance.</a:t>
            </a:r>
          </a:p>
          <a:p>
            <a:pPr marL="169863" indent="-169863">
              <a:spcBef>
                <a:spcPct val="20000"/>
              </a:spcBef>
              <a:buClr>
                <a:schemeClr val="tx2">
                  <a:lumMod val="75000"/>
                </a:schemeClr>
              </a:buClr>
              <a:buSzPct val="70000"/>
            </a:pPr>
            <a:endPar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GOOD ASSESSMENT PRACTICE – SIMULATION</a:t>
            </a:r>
          </a:p>
          <a:p>
            <a:pPr marL="169863" indent="-169863">
              <a:spcBef>
                <a:spcPct val="20000"/>
              </a:spcBef>
              <a:buClr>
                <a:schemeClr val="tx2">
                  <a:lumMod val="75000"/>
                </a:schemeClr>
              </a:buClr>
              <a:buSzPct val="70000"/>
            </a:pPr>
            <a:r>
              <a:rPr lang="en-GB" sz="1100" b="1" i="1" dirty="0">
                <a:solidFill>
                  <a:schemeClr val="tx2">
                    <a:lumMod val="75000"/>
                  </a:schemeClr>
                </a:solidFill>
                <a:cs typeface="Segoe UI" pitchFamily="34" charset="0"/>
              </a:rPr>
              <a:t>	</a:t>
            </a:r>
            <a:r>
              <a:rPr lang="en-GB" sz="1100" i="1" u="sng" dirty="0">
                <a:solidFill>
                  <a:schemeClr val="tx2">
                    <a:lumMod val="75000"/>
                  </a:schemeClr>
                </a:solidFill>
                <a:cs typeface="Segoe UI" pitchFamily="34" charset="0"/>
              </a:rPr>
              <a:t>Please note these aspects may only be engaged in specific types of simulation</a:t>
            </a:r>
            <a:endParaRPr kumimoji="0" lang="en-US" sz="1100" i="1" u="sng"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buFont typeface="Arial" pitchFamily="34" charset="0"/>
              <a:buChar char="•"/>
            </a:pPr>
            <a:r>
              <a:rPr lang="en-US" sz="1100" b="1" dirty="0" err="1">
                <a:solidFill>
                  <a:schemeClr val="tx2">
                    <a:lumMod val="75000"/>
                  </a:schemeClr>
                </a:solidFill>
                <a:cs typeface="Segoe UI" pitchFamily="34" charset="0"/>
              </a:rPr>
              <a:t>Emphasises</a:t>
            </a:r>
            <a:r>
              <a:rPr lang="en-US" sz="1100" b="1" dirty="0">
                <a:solidFill>
                  <a:schemeClr val="tx2">
                    <a:lumMod val="75000"/>
                  </a:schemeClr>
                </a:solidFill>
                <a:cs typeface="Segoe UI" pitchFamily="34" charset="0"/>
              </a:rPr>
              <a:t> authentic and complex assessment tasks – </a:t>
            </a:r>
            <a:r>
              <a:rPr lang="en-US" sz="1100" dirty="0" err="1">
                <a:solidFill>
                  <a:schemeClr val="tx2">
                    <a:lumMod val="75000"/>
                  </a:schemeClr>
                </a:solidFill>
                <a:cs typeface="Segoe UI" pitchFamily="34" charset="0"/>
              </a:rPr>
              <a:t>standardised</a:t>
            </a:r>
            <a:r>
              <a:rPr lang="en-US" sz="1100" dirty="0">
                <a:solidFill>
                  <a:schemeClr val="tx2">
                    <a:lumMod val="75000"/>
                  </a:schemeClr>
                </a:solidFill>
                <a:cs typeface="Segoe UI" pitchFamily="34" charset="0"/>
              </a:rPr>
              <a:t> patients or scenarios within human patient mannequins can be used to create relatively authentic and complex assessment tasks. However, assessment using observation of performance alone does not provide information about the students level of understanding, reasoning and decision making. Techniques such as ‘thinking aloud’ (ref) and viva voce examination after the simulation may allow for the assessment of knowledge</a:t>
            </a:r>
            <a:r>
              <a:rPr lang="en-US" sz="1100" b="1" dirty="0">
                <a:solidFill>
                  <a:schemeClr val="tx2">
                    <a:lumMod val="75000"/>
                  </a:schemeClr>
                </a:solidFill>
                <a:cs typeface="Segoe UI" pitchFamily="34" charset="0"/>
              </a:rPr>
              <a:t> </a:t>
            </a:r>
            <a:r>
              <a:rPr lang="en-US" sz="1100" dirty="0">
                <a:solidFill>
                  <a:schemeClr val="tx2">
                    <a:lumMod val="75000"/>
                  </a:schemeClr>
                </a:solidFill>
                <a:cs typeface="Segoe UI" pitchFamily="34" charset="0"/>
              </a:rPr>
              <a:t>alongside performance.</a:t>
            </a:r>
          </a:p>
          <a:p>
            <a:pPr marL="169863" indent="-169863">
              <a:spcBef>
                <a:spcPct val="20000"/>
              </a:spcBef>
              <a:buClr>
                <a:schemeClr val="tx2">
                  <a:lumMod val="75000"/>
                </a:schemeClr>
              </a:buClr>
              <a:buSzPct val="70000"/>
              <a:buFont typeface="Arial" pitchFamily="34" charset="0"/>
              <a:buChar char="•"/>
            </a:pPr>
            <a:r>
              <a:rPr lang="en-US" sz="1100" b="1" dirty="0">
                <a:solidFill>
                  <a:schemeClr val="tx2">
                    <a:lumMod val="75000"/>
                  </a:schemeClr>
                </a:solidFill>
                <a:cs typeface="Segoe UI" pitchFamily="34" charset="0"/>
              </a:rPr>
              <a:t>Offers low stakes confidence building opportunities and practice – </a:t>
            </a:r>
            <a:r>
              <a:rPr lang="en-US" sz="1100" dirty="0">
                <a:solidFill>
                  <a:schemeClr val="tx2">
                    <a:lumMod val="75000"/>
                  </a:schemeClr>
                </a:solidFill>
                <a:cs typeface="Segoe UI" pitchFamily="34" charset="0"/>
              </a:rPr>
              <a:t>any assessment involving simulation must allow students an opportunity to practice both within timetabled sessions and outside of this as part of  independent study. Simulation using single task trainers or to practice single skills may enable students to develop skills before moving on to more complex assessment tasks using authentic scenarios</a:t>
            </a:r>
          </a:p>
          <a:p>
            <a:pPr marL="169863" indent="-169863">
              <a:spcBef>
                <a:spcPct val="20000"/>
              </a:spcBef>
              <a:buClr>
                <a:schemeClr val="tx2">
                  <a:lumMod val="75000"/>
                </a:schemeClr>
              </a:buClr>
              <a:buSzPct val="70000"/>
              <a:buFont typeface="Arial" pitchFamily="34" charset="0"/>
              <a:buChar char="•"/>
            </a:pPr>
            <a:r>
              <a:rPr lang="en-US" sz="1100" b="1" dirty="0">
                <a:solidFill>
                  <a:schemeClr val="tx2">
                    <a:lumMod val="75000"/>
                  </a:schemeClr>
                </a:solidFill>
                <a:cs typeface="Segoe UI" pitchFamily="34" charset="0"/>
              </a:rPr>
              <a:t>Uses high stakes summative assessment rigorously but sparingly – </a:t>
            </a:r>
            <a:r>
              <a:rPr lang="en-US" sz="1100" dirty="0">
                <a:solidFill>
                  <a:schemeClr val="tx2">
                    <a:lumMod val="75000"/>
                  </a:schemeClr>
                </a:solidFill>
                <a:cs typeface="Segoe UI" pitchFamily="34" charset="0"/>
              </a:rPr>
              <a:t>simulation offers an opportunity to assess performance in vitro. High stakes summative methods of this nature should have a clearly defined purpose e.g. to assess events which are high risk or uncommon in clinical practice.</a:t>
            </a:r>
          </a:p>
          <a:p>
            <a:pPr marL="169863" indent="-169863">
              <a:spcBef>
                <a:spcPct val="20000"/>
              </a:spcBef>
              <a:buClr>
                <a:schemeClr val="tx2">
                  <a:lumMod val="75000"/>
                </a:schemeClr>
              </a:buClr>
              <a:buSzPct val="70000"/>
              <a:buFont typeface="Arial" pitchFamily="34" charset="0"/>
              <a:buChar char="•"/>
            </a:pPr>
            <a:r>
              <a:rPr lang="en-US" sz="1100" b="1" dirty="0">
                <a:solidFill>
                  <a:schemeClr val="tx2">
                    <a:lumMod val="75000"/>
                  </a:schemeClr>
                </a:solidFill>
                <a:cs typeface="Segoe UI" pitchFamily="34" charset="0"/>
              </a:rPr>
              <a:t>Is rich in formal feedback – </a:t>
            </a:r>
            <a:r>
              <a:rPr lang="en-US" sz="1100" dirty="0">
                <a:solidFill>
                  <a:schemeClr val="tx2">
                    <a:lumMod val="75000"/>
                  </a:schemeClr>
                </a:solidFill>
                <a:cs typeface="Segoe UI" pitchFamily="34" charset="0"/>
              </a:rPr>
              <a:t>when using simulation as a method of assessing performance any formative and / or practice sessions should include a comprehensive de-brief and identification of learning points. Students should be offered both verbal and written feedback on their performance in order that they can seek to develop their performance before any summative assessment.</a:t>
            </a:r>
          </a:p>
        </p:txBody>
      </p:sp>
      <p:sp>
        <p:nvSpPr>
          <p:cNvPr id="6" name="Oval 5"/>
          <p:cNvSpPr/>
          <p:nvPr/>
        </p:nvSpPr>
        <p:spPr>
          <a:xfrm>
            <a:off x="6876256"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588224"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380312" y="2996952"/>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596336"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fontScale="92500" lnSpcReduction="20000"/>
          </a:bodyPr>
          <a:lstStyle/>
          <a:p>
            <a:r>
              <a:rPr lang="en-US" sz="1600" dirty="0"/>
              <a:t>Objective Structured Clinical Examination</a:t>
            </a:r>
          </a:p>
          <a:p>
            <a:pPr>
              <a:lnSpc>
                <a:spcPct val="110000"/>
              </a:lnSpc>
            </a:pPr>
            <a:r>
              <a:rPr lang="en-US" sz="1200" dirty="0"/>
              <a:t>AIM: </a:t>
            </a:r>
            <a:r>
              <a:rPr lang="en-GB" sz="1200" b="0" dirty="0"/>
              <a:t>in vitro performance based assessment / examination usually involving </a:t>
            </a:r>
          </a:p>
          <a:p>
            <a:pPr>
              <a:lnSpc>
                <a:spcPct val="110000"/>
              </a:lnSpc>
            </a:pPr>
            <a:r>
              <a:rPr lang="en-GB" sz="1200" b="0" dirty="0"/>
              <a:t>several test stations</a:t>
            </a:r>
          </a:p>
          <a:p>
            <a:pPr>
              <a:lnSpc>
                <a:spcPct val="100000"/>
              </a:lnSpc>
            </a:pPr>
            <a:r>
              <a:rPr lang="en-US" sz="1200" dirty="0"/>
              <a:t>RANGE: </a:t>
            </a:r>
            <a:r>
              <a:rPr lang="en-GB" sz="1200" b="0" dirty="0"/>
              <a:t>performance based examination of a single skill through to the </a:t>
            </a:r>
          </a:p>
          <a:p>
            <a:pPr>
              <a:lnSpc>
                <a:spcPct val="100000"/>
              </a:lnSpc>
            </a:pPr>
            <a:r>
              <a:rPr lang="en-GB" sz="1200" b="0" dirty="0"/>
              <a:t>assessment of complex clinical scenarios using standardised patients</a:t>
            </a:r>
            <a:endParaRPr lang="en-US" sz="1200" b="0" dirty="0"/>
          </a:p>
          <a:p>
            <a:pPr>
              <a:lnSpc>
                <a:spcPct val="120000"/>
              </a:lnSpc>
            </a:pPr>
            <a:r>
              <a:rPr lang="en-US" sz="1200" dirty="0"/>
              <a:t>ASSESSMENT: </a:t>
            </a:r>
            <a:r>
              <a:rPr lang="en-GB" sz="1200" b="0" dirty="0"/>
              <a:t>commonly involves 8-12 relatively short stations.</a:t>
            </a:r>
          </a:p>
          <a:p>
            <a:pPr>
              <a:lnSpc>
                <a:spcPct val="120000"/>
              </a:lnSpc>
            </a:pPr>
            <a:r>
              <a:rPr lang="en-GB" sz="1200" b="0" dirty="0"/>
              <a:t>However, complex clinical scenarios may last for up to 30 minutes to allow for </a:t>
            </a:r>
          </a:p>
          <a:p>
            <a:pPr>
              <a:lnSpc>
                <a:spcPct val="120000"/>
              </a:lnSpc>
            </a:pPr>
            <a:r>
              <a:rPr lang="en-GB" sz="1200" b="0" dirty="0"/>
              <a:t>history taking and physical examination of the patient.</a:t>
            </a:r>
          </a:p>
          <a:p>
            <a:pPr>
              <a:lnSpc>
                <a:spcPct val="120000"/>
              </a:lnSpc>
            </a:pPr>
            <a:r>
              <a:rPr lang="en-GB" sz="1200" b="0" dirty="0"/>
              <a:t> Assessment commonly used to assess:</a:t>
            </a:r>
          </a:p>
          <a:p>
            <a:pPr>
              <a:lnSpc>
                <a:spcPct val="120000"/>
              </a:lnSpc>
              <a:buFont typeface="Arial" pitchFamily="34" charset="0"/>
              <a:buChar char="•"/>
            </a:pPr>
            <a:r>
              <a:rPr lang="en-GB" sz="1200" b="0" dirty="0"/>
              <a:t>Clinical skills</a:t>
            </a:r>
          </a:p>
          <a:p>
            <a:pPr>
              <a:lnSpc>
                <a:spcPct val="120000"/>
              </a:lnSpc>
              <a:buFont typeface="Arial" pitchFamily="34" charset="0"/>
              <a:buChar char="•"/>
            </a:pPr>
            <a:r>
              <a:rPr lang="en-GB" sz="1200" b="0" dirty="0"/>
              <a:t>History taking</a:t>
            </a:r>
          </a:p>
          <a:p>
            <a:pPr>
              <a:lnSpc>
                <a:spcPct val="120000"/>
              </a:lnSpc>
              <a:buFont typeface="Arial" pitchFamily="34" charset="0"/>
              <a:buChar char="•"/>
            </a:pPr>
            <a:r>
              <a:rPr lang="en-GB" sz="1200" b="0" dirty="0"/>
              <a:t>Diagnostic reasoning</a:t>
            </a:r>
          </a:p>
          <a:p>
            <a:pPr>
              <a:lnSpc>
                <a:spcPct val="120000"/>
              </a:lnSpc>
              <a:buFont typeface="Arial" pitchFamily="34" charset="0"/>
              <a:buChar char="•"/>
            </a:pPr>
            <a:r>
              <a:rPr lang="en-GB" sz="1200" b="0" dirty="0"/>
              <a:t>Team working skills (in complex team based scenarios</a:t>
            </a:r>
            <a:endParaRPr lang="en-US" sz="1200" b="0" dirty="0"/>
          </a:p>
          <a:p>
            <a:pPr>
              <a:lnSpc>
                <a:spcPct val="100000"/>
              </a:lnSpc>
            </a:pPr>
            <a:r>
              <a:rPr lang="en-US" sz="1100" dirty="0"/>
              <a:t>KEY ISSUES IN ASSESSMENT:</a:t>
            </a:r>
          </a:p>
          <a:p>
            <a:pPr>
              <a:lnSpc>
                <a:spcPct val="100000"/>
              </a:lnSpc>
            </a:pPr>
            <a:r>
              <a:rPr lang="en-US" sz="1200" dirty="0"/>
              <a:t>Validity: </a:t>
            </a:r>
            <a:r>
              <a:rPr lang="en-GB" sz="1200" b="0" dirty="0"/>
              <a:t>careful consideration should be given to what skills are being assessed and whether these can be measured through observation. The purpose of each OSCE station needs to be explicit in the planning of the assessment. Each clinical case should be subject to review to ensure they can be undertaken in the allocated timescale and to ensure they are measuring the skill or competency they purport to assess. </a:t>
            </a:r>
          </a:p>
          <a:p>
            <a:pPr>
              <a:lnSpc>
                <a:spcPct val="100000"/>
              </a:lnSpc>
            </a:pPr>
            <a:r>
              <a:rPr lang="en-GB" sz="1200" b="0" dirty="0"/>
              <a:t>Rating forms should be developed and subjected to validity checks (of criteria) to ensure item internal consistency. Consideration also needs to be given to both the scoring method and the pass mark. Whilst individual behavioural checklists are commonly used the use of global rating scales have been shown to be as valid and reliable.</a:t>
            </a:r>
          </a:p>
          <a:p>
            <a:pPr>
              <a:lnSpc>
                <a:spcPct val="100000"/>
              </a:lnSpc>
            </a:pPr>
            <a:r>
              <a:rPr lang="en-US" sz="1200" dirty="0"/>
              <a:t>Reliability: </a:t>
            </a:r>
            <a:r>
              <a:rPr lang="en-GB" sz="1200" b="0" dirty="0"/>
              <a:t>reliability is dependent upon both the scoring tools and examiner training. Scoring tools should be assessed in terms of test re-test reliability e.g. do they produce similar results when administered twice and to examine inter-</a:t>
            </a:r>
            <a:r>
              <a:rPr lang="en-GB" sz="1200" b="0" dirty="0" err="1"/>
              <a:t>rater</a:t>
            </a:r>
            <a:r>
              <a:rPr lang="en-GB" sz="1200" b="0" dirty="0"/>
              <a:t> reliability to ensure that different examiners also produce similar results. </a:t>
            </a:r>
          </a:p>
          <a:p>
            <a:pPr>
              <a:lnSpc>
                <a:spcPct val="100000"/>
              </a:lnSpc>
            </a:pPr>
            <a:r>
              <a:rPr lang="en-US" sz="1200" dirty="0"/>
              <a:t>Sampling: </a:t>
            </a:r>
            <a:r>
              <a:rPr lang="en-GB" sz="1200" b="0" dirty="0"/>
              <a:t>within OSCE’s reliability can be improved by having an increased number of stations. Performance across stations is not </a:t>
            </a:r>
          </a:p>
          <a:p>
            <a:pPr>
              <a:lnSpc>
                <a:spcPct val="100000"/>
              </a:lnSpc>
            </a:pPr>
            <a:r>
              <a:rPr lang="en-GB" sz="1200" b="0" dirty="0"/>
              <a:t>consistent and good performance at one station does not predict performance at other stations. Therefore, the </a:t>
            </a:r>
          </a:p>
          <a:p>
            <a:pPr>
              <a:lnSpc>
                <a:spcPct val="100000"/>
              </a:lnSpc>
            </a:pPr>
            <a:r>
              <a:rPr lang="en-GB" sz="1200" b="0" dirty="0"/>
              <a:t>greater the number of test stations the more reliable the results obtained. </a:t>
            </a:r>
          </a:p>
          <a:p>
            <a:pPr>
              <a:lnSpc>
                <a:spcPct val="100000"/>
              </a:lnSpc>
            </a:pPr>
            <a:r>
              <a:rPr lang="en-US" sz="1200" dirty="0"/>
              <a:t>Cost Effectiveness:  </a:t>
            </a:r>
            <a:r>
              <a:rPr lang="en-GB" sz="1200" b="0" dirty="0"/>
              <a:t>OSCE’s are resource intensive and can prove to be costly if standardised patients</a:t>
            </a:r>
          </a:p>
          <a:p>
            <a:pPr>
              <a:lnSpc>
                <a:spcPct val="100000"/>
              </a:lnSpc>
            </a:pPr>
            <a:r>
              <a:rPr lang="en-GB" sz="1200" b="0" dirty="0"/>
              <a:t>and multiple stations are used</a:t>
            </a:r>
          </a:p>
          <a:p>
            <a:pPr>
              <a:lnSpc>
                <a:spcPct val="100000"/>
              </a:lnSpc>
            </a:pPr>
            <a:endParaRPr lang="en-US" sz="1200" b="0" dirty="0"/>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232248"/>
          </a:xfrm>
          <a:prstGeom prst="rect">
            <a:avLst/>
          </a:prstGeom>
          <a:noFill/>
          <a:ln w="9525">
            <a:noFill/>
            <a:miter lim="800000"/>
            <a:headEnd/>
            <a:tailEnd/>
          </a:ln>
        </p:spPr>
      </p:pic>
      <p:sp>
        <p:nvSpPr>
          <p:cNvPr id="5" name="Right Arrow 4"/>
          <p:cNvSpPr/>
          <p:nvPr/>
        </p:nvSpPr>
        <p:spPr>
          <a:xfrm rot="10800000">
            <a:off x="6804248" y="1340768"/>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548680"/>
            <a:ext cx="5148064" cy="5256584"/>
          </a:xfrm>
          <a:prstGeom prst="rect">
            <a:avLst/>
          </a:prstGeom>
        </p:spPr>
        <p:txBody>
          <a:bodyPr/>
          <a:lstStyle/>
          <a:p>
            <a:pPr>
              <a:lnSpc>
                <a:spcPct val="100000"/>
              </a:lnSpc>
            </a:pPr>
            <a:r>
              <a:rPr lang="en-US" sz="1100" b="1" dirty="0">
                <a:solidFill>
                  <a:schemeClr val="bg2">
                    <a:lumMod val="25000"/>
                  </a:schemeClr>
                </a:solidFill>
              </a:rPr>
              <a:t>Educational Impact: </a:t>
            </a:r>
          </a:p>
          <a:p>
            <a:pPr>
              <a:lnSpc>
                <a:spcPct val="100000"/>
              </a:lnSpc>
            </a:pPr>
            <a:endParaRPr lang="en-US" sz="1100" b="1" dirty="0">
              <a:solidFill>
                <a:schemeClr val="bg2">
                  <a:lumMod val="25000"/>
                </a:schemeClr>
              </a:solidFill>
            </a:endParaRPr>
          </a:p>
          <a:p>
            <a:r>
              <a:rPr lang="en-GB" sz="1100" dirty="0"/>
              <a:t>the testing of skills encourages students to practice and perfect those skills. Such practice often occurs outside of timetabled sessions and therefore as a method of assessment an OSCE promotes learning and the development of competence, However, the use of performance checklists may encourage students to focus on behaviours which yield marks rather than to perform the skill / activity as they would do in practice.</a:t>
            </a:r>
          </a:p>
          <a:p>
            <a:r>
              <a:rPr lang="en-GB" sz="1100" dirty="0"/>
              <a:t> </a:t>
            </a:r>
            <a:endPar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r>
              <a:rPr lang="en-US" sz="1100" b="1" noProof="0" dirty="0">
                <a:solidFill>
                  <a:schemeClr val="tx2">
                    <a:lumMod val="75000"/>
                  </a:schemeClr>
                </a:solidFill>
                <a:cs typeface="Segoe UI" pitchFamily="34" charset="0"/>
              </a:rPr>
              <a:t>EXAMPLES OF </a:t>
            </a: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GOOD ASSESSMENT PRACTICE – </a:t>
            </a:r>
            <a:r>
              <a:rPr lang="en-US" sz="1100" b="1" dirty="0">
                <a:solidFill>
                  <a:schemeClr val="tx2">
                    <a:lumMod val="75000"/>
                  </a:schemeClr>
                </a:solidFill>
                <a:cs typeface="Segoe UI" pitchFamily="34" charset="0"/>
              </a:rPr>
              <a:t>OSCE</a:t>
            </a: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endParaRPr lang="en-GB" sz="1100" b="1" dirty="0"/>
          </a:p>
          <a:p>
            <a:r>
              <a:rPr lang="en-US" sz="1100" i="1" dirty="0">
                <a:solidFill>
                  <a:schemeClr val="tx2">
                    <a:lumMod val="75000"/>
                  </a:schemeClr>
                </a:solidFill>
                <a:cs typeface="Segoe UI" pitchFamily="34" charset="0"/>
              </a:rPr>
              <a:t>Note  - 	Whether it is possible to achieve these examples will depend upon 	how the assessment is implemented</a:t>
            </a:r>
          </a:p>
          <a:p>
            <a:endParaRPr lang="en-GB" sz="1100" b="1" dirty="0"/>
          </a:p>
          <a:p>
            <a:r>
              <a:rPr lang="en-GB" sz="1100" b="1" dirty="0"/>
              <a:t>Authentic and complex assessment tasks </a:t>
            </a:r>
            <a:r>
              <a:rPr lang="en-GB" sz="1100" dirty="0"/>
              <a:t>– a complex scenario is likely to have greater authenticity than the performance of a single skill on a part task trainer. In terms of the assessment of performance a series of OSCE test stations may provide more opportunity assess skills than performance in a clinical setting where individuals may not get an opportunity to experience relatively rare events.</a:t>
            </a:r>
          </a:p>
          <a:p>
            <a:r>
              <a:rPr lang="en-GB" sz="1100" dirty="0"/>
              <a:t> </a:t>
            </a:r>
          </a:p>
          <a:p>
            <a:r>
              <a:rPr lang="en-GB" sz="1100" b="1" dirty="0"/>
              <a:t>Low states confidence building </a:t>
            </a:r>
            <a:r>
              <a:rPr lang="en-GB" sz="1100" dirty="0"/>
              <a:t>– OSCE as a method of assessment requires students to engage in practice both within and out with timetabled sessions. Such deliberate practice enables a student to build his / her confidence.</a:t>
            </a:r>
          </a:p>
          <a:p>
            <a:r>
              <a:rPr lang="en-GB" sz="1100" dirty="0"/>
              <a:t> </a:t>
            </a:r>
          </a:p>
          <a:p>
            <a:r>
              <a:rPr lang="en-GB" sz="1100" b="1" dirty="0"/>
              <a:t>Uses high stakes assessment sparingly </a:t>
            </a:r>
            <a:r>
              <a:rPr lang="en-GB" sz="1100" dirty="0"/>
              <a:t>– multi station OSCE’s allow for the assessment of competence and performance across a wide range of skills. This results in the use of high stakes assessment to examine multiple skills thereby reducing the need for a volume of high stakes assessment within the curriculum</a:t>
            </a:r>
          </a:p>
          <a:p>
            <a:r>
              <a:rPr lang="en-GB" sz="1100" dirty="0"/>
              <a:t> </a:t>
            </a:r>
          </a:p>
          <a:p>
            <a:r>
              <a:rPr lang="en-GB" sz="1100" b="1" dirty="0"/>
              <a:t>Feedback </a:t>
            </a:r>
            <a:r>
              <a:rPr lang="en-GB" sz="1100" dirty="0"/>
              <a:t>– the use of rating scales and score sheets allows student to receive formal feedback on performance and to identify areas for future development. In addition, individual feedback can be built in at each test station although this could impact on the time required to conduct the assessment</a:t>
            </a:r>
          </a:p>
          <a:p>
            <a:r>
              <a:rPr lang="en-GB" sz="1100" dirty="0"/>
              <a:t> </a:t>
            </a:r>
          </a:p>
          <a:p>
            <a:pPr marL="169863" indent="-169863">
              <a:spcBef>
                <a:spcPct val="20000"/>
              </a:spcBef>
              <a:buClr>
                <a:schemeClr val="tx2">
                  <a:lumMod val="75000"/>
                </a:schemeClr>
              </a:buClr>
              <a:buSzPct val="70000"/>
              <a:buFont typeface="Arial" pitchFamily="34" charset="0"/>
              <a:buChar char="•"/>
            </a:pPr>
            <a:endParaRPr lang="en-US" sz="1100" dirty="0">
              <a:solidFill>
                <a:schemeClr val="tx2">
                  <a:lumMod val="75000"/>
                </a:schemeClr>
              </a:solidFill>
              <a:cs typeface="Segoe UI" pitchFamily="34" charset="0"/>
            </a:endParaRPr>
          </a:p>
        </p:txBody>
      </p:sp>
      <p:sp>
        <p:nvSpPr>
          <p:cNvPr id="6" name="Oval 5"/>
          <p:cNvSpPr/>
          <p:nvPr/>
        </p:nvSpPr>
        <p:spPr>
          <a:xfrm>
            <a:off x="7596336"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308304" y="2996952"/>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588224"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308304"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fontScale="92500"/>
          </a:bodyPr>
          <a:lstStyle/>
          <a:p>
            <a:r>
              <a:rPr lang="en-US" sz="1600" dirty="0"/>
              <a:t>Observation of Practice</a:t>
            </a:r>
          </a:p>
          <a:p>
            <a:pPr>
              <a:lnSpc>
                <a:spcPct val="110000"/>
              </a:lnSpc>
            </a:pPr>
            <a:r>
              <a:rPr lang="en-US" sz="1200" dirty="0"/>
              <a:t>AIM: </a:t>
            </a:r>
            <a:r>
              <a:rPr lang="en-GB" sz="1200" b="0" dirty="0"/>
              <a:t>to assess the performance of a student in a real life setting</a:t>
            </a:r>
            <a:endParaRPr lang="en-US" sz="1200" b="0" dirty="0"/>
          </a:p>
          <a:p>
            <a:pPr>
              <a:lnSpc>
                <a:spcPct val="110000"/>
              </a:lnSpc>
            </a:pPr>
            <a:r>
              <a:rPr lang="en-US" sz="1200" dirty="0"/>
              <a:t>RANGE: </a:t>
            </a:r>
            <a:r>
              <a:rPr lang="en-GB" sz="1200" b="0" dirty="0"/>
              <a:t>from the assessment of performance of a specific skill to </a:t>
            </a:r>
          </a:p>
          <a:p>
            <a:pPr>
              <a:lnSpc>
                <a:spcPct val="110000"/>
              </a:lnSpc>
            </a:pPr>
            <a:r>
              <a:rPr lang="en-GB" sz="1200" b="0" dirty="0"/>
              <a:t>the assessment of performance across several domains</a:t>
            </a:r>
          </a:p>
          <a:p>
            <a:pPr>
              <a:lnSpc>
                <a:spcPct val="110000"/>
              </a:lnSpc>
            </a:pPr>
            <a:r>
              <a:rPr lang="en-US" sz="1200" dirty="0"/>
              <a:t>ASSESSMENT</a:t>
            </a:r>
            <a:r>
              <a:rPr lang="en-US" sz="1200" b="0" dirty="0"/>
              <a:t>: </a:t>
            </a:r>
            <a:r>
              <a:rPr lang="en-GB" sz="1200" b="0" dirty="0"/>
              <a:t>It is not possible to assess all competencies in a reliable and #</a:t>
            </a:r>
          </a:p>
          <a:p>
            <a:pPr>
              <a:lnSpc>
                <a:spcPct val="110000"/>
              </a:lnSpc>
            </a:pPr>
            <a:r>
              <a:rPr lang="en-GB" sz="1200" b="0" dirty="0"/>
              <a:t>valid way on every placement therefore sampling us used to examine </a:t>
            </a:r>
          </a:p>
          <a:p>
            <a:pPr>
              <a:lnSpc>
                <a:spcPct val="110000"/>
              </a:lnSpc>
            </a:pPr>
            <a:r>
              <a:rPr lang="en-GB" sz="1200" b="0" dirty="0"/>
              <a:t>specific skills / domains. Scores achieved during simulated practice are </a:t>
            </a:r>
          </a:p>
          <a:p>
            <a:pPr>
              <a:lnSpc>
                <a:spcPct val="110000"/>
              </a:lnSpc>
            </a:pPr>
            <a:r>
              <a:rPr lang="en-GB" sz="1200" b="0" dirty="0"/>
              <a:t>often higher than those achieved in ‘real life’ settings </a:t>
            </a:r>
          </a:p>
          <a:p>
            <a:pPr>
              <a:lnSpc>
                <a:spcPct val="110000"/>
              </a:lnSpc>
            </a:pPr>
            <a:r>
              <a:rPr lang="en-GB" sz="1200" b="0" dirty="0"/>
              <a:t>(</a:t>
            </a:r>
            <a:r>
              <a:rPr lang="en-GB" sz="1200" b="0" dirty="0" err="1"/>
              <a:t>Rethans</a:t>
            </a:r>
            <a:r>
              <a:rPr lang="en-GB" sz="1200" b="0" dirty="0"/>
              <a:t> et al, 1991) due to lower complexity / authenticity</a:t>
            </a:r>
          </a:p>
          <a:p>
            <a:pPr>
              <a:lnSpc>
                <a:spcPct val="110000"/>
              </a:lnSpc>
            </a:pPr>
            <a:r>
              <a:rPr lang="en-GB" sz="1200" b="0" dirty="0"/>
              <a:t>Most assessments use checklists or rating scales:</a:t>
            </a:r>
          </a:p>
          <a:p>
            <a:pPr>
              <a:lnSpc>
                <a:spcPct val="110000"/>
              </a:lnSpc>
            </a:pPr>
            <a:r>
              <a:rPr lang="en-GB" sz="1200" b="0" dirty="0"/>
              <a:t> </a:t>
            </a:r>
            <a:r>
              <a:rPr lang="en-GB" sz="1200" u="sng" dirty="0"/>
              <a:t>Checklists </a:t>
            </a:r>
            <a:r>
              <a:rPr lang="en-GB" sz="1200" b="0" dirty="0"/>
              <a:t>– contain items or statements about behaviour. Checklists are convenient, objective, can be standardised and are useful for aspects of practice which can be easily broken down into items</a:t>
            </a:r>
          </a:p>
          <a:p>
            <a:pPr>
              <a:lnSpc>
                <a:spcPct val="110000"/>
              </a:lnSpc>
            </a:pPr>
            <a:r>
              <a:rPr lang="en-GB" sz="1200" b="0" dirty="0"/>
              <a:t> </a:t>
            </a:r>
            <a:r>
              <a:rPr lang="en-GB" sz="1200" u="sng" dirty="0"/>
              <a:t>Rating scales </a:t>
            </a:r>
            <a:r>
              <a:rPr lang="en-GB" sz="1200" b="0" dirty="0"/>
              <a:t>– are often global measures of performance. Many rating scales are anchored to behavioural indicators to improve reliability</a:t>
            </a:r>
          </a:p>
          <a:p>
            <a:pPr>
              <a:lnSpc>
                <a:spcPct val="110000"/>
              </a:lnSpc>
            </a:pPr>
            <a:r>
              <a:rPr lang="en-GB" sz="1200" dirty="0"/>
              <a:t> </a:t>
            </a:r>
          </a:p>
          <a:p>
            <a:pPr>
              <a:lnSpc>
                <a:spcPct val="110000"/>
              </a:lnSpc>
            </a:pPr>
            <a:r>
              <a:rPr lang="en-US" sz="1200" dirty="0"/>
              <a:t>KEY ISSUES IN ASSESSMENT:</a:t>
            </a:r>
          </a:p>
          <a:p>
            <a:pPr>
              <a:lnSpc>
                <a:spcPct val="110000"/>
              </a:lnSpc>
            </a:pPr>
            <a:r>
              <a:rPr lang="en-US" sz="1200" dirty="0"/>
              <a:t>Validity: </a:t>
            </a:r>
            <a:r>
              <a:rPr lang="en-GB" sz="1200" b="0" dirty="0"/>
              <a:t>measures of performance will be valid if they measure what they intend to measure. Specific checklists or global rating scales for domains of practice are likely to be more valid than a single overall rating of practice performance. Assessment forms can be evaluated to ensure it has construct validity by examining for example the internal consistency of items amongst other methods</a:t>
            </a:r>
          </a:p>
          <a:p>
            <a:pPr>
              <a:lnSpc>
                <a:spcPct val="110000"/>
              </a:lnSpc>
            </a:pPr>
            <a:r>
              <a:rPr lang="en-US" sz="1200" dirty="0"/>
              <a:t>Reliability:</a:t>
            </a:r>
            <a:r>
              <a:rPr lang="en-GB" sz="1200" b="0" dirty="0"/>
              <a:t> the reliability of an assessment form containing a checklist / scale can be improved by training the </a:t>
            </a:r>
            <a:r>
              <a:rPr lang="en-GB" sz="1200" b="0" dirty="0" err="1"/>
              <a:t>raters</a:t>
            </a:r>
            <a:r>
              <a:rPr lang="en-GB" sz="1200" b="0" dirty="0"/>
              <a:t>, anchoring items to behavioural indicators and the use of multiple </a:t>
            </a:r>
            <a:r>
              <a:rPr lang="en-GB" sz="1200" b="0" dirty="0" err="1"/>
              <a:t>raters</a:t>
            </a:r>
            <a:r>
              <a:rPr lang="en-GB" sz="1200" b="0" dirty="0"/>
              <a:t> to triangulate results and to improve their </a:t>
            </a:r>
          </a:p>
          <a:p>
            <a:pPr>
              <a:lnSpc>
                <a:spcPct val="110000"/>
              </a:lnSpc>
            </a:pPr>
            <a:r>
              <a:rPr lang="en-GB" sz="1200" b="0" dirty="0"/>
              <a:t>reliability.</a:t>
            </a:r>
          </a:p>
          <a:p>
            <a:pPr>
              <a:lnSpc>
                <a:spcPct val="110000"/>
              </a:lnSpc>
            </a:pPr>
            <a:r>
              <a:rPr lang="en-US" sz="1200" dirty="0"/>
              <a:t>Sampling: </a:t>
            </a:r>
            <a:r>
              <a:rPr lang="en-US" sz="1200" b="0" dirty="0"/>
              <a:t>as highlighted earlier it is not feasible to assess all individual competencies in a reliable</a:t>
            </a:r>
          </a:p>
          <a:p>
            <a:pPr>
              <a:lnSpc>
                <a:spcPct val="110000"/>
              </a:lnSpc>
            </a:pPr>
            <a:r>
              <a:rPr lang="en-US" sz="1200" b="0" dirty="0"/>
              <a:t>way and therefore decisions need to be made about sampling of domains</a:t>
            </a:r>
            <a:endParaRPr lang="en-GB" sz="1200" b="0" dirty="0"/>
          </a:p>
          <a:p>
            <a:pPr>
              <a:lnSpc>
                <a:spcPct val="110000"/>
              </a:lnSpc>
            </a:pPr>
            <a:r>
              <a:rPr lang="en-US" sz="1200" dirty="0"/>
              <a:t>Cost Effectiveness: </a:t>
            </a:r>
            <a:r>
              <a:rPr lang="en-US" sz="1200" b="0" dirty="0"/>
              <a:t>depending upon the method may be time consuming and expensive</a:t>
            </a:r>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232248"/>
          </a:xfrm>
          <a:prstGeom prst="rect">
            <a:avLst/>
          </a:prstGeom>
          <a:noFill/>
          <a:ln w="9525">
            <a:noFill/>
            <a:miter lim="800000"/>
            <a:headEnd/>
            <a:tailEnd/>
          </a:ln>
        </p:spPr>
      </p:pic>
      <p:sp>
        <p:nvSpPr>
          <p:cNvPr id="5" name="Right Arrow 4"/>
          <p:cNvSpPr/>
          <p:nvPr/>
        </p:nvSpPr>
        <p:spPr>
          <a:xfrm rot="10800000">
            <a:off x="6516216" y="836712"/>
            <a:ext cx="2880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692696"/>
            <a:ext cx="5148064" cy="5256584"/>
          </a:xfrm>
          <a:prstGeom prst="rect">
            <a:avLst/>
          </a:prstGeom>
        </p:spPr>
        <p:txBody>
          <a:bodyPr/>
          <a:lstStyle/>
          <a:p>
            <a:r>
              <a:rPr lang="en-GB" sz="1100" dirty="0"/>
              <a:t> </a:t>
            </a:r>
            <a:r>
              <a:rPr lang="en-GB" sz="1100" b="1" dirty="0">
                <a:solidFill>
                  <a:schemeClr val="bg2">
                    <a:lumMod val="25000"/>
                  </a:schemeClr>
                </a:solidFill>
              </a:rPr>
              <a:t>Specific types of performance assessments</a:t>
            </a:r>
          </a:p>
          <a:p>
            <a:endParaRPr lang="en-GB" sz="1100" dirty="0"/>
          </a:p>
          <a:p>
            <a:r>
              <a:rPr lang="en-GB" sz="1100" b="1" dirty="0"/>
              <a:t>Multi-source feedback (MSF) </a:t>
            </a:r>
            <a:r>
              <a:rPr lang="en-GB" sz="1100" dirty="0"/>
              <a:t>– this tool collects evidence about a student’s performance from multiple sources. Some MSF measures also involve self rating by the student which allows for the exploration of the student’s perceived performance against how their performance has been judged by others. The results of MSF are generally presented graphically and may be reviewed by the student in conjunction with his / her practice teacher </a:t>
            </a:r>
          </a:p>
          <a:p>
            <a:r>
              <a:rPr lang="en-GB" sz="1100" dirty="0"/>
              <a:t> </a:t>
            </a:r>
          </a:p>
          <a:p>
            <a:r>
              <a:rPr lang="en-GB" sz="1100" b="1" dirty="0"/>
              <a:t>Observed skills </a:t>
            </a:r>
            <a:r>
              <a:rPr lang="en-GB" sz="1100" dirty="0"/>
              <a:t>– these are short checklists or rating scales for a specific procedure which is observed by one or more </a:t>
            </a:r>
            <a:r>
              <a:rPr lang="en-GB" sz="1100" dirty="0" err="1"/>
              <a:t>raters</a:t>
            </a:r>
            <a:endParaRPr lang="en-GB" sz="1100" dirty="0"/>
          </a:p>
          <a:p>
            <a:r>
              <a:rPr lang="en-GB" sz="1100" dirty="0"/>
              <a:t> </a:t>
            </a:r>
          </a:p>
          <a:p>
            <a:r>
              <a:rPr lang="en-GB" sz="1100" b="1" dirty="0"/>
              <a:t>Patient Assessment (PA) </a:t>
            </a:r>
            <a:r>
              <a:rPr lang="en-GB" sz="1100" dirty="0"/>
              <a:t>– patient satisfaction surveys are widely used by NHS organisations to assess quality. Patients are also now used to assess healthcare professionals / students around interpersonal skills, dignity and respect etc.</a:t>
            </a:r>
          </a:p>
          <a:p>
            <a:pPr>
              <a:lnSpc>
                <a:spcPct val="100000"/>
              </a:lnSpc>
            </a:pPr>
            <a:endParaRPr lang="en-US" sz="1100" b="1" dirty="0">
              <a:solidFill>
                <a:schemeClr val="bg2">
                  <a:lumMod val="25000"/>
                </a:schemeClr>
              </a:solidFill>
            </a:endParaRPr>
          </a:p>
          <a:p>
            <a:pPr marL="169863" indent="-169863">
              <a:spcBef>
                <a:spcPct val="20000"/>
              </a:spcBef>
              <a:buClr>
                <a:schemeClr val="tx2">
                  <a:lumMod val="75000"/>
                </a:schemeClr>
              </a:buClr>
              <a:buSzPct val="70000"/>
            </a:pPr>
            <a:r>
              <a:rPr lang="en-GB" sz="1100" b="1" dirty="0">
                <a:solidFill>
                  <a:schemeClr val="bg2">
                    <a:lumMod val="25000"/>
                  </a:schemeClr>
                </a:solidFill>
              </a:rPr>
              <a:t>Educational Impact:</a:t>
            </a:r>
            <a:r>
              <a:rPr lang="en-GB" sz="1100" b="1" dirty="0"/>
              <a:t> </a:t>
            </a:r>
            <a:r>
              <a:rPr lang="en-GB" sz="1100" dirty="0"/>
              <a:t>the main educational impact of assessments of performance are twofold. Firstly, awareness of the assessment criteria enables the student to focus their learning and development around what is required in the assessment. Sampling of performance reduces the risk associated with a single assessment, on a single day. However, in turn encourages the student to strive for consistent performance over a period rather than ‘gearing up’ and focusing on a single assessment. Finally, the feedback and ratings should enable the student to plan their future development and learning needs. </a:t>
            </a:r>
          </a:p>
          <a:p>
            <a:pPr marL="169863" indent="-169863">
              <a:spcBef>
                <a:spcPct val="20000"/>
              </a:spcBef>
              <a:buClr>
                <a:schemeClr val="tx2">
                  <a:lumMod val="75000"/>
                </a:schemeClr>
              </a:buClr>
              <a:buSzPct val="70000"/>
            </a:pPr>
            <a:endParaRPr lang="en-GB" sz="1100" b="1" dirty="0"/>
          </a:p>
          <a:p>
            <a:endParaRPr lang="en-GB" sz="1100" dirty="0"/>
          </a:p>
          <a:p>
            <a:endParaRPr lang="en-GB" sz="1100" dirty="0"/>
          </a:p>
          <a:p>
            <a:r>
              <a:rPr lang="en-GB" sz="1100" dirty="0"/>
              <a:t> </a:t>
            </a:r>
          </a:p>
          <a:p>
            <a:pPr marL="169863" indent="-169863">
              <a:spcBef>
                <a:spcPct val="20000"/>
              </a:spcBef>
              <a:buClr>
                <a:schemeClr val="tx2">
                  <a:lumMod val="75000"/>
                </a:schemeClr>
              </a:buClr>
              <a:buSzPct val="70000"/>
            </a:pP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692696"/>
            <a:ext cx="5148064" cy="5256584"/>
          </a:xfrm>
          <a:prstGeom prst="rect">
            <a:avLst/>
          </a:prstGeom>
        </p:spPr>
        <p:txBody>
          <a:bodyPr/>
          <a:lstStyle/>
          <a:p>
            <a:r>
              <a:rPr lang="en-GB" sz="1100" dirty="0"/>
              <a:t> </a:t>
            </a:r>
            <a:endParaRPr lang="en-US" sz="1100" b="1" dirty="0">
              <a:solidFill>
                <a:schemeClr val="bg2">
                  <a:lumMod val="25000"/>
                </a:schemeClr>
              </a:solidFill>
            </a:endParaRPr>
          </a:p>
          <a:p>
            <a:pPr marL="169863" indent="-169863">
              <a:spcBef>
                <a:spcPct val="20000"/>
              </a:spcBef>
              <a:buClr>
                <a:schemeClr val="tx2">
                  <a:lumMod val="75000"/>
                </a:schemeClr>
              </a:buClr>
              <a:buSzPct val="70000"/>
            </a:pPr>
            <a:endParaRPr lang="en-GB" sz="1100" dirty="0"/>
          </a:p>
          <a:p>
            <a:endParaRPr lang="en-GB" sz="1100" dirty="0"/>
          </a:p>
          <a:p>
            <a:endParaRPr lang="en-GB" sz="1100" dirty="0"/>
          </a:p>
          <a:p>
            <a:r>
              <a:rPr lang="en-GB" sz="1100" dirty="0"/>
              <a:t> </a:t>
            </a:r>
          </a:p>
          <a:p>
            <a:pPr marL="169863" indent="-169863">
              <a:spcBef>
                <a:spcPct val="20000"/>
              </a:spcBef>
              <a:buClr>
                <a:schemeClr val="tx2">
                  <a:lumMod val="75000"/>
                </a:schemeClr>
              </a:buClr>
              <a:buSzPct val="70000"/>
            </a:pP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p:txBody>
      </p:sp>
      <p:pic>
        <p:nvPicPr>
          <p:cNvPr id="6" name="Picture 5" descr="6 condit_0.tmp"/>
          <p:cNvPicPr>
            <a:picLocks noChangeAspect="1"/>
          </p:cNvPicPr>
          <p:nvPr/>
        </p:nvPicPr>
        <p:blipFill>
          <a:blip r:embed="rId2" cstate="print"/>
          <a:srcRect/>
          <a:stretch>
            <a:fillRect/>
          </a:stretch>
        </p:blipFill>
        <p:spPr>
          <a:xfrm>
            <a:off x="5255568" y="692696"/>
            <a:ext cx="3888432" cy="3960440"/>
          </a:xfrm>
          <a:prstGeom prst="rect">
            <a:avLst/>
          </a:prstGeom>
        </p:spPr>
      </p:pic>
      <p:sp>
        <p:nvSpPr>
          <p:cNvPr id="7" name="Oval 6"/>
          <p:cNvSpPr/>
          <p:nvPr/>
        </p:nvSpPr>
        <p:spPr>
          <a:xfrm>
            <a:off x="7596336" y="256490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911752"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948264" y="292494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23528" y="692696"/>
            <a:ext cx="4572000" cy="3951851"/>
          </a:xfrm>
          <a:prstGeom prst="rect">
            <a:avLst/>
          </a:prstGeom>
        </p:spPr>
        <p:txBody>
          <a:bodyPr>
            <a:spAutoFit/>
          </a:bodyPr>
          <a:lstStyle/>
          <a:p>
            <a:pPr marL="169863" indent="-169863">
              <a:spcBef>
                <a:spcPct val="20000"/>
              </a:spcBef>
              <a:buClr>
                <a:schemeClr val="tx2">
                  <a:lumMod val="75000"/>
                </a:schemeClr>
              </a:buClr>
              <a:buSzPct val="70000"/>
            </a:pPr>
            <a:r>
              <a:rPr lang="en-US" sz="1100" b="1" dirty="0">
                <a:solidFill>
                  <a:schemeClr val="tx2">
                    <a:lumMod val="75000"/>
                  </a:schemeClr>
                </a:solidFill>
                <a:cs typeface="Segoe UI" pitchFamily="34" charset="0"/>
              </a:rPr>
              <a:t>EXAMPLES OF GOOD ASSESSMENT PRACTICE – OBSERVATION OF PRACTICE</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r>
              <a:rPr lang="en-GB" sz="1100" b="1" dirty="0"/>
              <a:t>Emphasises authentic / complex assessment:</a:t>
            </a:r>
          </a:p>
          <a:p>
            <a:r>
              <a:rPr lang="en-GB" sz="1100" dirty="0"/>
              <a:t> </a:t>
            </a:r>
          </a:p>
          <a:p>
            <a:r>
              <a:rPr lang="en-GB" sz="1100" dirty="0"/>
              <a:t>Assessment in a real life setting is authentic and complex</a:t>
            </a:r>
          </a:p>
          <a:p>
            <a:r>
              <a:rPr lang="en-GB" sz="1100" dirty="0"/>
              <a:t> </a:t>
            </a:r>
          </a:p>
          <a:p>
            <a:r>
              <a:rPr lang="en-GB" sz="1100" b="1" dirty="0"/>
              <a:t>Develops a student’s abilities to evaluate their own performance:</a:t>
            </a:r>
          </a:p>
          <a:p>
            <a:endParaRPr lang="en-GB" sz="1100" b="1" dirty="0"/>
          </a:p>
          <a:p>
            <a:r>
              <a:rPr lang="en-GB" sz="1100" dirty="0"/>
              <a:t>Feedback and assessment ratings enable the student to evaluate their own performance and plan improvements and learning opportunities</a:t>
            </a:r>
          </a:p>
          <a:p>
            <a:r>
              <a:rPr lang="en-GB" sz="1100" dirty="0"/>
              <a:t> </a:t>
            </a:r>
          </a:p>
          <a:p>
            <a:r>
              <a:rPr lang="en-GB" sz="1100" b="1" dirty="0"/>
              <a:t>Rich in formal feedback:</a:t>
            </a:r>
          </a:p>
          <a:p>
            <a:r>
              <a:rPr lang="en-GB" sz="1100" dirty="0"/>
              <a:t> </a:t>
            </a:r>
          </a:p>
          <a:p>
            <a:r>
              <a:rPr lang="en-GB" sz="1100" dirty="0"/>
              <a:t>The observation of performance should be accompanied with formal feedback and clear direction about how performance can be improved upon. This should be given as close as possible to the point at which the student was assessed.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endParaRPr lang="en-US" dirty="0"/>
          </a:p>
        </p:txBody>
      </p:sp>
      <p:sp>
        <p:nvSpPr>
          <p:cNvPr id="3" name="Content Placeholder 2"/>
          <p:cNvSpPr>
            <a:spLocks noGrp="1"/>
          </p:cNvSpPr>
          <p:nvPr>
            <p:ph idx="1"/>
          </p:nvPr>
        </p:nvSpPr>
        <p:spPr>
          <a:xfrm>
            <a:off x="179512" y="1052736"/>
            <a:ext cx="8229600" cy="4968552"/>
          </a:xfrm>
        </p:spPr>
        <p:txBody>
          <a:bodyPr>
            <a:normAutofit/>
          </a:bodyPr>
          <a:lstStyle/>
          <a:p>
            <a:pPr>
              <a:lnSpc>
                <a:spcPct val="100000"/>
              </a:lnSpc>
            </a:pPr>
            <a:r>
              <a:rPr lang="en-GB" sz="1600" dirty="0"/>
              <a:t>Human Factors: 	</a:t>
            </a:r>
            <a:r>
              <a:rPr lang="en-GB" sz="1200" b="0" dirty="0"/>
              <a:t>are all the non-technical factors that impact on patient care in medicine. Human factors have 		enormous breadth including human behaviour, interactions between professionals, design of 		equipment, systems and environment.</a:t>
            </a:r>
            <a:endParaRPr lang="en-US" sz="1200" b="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179512" y="1124744"/>
            <a:ext cx="8229600" cy="5040560"/>
          </a:xfrm>
        </p:spPr>
        <p:txBody>
          <a:bodyPr>
            <a:noAutofit/>
          </a:bodyPr>
          <a:lstStyle/>
          <a:p>
            <a:pPr>
              <a:lnSpc>
                <a:spcPct val="120000"/>
              </a:lnSpc>
            </a:pPr>
            <a:r>
              <a:rPr lang="en-US" sz="800" b="0" dirty="0">
                <a:latin typeface="Arial" charset="0"/>
                <a:cs typeface="Arial" charset="0"/>
                <a:sym typeface="Arial" charset="0"/>
              </a:rPr>
              <a:t>Baume, D. A. (2001) </a:t>
            </a:r>
            <a:r>
              <a:rPr lang="en-US" sz="800" b="0" dirty="0">
                <a:latin typeface="Arial Italic" charset="0"/>
                <a:cs typeface="Arial Italic" charset="0"/>
                <a:sym typeface="Arial Italic" charset="0"/>
              </a:rPr>
              <a:t>Briefing on the Assessment of Portfolios.</a:t>
            </a:r>
            <a:r>
              <a:rPr lang="en-US" sz="800" b="0" dirty="0">
                <a:latin typeface="Arial" charset="0"/>
                <a:cs typeface="Arial" charset="0"/>
                <a:sym typeface="Arial" charset="0"/>
              </a:rPr>
              <a:t> [Online]. Available at:</a:t>
            </a:r>
            <a:r>
              <a:rPr lang="en-US" sz="800" b="0" dirty="0">
                <a:latin typeface="Arial" charset="0"/>
                <a:cs typeface="Arial" charset="0"/>
                <a:sym typeface="Arial" charset="0"/>
                <a:hlinkClick r:id="rId2"/>
              </a:rPr>
              <a:t> </a:t>
            </a:r>
            <a:r>
              <a:rPr lang="en-US" sz="800" b="0" u="sng" dirty="0">
                <a:solidFill>
                  <a:srgbClr val="000099"/>
                </a:solidFill>
                <a:latin typeface="Arial" charset="0"/>
                <a:cs typeface="Arial" charset="0"/>
                <a:sym typeface="Arial" charset="0"/>
                <a:hlinkClick r:id="rId2"/>
              </a:rPr>
              <a:t>http://www.bioscience.heacademy.ac.uk/ftp/re</a:t>
            </a:r>
            <a:r>
              <a:rPr lang="en-US" sz="800" b="0" u="sng" dirty="0">
                <a:solidFill>
                  <a:srgbClr val="000099"/>
                </a:solidFill>
                <a:latin typeface="Arial" charset="0"/>
                <a:cs typeface="Arial" charset="0"/>
                <a:sym typeface="Arial" charset="0"/>
              </a:rPr>
              <a:t> </a:t>
            </a:r>
            <a:br>
              <a:rPr lang="en-US" sz="800" b="0" u="sng" dirty="0">
                <a:solidFill>
                  <a:srgbClr val="000099"/>
                </a:solidFill>
                <a:latin typeface="Arial" charset="0"/>
                <a:sym typeface="Arial" charset="0"/>
              </a:rPr>
            </a:br>
            <a:r>
              <a:rPr lang="en-US" sz="800" b="0" dirty="0">
                <a:latin typeface="Arial" charset="0"/>
                <a:cs typeface="Arial" charset="0"/>
                <a:sym typeface="Arial" charset="0"/>
              </a:rPr>
              <a:t>(Accessed:17 August 2011). </a:t>
            </a:r>
          </a:p>
          <a:p>
            <a:pPr>
              <a:lnSpc>
                <a:spcPct val="120000"/>
              </a:lnSpc>
            </a:pPr>
            <a:r>
              <a:rPr lang="en-US" sz="800" b="0" dirty="0">
                <a:latin typeface="Arial" charset="0"/>
                <a:cs typeface="Arial" charset="0"/>
                <a:sym typeface="Arial" charset="0"/>
              </a:rPr>
              <a:t>Biggs, J. and Tang, C (2007) </a:t>
            </a:r>
            <a:r>
              <a:rPr lang="en-US" sz="800" b="0" dirty="0">
                <a:latin typeface="Arial Italic" charset="0"/>
                <a:cs typeface="Arial Italic" charset="0"/>
                <a:sym typeface="Arial Italic" charset="0"/>
              </a:rPr>
              <a:t>Teaching for Quality Learning at University. </a:t>
            </a:r>
            <a:r>
              <a:rPr lang="en-US" sz="800" b="0" dirty="0">
                <a:latin typeface="Arial" charset="0"/>
                <a:cs typeface="Arial" charset="0"/>
                <a:sym typeface="Arial" charset="0"/>
              </a:rPr>
              <a:t>3rd </a:t>
            </a:r>
            <a:r>
              <a:rPr lang="en-US" sz="800" b="0" dirty="0" err="1">
                <a:latin typeface="Arial" charset="0"/>
                <a:cs typeface="Arial" charset="0"/>
                <a:sym typeface="Arial" charset="0"/>
              </a:rPr>
              <a:t>edn</a:t>
            </a:r>
            <a:r>
              <a:rPr lang="en-US" sz="800" b="0" dirty="0">
                <a:latin typeface="Arial" charset="0"/>
                <a:cs typeface="Arial" charset="0"/>
                <a:sym typeface="Arial" charset="0"/>
              </a:rPr>
              <a:t>. Maidenhead: Society for Research into Higher Education and Open University Press</a:t>
            </a:r>
          </a:p>
          <a:p>
            <a:pPr>
              <a:lnSpc>
                <a:spcPct val="120000"/>
              </a:lnSpc>
            </a:pPr>
            <a:r>
              <a:rPr lang="en-GB" sz="800" b="0" dirty="0" err="1"/>
              <a:t>Center</a:t>
            </a:r>
            <a:r>
              <a:rPr lang="en-GB" sz="800" b="0" dirty="0"/>
              <a:t> for Teaching and Learning (1990) </a:t>
            </a:r>
            <a:r>
              <a:rPr lang="en-GB" sz="800" b="0" u="sng" dirty="0">
                <a:hlinkClick r:id="rId3"/>
              </a:rPr>
              <a:t>http://cfe.unc.edu/pdfs/FYC8.pdf</a:t>
            </a:r>
            <a:r>
              <a:rPr lang="en-GB" sz="800" b="0" dirty="0"/>
              <a:t>.  Accessed 10 July 2011</a:t>
            </a:r>
          </a:p>
          <a:p>
            <a:pPr>
              <a:lnSpc>
                <a:spcPct val="120000"/>
              </a:lnSpc>
            </a:pPr>
            <a:r>
              <a:rPr lang="en-GB" sz="800" b="0" dirty="0" err="1"/>
              <a:t>Clouder</a:t>
            </a:r>
            <a:r>
              <a:rPr lang="en-GB" sz="800" b="0" dirty="0"/>
              <a:t>, L. and Toms, J. (2005) </a:t>
            </a:r>
            <a:r>
              <a:rPr lang="en-GB" sz="800" b="0" i="1" dirty="0"/>
              <a:t>An evaluation of the validity of assessment strategies used to grade practice learning in undergraduate physiotherapy students. </a:t>
            </a:r>
            <a:r>
              <a:rPr lang="en-GB" sz="800" b="0" dirty="0"/>
              <a:t>Higher Education Academy: York</a:t>
            </a:r>
          </a:p>
          <a:p>
            <a:pPr>
              <a:lnSpc>
                <a:spcPct val="120000"/>
              </a:lnSpc>
            </a:pPr>
            <a:r>
              <a:rPr lang="en-US" sz="800" b="0" dirty="0">
                <a:latin typeface="Arial" charset="0"/>
                <a:cs typeface="Arial" charset="0"/>
                <a:sym typeface="Arial" charset="0"/>
              </a:rPr>
              <a:t>Davis, M. </a:t>
            </a:r>
            <a:r>
              <a:rPr lang="en-US" sz="800" b="0" dirty="0" err="1">
                <a:latin typeface="Arial" charset="0"/>
                <a:cs typeface="Arial" charset="0"/>
                <a:sym typeface="Arial" charset="0"/>
              </a:rPr>
              <a:t>H.,Ponnamperuma</a:t>
            </a:r>
            <a:r>
              <a:rPr lang="en-US" sz="800" b="0" dirty="0">
                <a:latin typeface="Arial" charset="0"/>
                <a:cs typeface="Arial" charset="0"/>
                <a:sym typeface="Arial" charset="0"/>
              </a:rPr>
              <a:t>, G. G. and Ker, J. S. (2009) ‘Student perceptions of a portfolio assessment process’, </a:t>
            </a:r>
            <a:r>
              <a:rPr lang="en-US" sz="800" b="0" dirty="0">
                <a:latin typeface="Arial Italic" charset="0"/>
                <a:cs typeface="Arial Italic" charset="0"/>
                <a:sym typeface="Arial Italic" charset="0"/>
              </a:rPr>
              <a:t>Medical Education, </a:t>
            </a:r>
            <a:r>
              <a:rPr lang="en-US" sz="800" b="0" dirty="0">
                <a:latin typeface="Arial" charset="0"/>
                <a:cs typeface="Arial" charset="0"/>
                <a:sym typeface="Arial" charset="0"/>
              </a:rPr>
              <a:t>43(1), pp.89 - 98, </a:t>
            </a:r>
            <a:r>
              <a:rPr lang="en-US" sz="800" b="0" dirty="0">
                <a:latin typeface="Arial Italic" charset="0"/>
                <a:cs typeface="Arial Italic" charset="0"/>
                <a:sym typeface="Arial Italic" charset="0"/>
              </a:rPr>
              <a:t>EBSCO </a:t>
            </a:r>
            <a:r>
              <a:rPr lang="en-US" sz="800" b="0" dirty="0">
                <a:latin typeface="Arial" charset="0"/>
                <a:cs typeface="Arial" charset="0"/>
                <a:sym typeface="Arial" charset="0"/>
              </a:rPr>
              <a:t>[Online]. Available at: </a:t>
            </a:r>
            <a:r>
              <a:rPr lang="en-US" sz="800" b="0" u="sng" dirty="0">
                <a:latin typeface="Arial" charset="0"/>
                <a:cs typeface="Arial" charset="0"/>
                <a:sym typeface="Arial" charset="0"/>
                <a:hlinkClick r:id="rId4"/>
              </a:rPr>
              <a:t>http://web.ebschohost.com </a:t>
            </a:r>
            <a:r>
              <a:rPr lang="en-US" sz="800" b="0" dirty="0">
                <a:latin typeface="Arial" charset="0"/>
                <a:cs typeface="Arial" charset="0"/>
                <a:sym typeface="Arial" charset="0"/>
              </a:rPr>
              <a:t> (Accessed: 21 September 2011)</a:t>
            </a:r>
            <a:endParaRPr lang="en-GB" sz="800" b="0" dirty="0"/>
          </a:p>
          <a:p>
            <a:pPr>
              <a:lnSpc>
                <a:spcPct val="120000"/>
              </a:lnSpc>
            </a:pPr>
            <a:r>
              <a:rPr lang="en-US" sz="800" b="0" dirty="0" err="1">
                <a:latin typeface="Arial" charset="0"/>
                <a:cs typeface="Arial" charset="0"/>
                <a:sym typeface="Arial" charset="0"/>
              </a:rPr>
              <a:t>Driessen</a:t>
            </a:r>
            <a:r>
              <a:rPr lang="en-US" sz="800" b="0" dirty="0">
                <a:latin typeface="Arial" charset="0"/>
                <a:cs typeface="Arial" charset="0"/>
                <a:sym typeface="Arial" charset="0"/>
              </a:rPr>
              <a:t>, E., </a:t>
            </a:r>
            <a:r>
              <a:rPr lang="en-US" sz="800" b="0" dirty="0" err="1">
                <a:latin typeface="Arial" charset="0"/>
                <a:cs typeface="Arial" charset="0"/>
                <a:sym typeface="Arial" charset="0"/>
              </a:rPr>
              <a:t>Overeem</a:t>
            </a:r>
            <a:r>
              <a:rPr lang="en-US" sz="800" b="0" dirty="0">
                <a:latin typeface="Arial" charset="0"/>
                <a:cs typeface="Arial" charset="0"/>
                <a:sym typeface="Arial" charset="0"/>
              </a:rPr>
              <a:t>, K., van </a:t>
            </a:r>
            <a:r>
              <a:rPr lang="en-US" sz="800" b="0" dirty="0" err="1">
                <a:latin typeface="Arial" charset="0"/>
                <a:cs typeface="Arial" charset="0"/>
                <a:sym typeface="Arial" charset="0"/>
              </a:rPr>
              <a:t>Tartwijk</a:t>
            </a:r>
            <a:r>
              <a:rPr lang="en-US" sz="800" b="0" dirty="0">
                <a:latin typeface="Arial" charset="0"/>
                <a:cs typeface="Arial" charset="0"/>
                <a:sym typeface="Arial" charset="0"/>
              </a:rPr>
              <a:t>, J., van </a:t>
            </a:r>
            <a:r>
              <a:rPr lang="en-US" sz="800" b="0" dirty="0" err="1">
                <a:latin typeface="Arial" charset="0"/>
                <a:cs typeface="Arial" charset="0"/>
                <a:sym typeface="Arial" charset="0"/>
              </a:rPr>
              <a:t>der</a:t>
            </a:r>
            <a:r>
              <a:rPr lang="en-US" sz="800" b="0" dirty="0">
                <a:latin typeface="Arial" charset="0"/>
                <a:cs typeface="Arial" charset="0"/>
                <a:sym typeface="Arial" charset="0"/>
              </a:rPr>
              <a:t> </a:t>
            </a:r>
            <a:r>
              <a:rPr lang="en-US" sz="800" b="0" dirty="0" err="1">
                <a:latin typeface="Arial" charset="0"/>
                <a:cs typeface="Arial" charset="0"/>
                <a:sym typeface="Arial" charset="0"/>
              </a:rPr>
              <a:t>Vleuten</a:t>
            </a:r>
            <a:r>
              <a:rPr lang="en-US" sz="800" b="0" dirty="0">
                <a:latin typeface="Arial" charset="0"/>
                <a:cs typeface="Arial" charset="0"/>
                <a:sym typeface="Arial" charset="0"/>
              </a:rPr>
              <a:t>, C. P. (2006) ‘ Validity of portfolio assessment: which qualities determine ratings?’, </a:t>
            </a:r>
            <a:r>
              <a:rPr lang="en-US" sz="800" b="0" dirty="0">
                <a:latin typeface="Arial Italic" charset="0"/>
                <a:cs typeface="Arial Italic" charset="0"/>
                <a:sym typeface="Arial Italic" charset="0"/>
              </a:rPr>
              <a:t>Medical Education, </a:t>
            </a:r>
            <a:r>
              <a:rPr lang="en-US" sz="800" b="0" dirty="0">
                <a:latin typeface="Arial" charset="0"/>
                <a:cs typeface="Arial" charset="0"/>
                <a:sym typeface="Arial" charset="0"/>
              </a:rPr>
              <a:t>40(9), pp.862 - 866, </a:t>
            </a:r>
            <a:r>
              <a:rPr lang="en-US" sz="800" b="0" dirty="0">
                <a:latin typeface="Arial Italic" charset="0"/>
                <a:cs typeface="Arial Italic" charset="0"/>
                <a:sym typeface="Arial Italic" charset="0"/>
              </a:rPr>
              <a:t>EBSCO </a:t>
            </a:r>
            <a:r>
              <a:rPr lang="en-US" sz="800" b="0" dirty="0">
                <a:latin typeface="Arial" charset="0"/>
                <a:cs typeface="Arial" charset="0"/>
                <a:sym typeface="Arial" charset="0"/>
              </a:rPr>
              <a:t>[Online]. Available at: </a:t>
            </a:r>
            <a:r>
              <a:rPr lang="en-US" sz="800" b="0" u="sng" dirty="0">
                <a:latin typeface="Arial" charset="0"/>
                <a:cs typeface="Arial" charset="0"/>
                <a:sym typeface="Arial" charset="0"/>
                <a:hlinkClick r:id="rId4"/>
              </a:rPr>
              <a:t>http://web.ebschohost.com </a:t>
            </a:r>
            <a:r>
              <a:rPr lang="en-US" sz="800" b="0" dirty="0">
                <a:latin typeface="Arial" charset="0"/>
                <a:cs typeface="Arial" charset="0"/>
                <a:sym typeface="Arial" charset="0"/>
              </a:rPr>
              <a:t> (Accessed: 21 September 2011)</a:t>
            </a:r>
            <a:br>
              <a:rPr lang="en-US" sz="800" b="0" dirty="0">
                <a:latin typeface="Arial" charset="0"/>
                <a:sym typeface="Arial" charset="0"/>
              </a:rPr>
            </a:br>
            <a:r>
              <a:rPr lang="en-US" sz="800" b="0" dirty="0" err="1">
                <a:latin typeface="Arial" charset="0"/>
                <a:cs typeface="Arial" charset="0"/>
                <a:sym typeface="Arial" charset="0"/>
              </a:rPr>
              <a:t>Driessen</a:t>
            </a:r>
            <a:r>
              <a:rPr lang="en-US" sz="800" b="0" dirty="0">
                <a:latin typeface="Arial" charset="0"/>
                <a:cs typeface="Arial" charset="0"/>
                <a:sym typeface="Arial" charset="0"/>
              </a:rPr>
              <a:t>, E., van </a:t>
            </a:r>
            <a:r>
              <a:rPr lang="en-US" sz="800" b="0" dirty="0" err="1">
                <a:latin typeface="Arial" charset="0"/>
                <a:cs typeface="Arial" charset="0"/>
                <a:sym typeface="Arial" charset="0"/>
              </a:rPr>
              <a:t>Tartwijk</a:t>
            </a:r>
            <a:r>
              <a:rPr lang="en-US" sz="800" b="0" dirty="0">
                <a:latin typeface="Arial" charset="0"/>
                <a:cs typeface="Arial" charset="0"/>
                <a:sym typeface="Arial" charset="0"/>
              </a:rPr>
              <a:t>, J., van </a:t>
            </a:r>
            <a:r>
              <a:rPr lang="en-US" sz="800" b="0" dirty="0" err="1">
                <a:latin typeface="Arial" charset="0"/>
                <a:cs typeface="Arial" charset="0"/>
                <a:sym typeface="Arial" charset="0"/>
              </a:rPr>
              <a:t>der</a:t>
            </a:r>
            <a:r>
              <a:rPr lang="en-US" sz="800" b="0" dirty="0">
                <a:latin typeface="Arial" charset="0"/>
                <a:cs typeface="Arial" charset="0"/>
                <a:sym typeface="Arial" charset="0"/>
              </a:rPr>
              <a:t> </a:t>
            </a:r>
            <a:r>
              <a:rPr lang="en-US" sz="800" b="0" dirty="0" err="1">
                <a:latin typeface="Arial" charset="0"/>
                <a:cs typeface="Arial" charset="0"/>
                <a:sym typeface="Arial" charset="0"/>
              </a:rPr>
              <a:t>Vleuten</a:t>
            </a:r>
            <a:r>
              <a:rPr lang="en-US" sz="800" b="0" dirty="0">
                <a:latin typeface="Arial" charset="0"/>
                <a:cs typeface="Arial" charset="0"/>
                <a:sym typeface="Arial" charset="0"/>
              </a:rPr>
              <a:t>, C. and </a:t>
            </a:r>
            <a:r>
              <a:rPr lang="en-US" sz="800" b="0" dirty="0" err="1">
                <a:latin typeface="Arial" charset="0"/>
                <a:cs typeface="Arial" charset="0"/>
                <a:sym typeface="Arial" charset="0"/>
              </a:rPr>
              <a:t>Wass</a:t>
            </a:r>
            <a:r>
              <a:rPr lang="en-US" sz="800" b="0" dirty="0">
                <a:latin typeface="Arial" charset="0"/>
                <a:cs typeface="Arial" charset="0"/>
                <a:sym typeface="Arial" charset="0"/>
              </a:rPr>
              <a:t>, V. (2007) ‘Portfolios in medical education: why do they meet with mixed success? A systematic review’, </a:t>
            </a:r>
            <a:r>
              <a:rPr lang="en-US" sz="800" b="0" dirty="0">
                <a:latin typeface="Arial Italic" charset="0"/>
                <a:cs typeface="Arial Italic" charset="0"/>
                <a:sym typeface="Arial Italic" charset="0"/>
              </a:rPr>
              <a:t>Medical Education, </a:t>
            </a:r>
            <a:r>
              <a:rPr lang="en-US" sz="800" b="0" dirty="0">
                <a:latin typeface="Arial" charset="0"/>
                <a:cs typeface="Arial" charset="0"/>
                <a:sym typeface="Arial" charset="0"/>
              </a:rPr>
              <a:t>41(12), pp.1224 - 1233, </a:t>
            </a:r>
            <a:r>
              <a:rPr lang="en-US" sz="800" b="0" dirty="0">
                <a:latin typeface="Arial Italic" charset="0"/>
                <a:cs typeface="Arial Italic" charset="0"/>
                <a:sym typeface="Arial Italic" charset="0"/>
              </a:rPr>
              <a:t>EBSCO </a:t>
            </a:r>
            <a:r>
              <a:rPr lang="en-US" sz="800" b="0" dirty="0">
                <a:latin typeface="Arial" charset="0"/>
                <a:cs typeface="Arial" charset="0"/>
                <a:sym typeface="Arial" charset="0"/>
              </a:rPr>
              <a:t>[Online]. Available at: </a:t>
            </a:r>
            <a:r>
              <a:rPr lang="en-US" sz="800" b="0" u="sng" dirty="0">
                <a:latin typeface="Arial" charset="0"/>
                <a:cs typeface="Arial" charset="0"/>
                <a:sym typeface="Arial" charset="0"/>
                <a:hlinkClick r:id="rId4"/>
              </a:rPr>
              <a:t>http://web.ebschohost.com </a:t>
            </a:r>
            <a:r>
              <a:rPr lang="en-US" sz="800" b="0" dirty="0">
                <a:latin typeface="Arial" charset="0"/>
                <a:cs typeface="Arial" charset="0"/>
                <a:sym typeface="Arial" charset="0"/>
              </a:rPr>
              <a:t> (Accessed: 21 September 2011)</a:t>
            </a:r>
            <a:endParaRPr lang="en-GB" sz="800" b="0" dirty="0"/>
          </a:p>
          <a:p>
            <a:pPr>
              <a:lnSpc>
                <a:spcPct val="120000"/>
              </a:lnSpc>
            </a:pPr>
            <a:r>
              <a:rPr lang="en-US" sz="800" b="0" dirty="0">
                <a:latin typeface="Arial" charset="0"/>
                <a:cs typeface="Arial" charset="0"/>
                <a:sym typeface="Arial" charset="0"/>
              </a:rPr>
              <a:t>Duchy, F., </a:t>
            </a:r>
            <a:r>
              <a:rPr lang="en-US" sz="800" b="0" dirty="0" err="1">
                <a:latin typeface="Arial" charset="0"/>
                <a:cs typeface="Arial" charset="0"/>
                <a:sym typeface="Arial" charset="0"/>
              </a:rPr>
              <a:t>Segers</a:t>
            </a:r>
            <a:r>
              <a:rPr lang="en-US" sz="800" b="0" dirty="0">
                <a:latin typeface="Arial" charset="0"/>
                <a:cs typeface="Arial" charset="0"/>
                <a:sym typeface="Arial" charset="0"/>
              </a:rPr>
              <a:t>, M., </a:t>
            </a:r>
            <a:r>
              <a:rPr lang="en-US" sz="800" b="0" dirty="0" err="1">
                <a:latin typeface="Arial" charset="0"/>
                <a:cs typeface="Arial" charset="0"/>
                <a:sym typeface="Arial" charset="0"/>
              </a:rPr>
              <a:t>Gujbels</a:t>
            </a:r>
            <a:r>
              <a:rPr lang="en-US" sz="800" b="0" dirty="0">
                <a:latin typeface="Arial" charset="0"/>
                <a:cs typeface="Arial" charset="0"/>
                <a:sym typeface="Arial" charset="0"/>
              </a:rPr>
              <a:t>, D. and Striven, K. (2007) ‘Assessment engineering: breaking down barriers between teaching and learning, and assessment’, in </a:t>
            </a:r>
            <a:r>
              <a:rPr lang="en-US" sz="800" b="0" dirty="0" err="1">
                <a:latin typeface="Arial" charset="0"/>
                <a:cs typeface="Arial" charset="0"/>
                <a:sym typeface="Arial" charset="0"/>
              </a:rPr>
              <a:t>Boud</a:t>
            </a:r>
            <a:r>
              <a:rPr lang="en-US" sz="800" b="0" dirty="0">
                <a:latin typeface="Arial" charset="0"/>
                <a:cs typeface="Arial" charset="0"/>
                <a:sym typeface="Arial" charset="0"/>
              </a:rPr>
              <a:t>, D. and </a:t>
            </a:r>
            <a:r>
              <a:rPr lang="en-US" sz="800" b="0" dirty="0" err="1">
                <a:latin typeface="Arial" charset="0"/>
                <a:cs typeface="Arial" charset="0"/>
                <a:sym typeface="Arial" charset="0"/>
              </a:rPr>
              <a:t>Falchikov</a:t>
            </a:r>
            <a:r>
              <a:rPr lang="en-US" sz="800" b="0" dirty="0">
                <a:latin typeface="Arial" charset="0"/>
                <a:cs typeface="Arial" charset="0"/>
                <a:sym typeface="Arial" charset="0"/>
              </a:rPr>
              <a:t>, N. (ed.) </a:t>
            </a:r>
            <a:r>
              <a:rPr lang="en-US" sz="800" b="0" dirty="0">
                <a:latin typeface="Arial Italic" charset="0"/>
                <a:cs typeface="Arial Italic" charset="0"/>
                <a:sym typeface="Arial Italic" charset="0"/>
              </a:rPr>
              <a:t>Rethinking assessment in Higher Education. </a:t>
            </a:r>
            <a:r>
              <a:rPr lang="en-US" sz="800" b="0" dirty="0">
                <a:latin typeface="Arial" charset="0"/>
                <a:cs typeface="Arial" charset="0"/>
                <a:sym typeface="Arial" charset="0"/>
              </a:rPr>
              <a:t>London: </a:t>
            </a:r>
            <a:r>
              <a:rPr lang="en-US" sz="800" b="0" dirty="0" err="1">
                <a:latin typeface="Arial" charset="0"/>
                <a:cs typeface="Arial" charset="0"/>
                <a:sym typeface="Arial" charset="0"/>
              </a:rPr>
              <a:t>Routledge</a:t>
            </a:r>
            <a:r>
              <a:rPr lang="en-US" sz="800" b="0" dirty="0">
                <a:latin typeface="Arial" charset="0"/>
                <a:cs typeface="Arial" charset="0"/>
                <a:sym typeface="Arial" charset="0"/>
              </a:rPr>
              <a:t>, pp. 87-100. </a:t>
            </a:r>
          </a:p>
          <a:p>
            <a:pPr>
              <a:lnSpc>
                <a:spcPct val="120000"/>
              </a:lnSpc>
            </a:pPr>
            <a:r>
              <a:rPr lang="en-GB" sz="800" b="0" dirty="0"/>
              <a:t>Jackson, N., Jamieson, A and Khan, A (2007) </a:t>
            </a:r>
            <a:r>
              <a:rPr lang="en-GB" sz="800" b="0" i="1" dirty="0"/>
              <a:t>Assessment in Medical Education &amp; Training: a practical guide. </a:t>
            </a:r>
            <a:r>
              <a:rPr lang="en-GB" sz="800" b="0" dirty="0"/>
              <a:t>Radcliffe: London</a:t>
            </a:r>
          </a:p>
          <a:p>
            <a:pPr>
              <a:lnSpc>
                <a:spcPct val="120000"/>
              </a:lnSpc>
            </a:pPr>
            <a:r>
              <a:rPr lang="en-US" sz="800" b="0" dirty="0">
                <a:latin typeface="Arial" charset="0"/>
                <a:cs typeface="Arial" charset="0"/>
                <a:sym typeface="Arial" charset="0"/>
              </a:rPr>
              <a:t>Jasper, M. (2003) </a:t>
            </a:r>
            <a:r>
              <a:rPr lang="en-US" sz="800" b="0" dirty="0">
                <a:latin typeface="Arial Italic" charset="0"/>
                <a:cs typeface="Arial Italic" charset="0"/>
                <a:sym typeface="Arial Italic" charset="0"/>
              </a:rPr>
              <a:t>Beginning Reflective Practice.</a:t>
            </a:r>
            <a:r>
              <a:rPr lang="en-US" sz="800" b="0" dirty="0">
                <a:latin typeface="Arial" charset="0"/>
                <a:cs typeface="Arial" charset="0"/>
                <a:sym typeface="Arial" charset="0"/>
              </a:rPr>
              <a:t> Cheltenham: Nelson </a:t>
            </a:r>
            <a:r>
              <a:rPr lang="en-US" sz="800" b="0" dirty="0" err="1">
                <a:latin typeface="Arial" charset="0"/>
                <a:cs typeface="Arial" charset="0"/>
                <a:sym typeface="Arial" charset="0"/>
              </a:rPr>
              <a:t>Thornes</a:t>
            </a:r>
            <a:r>
              <a:rPr lang="en-US" sz="800" b="0" dirty="0">
                <a:latin typeface="Arial" charset="0"/>
                <a:cs typeface="Arial" charset="0"/>
                <a:sym typeface="Arial" charset="0"/>
              </a:rPr>
              <a:t>. </a:t>
            </a:r>
          </a:p>
          <a:p>
            <a:pPr>
              <a:lnSpc>
                <a:spcPct val="120000"/>
              </a:lnSpc>
            </a:pPr>
            <a:r>
              <a:rPr lang="en-GB" sz="800" b="0" dirty="0" err="1"/>
              <a:t>Hamid</a:t>
            </a:r>
            <a:r>
              <a:rPr lang="en-GB" sz="800" b="0" dirty="0"/>
              <a:t> B (2007) Taxonomy of Educational Objectives – Fact Sheet 12. com.ksau-hs.edu.sa/eng/images/</a:t>
            </a:r>
            <a:r>
              <a:rPr lang="en-GB" sz="800" b="0" dirty="0" err="1"/>
              <a:t>DME_Fact_Sheets</a:t>
            </a:r>
            <a:r>
              <a:rPr lang="en-GB" sz="800" b="0" dirty="0"/>
              <a:t>/fact_sheet_12_final.doc.  Accessed 18 July 2011</a:t>
            </a:r>
          </a:p>
          <a:p>
            <a:pPr>
              <a:lnSpc>
                <a:spcPct val="120000"/>
              </a:lnSpc>
            </a:pPr>
            <a:r>
              <a:rPr lang="en-GB" sz="800" b="0" dirty="0"/>
              <a:t>Harper R (2003) Multiple Choice Questions – a reprieve. </a:t>
            </a:r>
            <a:r>
              <a:rPr lang="en-GB" sz="800" b="0" i="1" dirty="0"/>
              <a:t>BEE-j</a:t>
            </a:r>
            <a:r>
              <a:rPr lang="en-GB" sz="800" b="0" dirty="0"/>
              <a:t>.2, 2-6. http://bio.itsn.ac.uk/journal/vol/beej-2-6.htm. Accessed 16 July 2011</a:t>
            </a:r>
          </a:p>
          <a:p>
            <a:pPr>
              <a:lnSpc>
                <a:spcPct val="120000"/>
              </a:lnSpc>
            </a:pPr>
            <a:r>
              <a:rPr lang="en-GB" sz="800" b="0" dirty="0"/>
              <a:t>Higher Education Academy (HEA)  UKCLE http://www.ukcle.ac.uk/resources/assessment-and-feedback/mcqs/ten/  Accessed 15 July 2011</a:t>
            </a:r>
          </a:p>
          <a:p>
            <a:pPr>
              <a:lnSpc>
                <a:spcPct val="120000"/>
              </a:lnSpc>
            </a:pPr>
            <a:r>
              <a:rPr lang="en-US" sz="800" b="0" dirty="0">
                <a:latin typeface="Arial" charset="0"/>
                <a:cs typeface="Arial" charset="0"/>
                <a:sym typeface="Arial" charset="0"/>
              </a:rPr>
              <a:t>Knight, P.K. and </a:t>
            </a:r>
            <a:r>
              <a:rPr lang="en-US" sz="800" b="0" dirty="0" err="1">
                <a:latin typeface="Arial" charset="0"/>
                <a:cs typeface="Arial" charset="0"/>
                <a:sym typeface="Arial" charset="0"/>
              </a:rPr>
              <a:t>Yorke</a:t>
            </a:r>
            <a:r>
              <a:rPr lang="en-US" sz="800" b="0" dirty="0">
                <a:latin typeface="Arial" charset="0"/>
                <a:cs typeface="Arial" charset="0"/>
                <a:sym typeface="Arial" charset="0"/>
              </a:rPr>
              <a:t>, M (2003) </a:t>
            </a:r>
            <a:r>
              <a:rPr lang="en-US" sz="800" b="0" dirty="0">
                <a:latin typeface="Arial Italic" charset="0"/>
                <a:cs typeface="Arial Italic" charset="0"/>
                <a:sym typeface="Arial Italic" charset="0"/>
              </a:rPr>
              <a:t>Assessment, Learning and Employability. </a:t>
            </a:r>
            <a:r>
              <a:rPr lang="en-US" sz="800" b="0" dirty="0">
                <a:latin typeface="Arial" charset="0"/>
                <a:cs typeface="Arial" charset="0"/>
                <a:sym typeface="Arial" charset="0"/>
              </a:rPr>
              <a:t>Maidenhead: Society for Research into Higher Education and Open University Press.</a:t>
            </a:r>
            <a:br>
              <a:rPr lang="en-US" sz="800" b="0" dirty="0">
                <a:latin typeface="Arial" charset="0"/>
                <a:sym typeface="Arial" charset="0"/>
              </a:rPr>
            </a:br>
            <a:r>
              <a:rPr lang="en-GB" sz="800" b="0" dirty="0"/>
              <a:t>Learning Technology Unit (LTU) (2009) Multiple Choice Questions. http://www.leedsmet.ac.uk/health/ltu/areas/assessment/mcq/index.html   Accessed 20 July 2011</a:t>
            </a:r>
          </a:p>
          <a:p>
            <a:pPr>
              <a:lnSpc>
                <a:spcPct val="120000"/>
              </a:lnSpc>
            </a:pPr>
            <a:r>
              <a:rPr lang="en-GB" sz="800" b="0" dirty="0"/>
              <a:t>Levine, H.G. And McGuire, C.H. (1970) </a:t>
            </a:r>
          </a:p>
          <a:p>
            <a:pPr>
              <a:lnSpc>
                <a:spcPct val="120000"/>
              </a:lnSpc>
            </a:pPr>
            <a:r>
              <a:rPr lang="en-GB" sz="800" b="0" dirty="0"/>
              <a:t>McCann, L. And Saunders, G. (2009) </a:t>
            </a:r>
            <a:r>
              <a:rPr lang="en-GB" sz="800" b="0" i="1" dirty="0"/>
              <a:t>Exploring student perceptions of Assessment Feedback. </a:t>
            </a:r>
            <a:r>
              <a:rPr lang="en-GB" sz="800" b="0" dirty="0"/>
              <a:t>Higher Education Academy SWAP Report. HEA: York</a:t>
            </a:r>
          </a:p>
          <a:p>
            <a:pPr>
              <a:lnSpc>
                <a:spcPct val="120000"/>
              </a:lnSpc>
            </a:pPr>
            <a:r>
              <a:rPr lang="en-GB" sz="800" b="0" dirty="0" err="1"/>
              <a:t>McCoubrie</a:t>
            </a:r>
            <a:r>
              <a:rPr lang="en-GB" sz="800" b="0" dirty="0"/>
              <a:t>, P. (2010) Metrics in Medical Education. </a:t>
            </a:r>
            <a:r>
              <a:rPr lang="en-GB" sz="800" b="0" i="1" dirty="0"/>
              <a:t>The Ulster Medical Society, </a:t>
            </a:r>
            <a:r>
              <a:rPr lang="en-GB" sz="800" b="0" dirty="0"/>
              <a:t>79; 52-56</a:t>
            </a:r>
          </a:p>
          <a:p>
            <a:pPr>
              <a:lnSpc>
                <a:spcPct val="120000"/>
              </a:lnSpc>
            </a:pPr>
            <a:r>
              <a:rPr lang="en-GB" sz="800" b="0" dirty="0" err="1"/>
              <a:t>McLachan</a:t>
            </a:r>
            <a:r>
              <a:rPr lang="en-GB" sz="800" b="0" dirty="0"/>
              <a:t>, J.C. (2006) The relationship between assessment and learning. </a:t>
            </a:r>
            <a:r>
              <a:rPr lang="en-GB" sz="800" b="0" i="1" dirty="0"/>
              <a:t>Medical Education, </a:t>
            </a:r>
            <a:r>
              <a:rPr lang="en-GB" sz="800" b="0" dirty="0"/>
              <a:t>40; 716-717</a:t>
            </a:r>
          </a:p>
          <a:p>
            <a:pPr>
              <a:lnSpc>
                <a:spcPct val="120000"/>
              </a:lnSpc>
            </a:pPr>
            <a:r>
              <a:rPr lang="en-GB" sz="800" b="0" dirty="0" err="1"/>
              <a:t>Medvarsity</a:t>
            </a:r>
            <a:r>
              <a:rPr lang="en-GB" sz="800" b="0" dirty="0"/>
              <a:t> (2009) Multiple choice questions – the facts.   </a:t>
            </a:r>
            <a:r>
              <a:rPr lang="en-GB" sz="800" b="0" u="sng" dirty="0">
                <a:hlinkClick r:id="rId5"/>
              </a:rPr>
              <a:t>http://medvarsity.com/vmul1.2/st/lp/ole/mcqfacts.html</a:t>
            </a:r>
            <a:r>
              <a:rPr lang="en-GB" sz="800" b="0" dirty="0"/>
              <a:t>.  Accessed 20 July 2911</a:t>
            </a:r>
          </a:p>
          <a:p>
            <a:pPr>
              <a:lnSpc>
                <a:spcPct val="120000"/>
              </a:lnSpc>
            </a:pPr>
            <a:r>
              <a:rPr lang="en-GB" sz="800" b="0" dirty="0"/>
              <a:t>Miller, G.E. (1990) The assessment of clinical skills, competence, performance. </a:t>
            </a:r>
            <a:r>
              <a:rPr lang="en-GB" sz="800" b="0" i="1" dirty="0"/>
              <a:t>Academic Medicine, </a:t>
            </a:r>
            <a:r>
              <a:rPr lang="en-GB" sz="800" b="0" dirty="0"/>
              <a:t>65; S63-S67</a:t>
            </a:r>
          </a:p>
          <a:p>
            <a:pPr>
              <a:lnSpc>
                <a:spcPct val="120000"/>
              </a:lnSpc>
            </a:pPr>
            <a:endParaRPr lang="en-GB" sz="1100" b="0" dirty="0"/>
          </a:p>
          <a:p>
            <a:pPr>
              <a:lnSpc>
                <a:spcPct val="120000"/>
              </a:lnSpc>
            </a:pPr>
            <a:endParaRPr lang="en-GB" sz="1100" b="0" dirty="0"/>
          </a:p>
          <a:p>
            <a:pPr>
              <a:lnSpc>
                <a:spcPct val="120000"/>
              </a:lnSpc>
            </a:pPr>
            <a:endParaRPr lang="en-GB" sz="1100" b="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229600" cy="4968552"/>
          </a:xfrm>
        </p:spPr>
        <p:txBody>
          <a:bodyPr>
            <a:normAutofit fontScale="85000" lnSpcReduction="20000"/>
          </a:bodyPr>
          <a:lstStyle/>
          <a:p>
            <a:pPr>
              <a:lnSpc>
                <a:spcPct val="120000"/>
              </a:lnSpc>
            </a:pPr>
            <a:r>
              <a:rPr lang="en-GB" sz="2000" b="0" dirty="0" err="1"/>
              <a:t>Messick</a:t>
            </a:r>
            <a:r>
              <a:rPr lang="en-GB" sz="2000" b="0" dirty="0"/>
              <a:t>, S. (1995) Validity of Psychological assessment: validation of inferences from persons’ responses and performances as scientific inquiry into score meaning. </a:t>
            </a:r>
            <a:r>
              <a:rPr lang="en-GB" sz="2000" b="0" i="1" dirty="0"/>
              <a:t>Am </a:t>
            </a:r>
            <a:r>
              <a:rPr lang="en-GB" sz="2000" b="0" i="1" dirty="0" err="1"/>
              <a:t>Psychol</a:t>
            </a:r>
            <a:r>
              <a:rPr lang="en-GB" sz="2000" b="0" i="1" dirty="0"/>
              <a:t>, </a:t>
            </a:r>
            <a:r>
              <a:rPr lang="en-GB" sz="2000" b="0" dirty="0"/>
              <a:t>50; 741-749</a:t>
            </a:r>
          </a:p>
          <a:p>
            <a:pPr>
              <a:lnSpc>
                <a:spcPct val="120000"/>
              </a:lnSpc>
            </a:pPr>
            <a:r>
              <a:rPr lang="en-GB" sz="2000" b="0" dirty="0" err="1"/>
              <a:t>Newble</a:t>
            </a:r>
            <a:r>
              <a:rPr lang="en-GB" sz="2000" b="0" dirty="0"/>
              <a:t>, D.I. and Jaeger, K. (1983) The effect of assessments and examinations on learning of medical students. </a:t>
            </a:r>
            <a:r>
              <a:rPr lang="en-GB" sz="2000" b="0" i="1" dirty="0"/>
              <a:t>Medical Education, </a:t>
            </a:r>
            <a:r>
              <a:rPr lang="en-GB" sz="2000" b="0" dirty="0"/>
              <a:t>17; 165-171</a:t>
            </a:r>
          </a:p>
          <a:p>
            <a:pPr>
              <a:lnSpc>
                <a:spcPct val="120000"/>
              </a:lnSpc>
            </a:pPr>
            <a:r>
              <a:rPr lang="en-GB" sz="2000" b="0" dirty="0" err="1">
                <a:solidFill>
                  <a:schemeClr val="tx1"/>
                </a:solidFill>
                <a:latin typeface="+mj-lt"/>
                <a:hlinkClick r:id="rId2"/>
              </a:rPr>
              <a:t>Ommundsen</a:t>
            </a:r>
            <a:r>
              <a:rPr lang="en-GB" sz="2000" b="0" dirty="0">
                <a:solidFill>
                  <a:schemeClr val="tx1"/>
                </a:solidFill>
                <a:latin typeface="+mj-lt"/>
                <a:hlinkClick r:id="rId2"/>
              </a:rPr>
              <a:t> P (1999)</a:t>
            </a:r>
            <a:r>
              <a:rPr lang="en-GB" sz="2000" b="0" dirty="0"/>
              <a:t>Biology Case Studies in Multiple-choice Questions</a:t>
            </a:r>
          </a:p>
          <a:p>
            <a:pPr>
              <a:lnSpc>
                <a:spcPct val="120000"/>
              </a:lnSpc>
            </a:pPr>
            <a:r>
              <a:rPr lang="en-GB" sz="2000" b="0" u="sng" dirty="0">
                <a:hlinkClick r:id="rId2"/>
              </a:rPr>
              <a:t>http://capewest.ca/mc.html</a:t>
            </a:r>
            <a:r>
              <a:rPr lang="en-GB" sz="2000" b="0" dirty="0"/>
              <a:t>.  Accessed 12 July 2011 </a:t>
            </a:r>
          </a:p>
          <a:p>
            <a:pPr>
              <a:lnSpc>
                <a:spcPct val="120000"/>
              </a:lnSpc>
            </a:pPr>
            <a:r>
              <a:rPr lang="en-GB" sz="2000" b="0" dirty="0"/>
              <a:t>Downing, S.M. (2004) Reliability: on the reproducibility of assessment data Medical Education 38 (9), 1006–1012. doi:10.1111/j.1365-2929.2004.01932.x</a:t>
            </a:r>
          </a:p>
          <a:p>
            <a:pPr>
              <a:lnSpc>
                <a:spcPct val="120000"/>
              </a:lnSpc>
            </a:pPr>
            <a:r>
              <a:rPr lang="en-GB" sz="2000" b="0" dirty="0"/>
              <a:t> van </a:t>
            </a:r>
            <a:r>
              <a:rPr lang="en-GB" sz="2000" b="0" dirty="0" err="1"/>
              <a:t>der</a:t>
            </a:r>
            <a:r>
              <a:rPr lang="en-GB" sz="2000" b="0" dirty="0"/>
              <a:t> </a:t>
            </a:r>
            <a:r>
              <a:rPr lang="en-GB" sz="2000" b="0" dirty="0" err="1"/>
              <a:t>Vleuten</a:t>
            </a:r>
            <a:r>
              <a:rPr lang="en-GB" sz="2000" b="0" dirty="0"/>
              <a:t>, C.P.M and </a:t>
            </a:r>
            <a:r>
              <a:rPr lang="en-GB" sz="2000" b="0" dirty="0" err="1"/>
              <a:t>Schuwirth</a:t>
            </a:r>
            <a:r>
              <a:rPr lang="en-GB" sz="2000" b="0" dirty="0"/>
              <a:t>, L.W.T. (2005) Assessing professional competence: from methods to programmes. </a:t>
            </a:r>
            <a:r>
              <a:rPr lang="en-GB" sz="2000" b="0" i="1" dirty="0"/>
              <a:t>Medical Education</a:t>
            </a:r>
            <a:r>
              <a:rPr lang="en-GB" sz="2000" b="0" dirty="0"/>
              <a:t>, 39; 309-317</a:t>
            </a:r>
          </a:p>
          <a:p>
            <a:pPr>
              <a:lnSpc>
                <a:spcPct val="120000"/>
              </a:lnSpc>
            </a:pPr>
            <a:r>
              <a:rPr lang="en-GB" sz="2000" b="0" dirty="0" err="1"/>
              <a:t>Wass</a:t>
            </a:r>
            <a:r>
              <a:rPr lang="en-GB" sz="2000" b="0" dirty="0"/>
              <a:t>, V., Bowden, R and Jackson, N. (2007) </a:t>
            </a:r>
            <a:r>
              <a:rPr lang="en-GB" sz="2000" b="0" i="1" dirty="0"/>
              <a:t>The principles of assessment design. </a:t>
            </a:r>
            <a:r>
              <a:rPr lang="en-GB" sz="2000" b="0" dirty="0"/>
              <a:t>In </a:t>
            </a:r>
            <a:r>
              <a:rPr lang="en-GB" sz="2000" b="0" i="1" dirty="0"/>
              <a:t>Assessment in Medical Education and Training </a:t>
            </a:r>
            <a:r>
              <a:rPr lang="en-GB" sz="2000" b="0" dirty="0"/>
              <a:t>(Neil Jackson et al </a:t>
            </a:r>
            <a:r>
              <a:rPr lang="en-GB" sz="2000" b="0" dirty="0" err="1"/>
              <a:t>Eds</a:t>
            </a:r>
            <a:r>
              <a:rPr lang="en-GB" sz="2000" b="0" dirty="0"/>
              <a:t>) Radcliffe: London</a:t>
            </a:r>
          </a:p>
          <a:p>
            <a:pPr>
              <a:lnSpc>
                <a:spcPct val="120000"/>
              </a:lnSpc>
            </a:pPr>
            <a:r>
              <a:rPr lang="en-GB" sz="2000" b="0" dirty="0" err="1"/>
              <a:t>Wass</a:t>
            </a:r>
            <a:r>
              <a:rPr lang="en-GB" sz="2000" b="0" dirty="0"/>
              <a:t>, V., </a:t>
            </a:r>
            <a:r>
              <a:rPr lang="en-GB" sz="2000" b="0" dirty="0" err="1"/>
              <a:t>va</a:t>
            </a:r>
            <a:r>
              <a:rPr lang="en-GB" sz="2000" b="0" dirty="0"/>
              <a:t> </a:t>
            </a:r>
            <a:r>
              <a:rPr lang="en-GB" sz="2000" b="0" dirty="0" err="1"/>
              <a:t>der</a:t>
            </a:r>
            <a:r>
              <a:rPr lang="en-GB" sz="2000" b="0" dirty="0"/>
              <a:t> </a:t>
            </a:r>
            <a:r>
              <a:rPr lang="en-GB" sz="2000" b="0" dirty="0" err="1"/>
              <a:t>Vleuten</a:t>
            </a:r>
            <a:r>
              <a:rPr lang="en-GB" sz="2000" b="0" dirty="0"/>
              <a:t>, C., </a:t>
            </a:r>
            <a:r>
              <a:rPr lang="en-GB" sz="2000" b="0" dirty="0" err="1"/>
              <a:t>Shatzer</a:t>
            </a:r>
            <a:r>
              <a:rPr lang="en-GB" sz="2000" b="0" dirty="0"/>
              <a:t>, J., Jones, R. (2001) Assessment of clinical competence. </a:t>
            </a:r>
            <a:r>
              <a:rPr lang="en-GB" sz="2000" b="0" i="1" dirty="0"/>
              <a:t>Lancet, </a:t>
            </a:r>
            <a:r>
              <a:rPr lang="en-GB" sz="2000" b="0" dirty="0"/>
              <a:t>357; 945-949</a:t>
            </a:r>
          </a:p>
          <a:p>
            <a:endParaRPr lang="en-GB" sz="20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92696"/>
            <a:ext cx="5472608" cy="5688632"/>
          </a:xfrm>
        </p:spPr>
        <p:txBody>
          <a:bodyPr>
            <a:normAutofit lnSpcReduction="10000"/>
          </a:bodyPr>
          <a:lstStyle/>
          <a:p>
            <a:pPr>
              <a:lnSpc>
                <a:spcPct val="100000"/>
              </a:lnSpc>
            </a:pPr>
            <a:r>
              <a:rPr lang="en-GB" sz="1100" b="0" dirty="0"/>
              <a:t>The factsheets all make reference to the six principles of Good Assessment Practice. These are taken directly from the work of the Centre for Excellence in Teaching and Learning CETL (Northumbria University) and are based on the six  core conditions for Assessment for Learning. The principles have been adopted to represent Good Assessment Practice rather than </a:t>
            </a:r>
            <a:r>
              <a:rPr lang="en-GB" sz="1100" b="0" dirty="0" err="1"/>
              <a:t>AfL</a:t>
            </a:r>
            <a:r>
              <a:rPr lang="en-GB" sz="1100" b="0" dirty="0"/>
              <a:t>, as </a:t>
            </a:r>
            <a:r>
              <a:rPr lang="en-GB" sz="1100" b="0" dirty="0" err="1"/>
              <a:t>AfL</a:t>
            </a:r>
            <a:r>
              <a:rPr lang="en-GB" sz="1100" b="0" dirty="0"/>
              <a:t> is only one approach to improving assessment processes. </a:t>
            </a:r>
          </a:p>
          <a:p>
            <a:pPr>
              <a:lnSpc>
                <a:spcPct val="100000"/>
              </a:lnSpc>
            </a:pPr>
            <a:endParaRPr lang="en-GB" sz="1100" b="0" dirty="0"/>
          </a:p>
          <a:p>
            <a:pPr>
              <a:lnSpc>
                <a:spcPct val="100000"/>
              </a:lnSpc>
            </a:pPr>
            <a:r>
              <a:rPr lang="en-GB" sz="1100" b="0" dirty="0"/>
              <a:t>The six principles of Good Assessment Practice referred to in the factsheets are:</a:t>
            </a:r>
          </a:p>
          <a:p>
            <a:pPr>
              <a:lnSpc>
                <a:spcPct val="100000"/>
              </a:lnSpc>
            </a:pPr>
            <a:endParaRPr lang="en-GB" sz="1100" b="0" dirty="0"/>
          </a:p>
          <a:p>
            <a:pPr marL="228600" indent="-228600">
              <a:lnSpc>
                <a:spcPct val="100000"/>
              </a:lnSpc>
              <a:buFont typeface="+mj-lt"/>
              <a:buAutoNum type="arabicPeriod"/>
            </a:pPr>
            <a:r>
              <a:rPr lang="en-GB" sz="1100" b="0" dirty="0"/>
              <a:t>Emphasises authenticity and integration  of theory and practice in the content and methods of assessment rather than recall of knowledge and reductive measurement </a:t>
            </a:r>
          </a:p>
          <a:p>
            <a:pPr marL="228600" indent="-228600">
              <a:lnSpc>
                <a:spcPct val="100000"/>
              </a:lnSpc>
              <a:buFont typeface="+mj-lt"/>
              <a:buAutoNum type="arabicPeriod"/>
            </a:pPr>
            <a:r>
              <a:rPr lang="en-GB" sz="1100" b="0" dirty="0"/>
              <a:t>Uses high-stakes summative assessment rigorously but sparingly rather than as the main driver for learning </a:t>
            </a:r>
          </a:p>
          <a:p>
            <a:pPr marL="228600" indent="-228600">
              <a:lnSpc>
                <a:spcPct val="100000"/>
              </a:lnSpc>
              <a:buFont typeface="+mj-lt"/>
              <a:buAutoNum type="arabicPeriod"/>
            </a:pPr>
            <a:r>
              <a:rPr lang="en-GB" sz="1100" b="0" dirty="0"/>
              <a:t>Offers students extensive opportunities to engage in the kinds of tasks that develop and demonstrate their learning, thus building their confidence and capabilities</a:t>
            </a:r>
          </a:p>
          <a:p>
            <a:pPr marL="228600" indent="-228600">
              <a:lnSpc>
                <a:spcPct val="100000"/>
              </a:lnSpc>
              <a:buFont typeface="+mj-lt"/>
              <a:buAutoNum type="arabicPeriod"/>
            </a:pPr>
            <a:r>
              <a:rPr lang="en-GB" sz="1100" b="0" dirty="0"/>
              <a:t>Is rich in feedback derived from formal mechanisms e.g. tutor comments on assignments, debrief following simulation scenarios etc </a:t>
            </a:r>
          </a:p>
          <a:p>
            <a:pPr marL="228600" indent="-228600">
              <a:lnSpc>
                <a:spcPct val="100000"/>
              </a:lnSpc>
              <a:buFont typeface="+mj-lt"/>
              <a:buAutoNum type="arabicPeriod"/>
            </a:pPr>
            <a:r>
              <a:rPr lang="en-GB" sz="1100" b="0" dirty="0"/>
              <a:t>Is rich in informal feedback e.g. peer review of draft writing, collaborative project work, which provides students with a continuous flow of feedback on ‘how they are doing’ </a:t>
            </a:r>
          </a:p>
          <a:p>
            <a:pPr marL="228600" indent="-228600">
              <a:lnSpc>
                <a:spcPct val="100000"/>
              </a:lnSpc>
              <a:buFont typeface="+mj-lt"/>
              <a:buAutoNum type="arabicPeriod"/>
            </a:pPr>
            <a:r>
              <a:rPr lang="en-GB" sz="1100" b="0" dirty="0"/>
              <a:t>Develops students’ abilities to direct their own learning, reflect on their own progress and attainments and support the learning of others</a:t>
            </a:r>
          </a:p>
          <a:p>
            <a:pPr marL="228600" indent="-228600">
              <a:lnSpc>
                <a:spcPct val="100000"/>
              </a:lnSpc>
              <a:buFont typeface="+mj-lt"/>
              <a:buAutoNum type="arabicPeriod"/>
            </a:pPr>
            <a:endParaRPr lang="en-GB" sz="1100" b="0" dirty="0"/>
          </a:p>
          <a:p>
            <a:pPr marL="228600" indent="-228600">
              <a:lnSpc>
                <a:spcPct val="100000"/>
              </a:lnSpc>
            </a:pPr>
            <a:r>
              <a:rPr lang="en-GB" sz="1100" dirty="0"/>
              <a:t>Please note:</a:t>
            </a:r>
            <a:endParaRPr lang="en-GB" sz="1100" b="0" dirty="0"/>
          </a:p>
          <a:p>
            <a:pPr marL="228600" indent="-228600">
              <a:lnSpc>
                <a:spcPct val="100000"/>
              </a:lnSpc>
            </a:pPr>
            <a:endParaRPr lang="en-GB" sz="1100" b="0" dirty="0"/>
          </a:p>
          <a:p>
            <a:pPr marL="228600" indent="-228600">
              <a:lnSpc>
                <a:spcPct val="100000"/>
              </a:lnSpc>
            </a:pPr>
            <a:r>
              <a:rPr lang="en-GB" sz="1100" b="0" dirty="0"/>
              <a:t>	The factsheets each indicate the level of Miller’s Pyramid engaged by an assessment method. In addition, reference is made to the aspects of Good Assessment Practice which the method may facilitate. Both of these indicators are dependent upon how the assessment is utilised and whether the assessment is combined with other methods.</a:t>
            </a:r>
          </a:p>
        </p:txBody>
      </p:sp>
      <p:pic>
        <p:nvPicPr>
          <p:cNvPr id="4" name="Picture 3" descr="6 condit_0.tmp"/>
          <p:cNvPicPr>
            <a:picLocks noChangeAspect="1"/>
          </p:cNvPicPr>
          <p:nvPr/>
        </p:nvPicPr>
        <p:blipFill>
          <a:blip r:embed="rId2" cstate="print"/>
          <a:srcRect/>
          <a:stretch>
            <a:fillRect/>
          </a:stretch>
        </p:blipFill>
        <p:spPr>
          <a:xfrm>
            <a:off x="5652120" y="1268760"/>
            <a:ext cx="3240360" cy="338437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0" y="266701"/>
            <a:ext cx="9143998" cy="5143498"/>
          </a:xfrm>
        </p:spPr>
      </p:pic>
      <p:sp>
        <p:nvSpPr>
          <p:cNvPr id="6" name="Text Placeholder 5"/>
          <p:cNvSpPr>
            <a:spLocks noGrp="1"/>
          </p:cNvSpPr>
          <p:nvPr>
            <p:ph type="body" sz="half" idx="2"/>
          </p:nvPr>
        </p:nvSpPr>
        <p:spPr>
          <a:xfrm>
            <a:off x="3203848" y="5445224"/>
            <a:ext cx="3024336" cy="804862"/>
          </a:xfrm>
        </p:spPr>
        <p:txBody>
          <a:bodyPr/>
          <a:lstStyle/>
          <a:p>
            <a:pPr algn="r"/>
            <a:r>
              <a:rPr lang="en-GB" dirty="0"/>
              <a:t>Produced by the </a:t>
            </a:r>
            <a:r>
              <a:rPr lang="en-GB" b="1" dirty="0"/>
              <a:t>Assessment </a:t>
            </a:r>
          </a:p>
          <a:p>
            <a:pPr algn="r"/>
            <a:r>
              <a:rPr lang="en-GB" dirty="0"/>
              <a:t>Cross Programme Group </a:t>
            </a:r>
          </a:p>
          <a:p>
            <a:pPr algn="r"/>
            <a:r>
              <a:rPr lang="en-GB" dirty="0"/>
              <a:t>2011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820472" cy="639762"/>
          </a:xfrm>
        </p:spPr>
        <p:txBody>
          <a:bodyPr/>
          <a:lstStyle/>
          <a:p>
            <a:r>
              <a:rPr lang="en-GB" sz="2800" dirty="0"/>
              <a:t>Key considerations when selecting or evaluating an assessment method</a:t>
            </a:r>
          </a:p>
        </p:txBody>
      </p:sp>
      <p:sp>
        <p:nvSpPr>
          <p:cNvPr id="3" name="Content Placeholder 2"/>
          <p:cNvSpPr>
            <a:spLocks noGrp="1"/>
          </p:cNvSpPr>
          <p:nvPr>
            <p:ph idx="1"/>
          </p:nvPr>
        </p:nvSpPr>
        <p:spPr>
          <a:xfrm>
            <a:off x="0" y="1412776"/>
            <a:ext cx="8229600" cy="4968552"/>
          </a:xfrm>
        </p:spPr>
        <p:txBody>
          <a:bodyPr>
            <a:normAutofit lnSpcReduction="10000"/>
          </a:bodyPr>
          <a:lstStyle/>
          <a:p>
            <a:pPr>
              <a:lnSpc>
                <a:spcPct val="100000"/>
              </a:lnSpc>
            </a:pPr>
            <a:r>
              <a:rPr lang="en-GB" sz="1100" dirty="0"/>
              <a:t>What is the educational purpose of the assessment?</a:t>
            </a:r>
            <a:r>
              <a:rPr lang="en-GB" sz="1100" b="0" dirty="0"/>
              <a:t>		Align the assessment with the curriculum goals and do 					not create too many assessment hurdles</a:t>
            </a:r>
          </a:p>
          <a:p>
            <a:pPr>
              <a:lnSpc>
                <a:spcPct val="100000"/>
              </a:lnSpc>
            </a:pPr>
            <a:endParaRPr lang="en-GB" sz="1100" b="0" dirty="0"/>
          </a:p>
          <a:p>
            <a:pPr>
              <a:lnSpc>
                <a:spcPct val="100000"/>
              </a:lnSpc>
            </a:pPr>
            <a:r>
              <a:rPr lang="en-GB" sz="1100" dirty="0"/>
              <a:t>What is the intent of the assessment?			</a:t>
            </a:r>
            <a:r>
              <a:rPr lang="en-GB" sz="1100" b="0" dirty="0"/>
              <a:t>Is the assessment low or high stakes e.g. Designed to 					provide feedback and promote development of to 					count towards progression / award?</a:t>
            </a:r>
          </a:p>
          <a:p>
            <a:pPr>
              <a:lnSpc>
                <a:spcPct val="100000"/>
              </a:lnSpc>
            </a:pPr>
            <a:endParaRPr lang="en-GB" sz="1100" b="0" dirty="0"/>
          </a:p>
          <a:p>
            <a:pPr>
              <a:lnSpc>
                <a:spcPct val="100000"/>
              </a:lnSpc>
            </a:pPr>
            <a:r>
              <a:rPr lang="en-GB" sz="1100" dirty="0"/>
              <a:t>What aptitude are you assessing?			</a:t>
            </a:r>
            <a:r>
              <a:rPr lang="en-GB" sz="1100" b="0" dirty="0"/>
              <a:t>Consider Miller’s pyramid – are you assessing 					knowledge, competence or performance?</a:t>
            </a:r>
          </a:p>
          <a:p>
            <a:pPr>
              <a:lnSpc>
                <a:spcPct val="100000"/>
              </a:lnSpc>
            </a:pPr>
            <a:endParaRPr lang="en-GB" sz="1100" b="0" dirty="0"/>
          </a:p>
          <a:p>
            <a:pPr>
              <a:lnSpc>
                <a:spcPct val="100000"/>
              </a:lnSpc>
            </a:pPr>
            <a:r>
              <a:rPr lang="en-GB" sz="1100" dirty="0"/>
              <a:t>Decide on the assessment content / blueprint		</a:t>
            </a:r>
            <a:r>
              <a:rPr lang="en-GB" sz="1100" b="0" dirty="0"/>
              <a:t>Plan to test against the learning outcomes or 					competencies or performance that needs to be 					assessed</a:t>
            </a:r>
          </a:p>
          <a:p>
            <a:pPr>
              <a:lnSpc>
                <a:spcPct val="100000"/>
              </a:lnSpc>
            </a:pPr>
            <a:endParaRPr lang="en-GB" sz="1100" b="0" dirty="0"/>
          </a:p>
          <a:p>
            <a:pPr>
              <a:lnSpc>
                <a:spcPct val="100000"/>
              </a:lnSpc>
            </a:pPr>
            <a:r>
              <a:rPr lang="en-GB" sz="1100" dirty="0"/>
              <a:t>What is the standard to be assessed against?		</a:t>
            </a:r>
            <a:r>
              <a:rPr lang="en-GB" sz="1100" b="0" dirty="0"/>
              <a:t>What are the criteria for success?</a:t>
            </a:r>
          </a:p>
          <a:p>
            <a:pPr>
              <a:lnSpc>
                <a:spcPct val="100000"/>
              </a:lnSpc>
            </a:pPr>
            <a:endParaRPr lang="en-GB" sz="1100" b="0" dirty="0"/>
          </a:p>
          <a:p>
            <a:pPr>
              <a:lnSpc>
                <a:spcPct val="100000"/>
              </a:lnSpc>
            </a:pPr>
            <a:r>
              <a:rPr lang="en-GB" sz="1100" dirty="0"/>
              <a:t>Are the methods valid?				</a:t>
            </a:r>
            <a:r>
              <a:rPr lang="en-GB" sz="1100" b="0" dirty="0"/>
              <a:t>Does the assessment measure what you intended it to 					measure? How will you sample competencies?</a:t>
            </a:r>
          </a:p>
          <a:p>
            <a:pPr>
              <a:lnSpc>
                <a:spcPct val="100000"/>
              </a:lnSpc>
            </a:pPr>
            <a:endParaRPr lang="en-GB" sz="1100" b="0" dirty="0"/>
          </a:p>
          <a:p>
            <a:pPr>
              <a:lnSpc>
                <a:spcPct val="100000"/>
              </a:lnSpc>
            </a:pPr>
            <a:r>
              <a:rPr lang="en-GB" sz="1100" dirty="0"/>
              <a:t>What is the level of reliability?			</a:t>
            </a:r>
            <a:r>
              <a:rPr lang="en-GB" sz="1100" b="0" dirty="0"/>
              <a:t>Are the results reproducible across different </a:t>
            </a:r>
            <a:r>
              <a:rPr lang="en-GB" sz="1100" b="0" dirty="0" err="1"/>
              <a:t>raters</a:t>
            </a:r>
            <a:r>
              <a:rPr lang="en-GB" sz="1100" b="0" dirty="0"/>
              <a:t>, 					contexts etc?</a:t>
            </a:r>
          </a:p>
          <a:p>
            <a:pPr>
              <a:lnSpc>
                <a:spcPct val="100000"/>
              </a:lnSpc>
            </a:pPr>
            <a:endParaRPr lang="en-GB" sz="1100" b="0" dirty="0"/>
          </a:p>
          <a:p>
            <a:pPr>
              <a:lnSpc>
                <a:spcPct val="100000"/>
              </a:lnSpc>
            </a:pPr>
            <a:r>
              <a:rPr lang="en-GB" sz="1100" dirty="0"/>
              <a:t>What is the perceived educational impact of the assessment?	</a:t>
            </a:r>
            <a:r>
              <a:rPr lang="en-GB" sz="1100" b="0" dirty="0"/>
              <a:t>How does the assessment influence </a:t>
            </a:r>
            <a:r>
              <a:rPr lang="en-GB" sz="1100" b="0"/>
              <a:t>student learning?</a:t>
            </a:r>
            <a:endParaRPr lang="en-GB" sz="1100" dirty="0"/>
          </a:p>
          <a:p>
            <a:pPr>
              <a:lnSpc>
                <a:spcPct val="100000"/>
              </a:lnSpc>
            </a:pPr>
            <a:endParaRPr lang="en-GB" sz="1100" b="0" dirty="0"/>
          </a:p>
          <a:p>
            <a:pPr>
              <a:lnSpc>
                <a:spcPct val="100000"/>
              </a:lnSpc>
            </a:pPr>
            <a:r>
              <a:rPr lang="en-GB" sz="1100" dirty="0"/>
              <a:t>Is the proposed assessment feasible / acceptable?</a:t>
            </a:r>
            <a:r>
              <a:rPr lang="en-GB" sz="1100" b="0" dirty="0"/>
              <a:t>		How practical is the assessment</a:t>
            </a:r>
          </a:p>
          <a:p>
            <a:pPr>
              <a:lnSpc>
                <a:spcPct val="100000"/>
              </a:lnSpc>
            </a:pPr>
            <a:r>
              <a:rPr lang="en-GB" sz="1100" b="0" dirty="0"/>
              <a:t>					to deliver?</a:t>
            </a:r>
          </a:p>
          <a:p>
            <a:pPr>
              <a:lnSpc>
                <a:spcPct val="100000"/>
              </a:lnSpc>
            </a:pPr>
            <a:r>
              <a:rPr lang="en-GB" sz="1100" b="0" dirty="0"/>
              <a:t>Adapted from </a:t>
            </a:r>
            <a:r>
              <a:rPr lang="en-GB" sz="1100" b="0" dirty="0" err="1"/>
              <a:t>Wass</a:t>
            </a:r>
            <a:r>
              <a:rPr lang="en-GB" sz="1100" b="0" dirty="0"/>
              <a:t>, Bowden and Jackson, 2007)</a:t>
            </a:r>
            <a:endParaRPr lang="en-GB"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5652120" cy="792088"/>
          </a:xfrm>
        </p:spPr>
        <p:txBody>
          <a:bodyPr/>
          <a:lstStyle/>
          <a:p>
            <a:r>
              <a:rPr lang="en-GB" dirty="0"/>
              <a:t>Concepts in assessment</a:t>
            </a:r>
          </a:p>
        </p:txBody>
      </p:sp>
      <p:sp>
        <p:nvSpPr>
          <p:cNvPr id="3" name="Content Placeholder 2"/>
          <p:cNvSpPr>
            <a:spLocks noGrp="1"/>
          </p:cNvSpPr>
          <p:nvPr>
            <p:ph idx="1"/>
          </p:nvPr>
        </p:nvSpPr>
        <p:spPr>
          <a:xfrm>
            <a:off x="107504" y="1124744"/>
            <a:ext cx="8229600" cy="4968552"/>
          </a:xfrm>
        </p:spPr>
        <p:txBody>
          <a:bodyPr>
            <a:noAutofit/>
          </a:bodyPr>
          <a:lstStyle/>
          <a:p>
            <a:pPr>
              <a:lnSpc>
                <a:spcPct val="120000"/>
              </a:lnSpc>
            </a:pPr>
            <a:r>
              <a:rPr lang="en-GB" sz="1400" dirty="0">
                <a:solidFill>
                  <a:schemeClr val="bg2">
                    <a:lumMod val="25000"/>
                  </a:schemeClr>
                </a:solidFill>
              </a:rPr>
              <a:t>Validity: </a:t>
            </a:r>
          </a:p>
          <a:p>
            <a:pPr>
              <a:lnSpc>
                <a:spcPct val="120000"/>
              </a:lnSpc>
            </a:pPr>
            <a:r>
              <a:rPr lang="en-GB" sz="1100" b="0" dirty="0"/>
              <a:t>Validity in assessment relates to whether the method of assessment actually measures what it seeks to measure. There are no inherently good or bad assessment methods, they are all relative to the context in which they are implemented and can be used to assess different aspects of a student’s ability at different stages in their development (van </a:t>
            </a:r>
            <a:r>
              <a:rPr lang="en-GB" sz="1100" b="0" dirty="0" err="1"/>
              <a:t>der</a:t>
            </a:r>
            <a:r>
              <a:rPr lang="en-GB" sz="1100" b="0" dirty="0"/>
              <a:t> </a:t>
            </a:r>
            <a:r>
              <a:rPr lang="en-GB" sz="1100" b="0" dirty="0" err="1"/>
              <a:t>Vleuten</a:t>
            </a:r>
            <a:r>
              <a:rPr lang="en-GB" sz="1100" b="0" dirty="0"/>
              <a:t> and </a:t>
            </a:r>
            <a:r>
              <a:rPr lang="en-GB" sz="1100" b="0" dirty="0" err="1"/>
              <a:t>Schuwirth</a:t>
            </a:r>
            <a:r>
              <a:rPr lang="en-GB" sz="1100" b="0" dirty="0"/>
              <a:t>, 2005). Therefore, a valid assessment would consider the domain or competencies it sought to assess and ensure that it measured those areas. There are many different types of validity which are relevant to assessment e.g. content, predictive, construct etc. The modern view is that validity is a single unitary construct and therefore construct validity (which involves considering the validity of the assessment as a whole) is of significant importance (</a:t>
            </a:r>
            <a:r>
              <a:rPr lang="en-GB" sz="1100" b="0" dirty="0" err="1"/>
              <a:t>Messick</a:t>
            </a:r>
            <a:r>
              <a:rPr lang="en-GB" sz="1100" b="0" dirty="0"/>
              <a:t>, 1995). Within the education of health professionals, construct validity also relates to the need to assess the integration of multiple competencies and knowledge which practitioners need in order to practice safely and effectively. This requires assessments which move away from assessing single aspects of a student performance e.g. knowledge, towards assessing competency through global ratings of performance, multi-source feedback and through the use of multi-faceted authentic methods of assessment either in the workplace (in-vivo) or during simulation scenarios / objective structured clinical examinations (OSCE) (in-vitro).</a:t>
            </a:r>
          </a:p>
          <a:p>
            <a:pPr>
              <a:lnSpc>
                <a:spcPct val="120000"/>
              </a:lnSpc>
            </a:pPr>
            <a:r>
              <a:rPr lang="en-GB" sz="1100" b="0" dirty="0"/>
              <a:t>  </a:t>
            </a:r>
          </a:p>
          <a:p>
            <a:pPr>
              <a:lnSpc>
                <a:spcPct val="120000"/>
              </a:lnSpc>
            </a:pPr>
            <a:r>
              <a:rPr lang="en-GB" sz="1400" dirty="0">
                <a:solidFill>
                  <a:schemeClr val="bg2">
                    <a:lumMod val="25000"/>
                  </a:schemeClr>
                </a:solidFill>
              </a:rPr>
              <a:t>Reliability:</a:t>
            </a:r>
          </a:p>
          <a:p>
            <a:pPr>
              <a:lnSpc>
                <a:spcPct val="120000"/>
              </a:lnSpc>
            </a:pPr>
            <a:r>
              <a:rPr lang="en-GB" sz="1100" b="0" dirty="0"/>
              <a:t> Reliability </a:t>
            </a:r>
            <a:r>
              <a:rPr lang="en-GB" sz="1100" b="0" dirty="0" err="1"/>
              <a:t>irelates</a:t>
            </a:r>
            <a:r>
              <a:rPr lang="en-GB" sz="1100" b="0" dirty="0"/>
              <a:t> to the degree to which an assessment consistently measures what it measures (</a:t>
            </a:r>
            <a:r>
              <a:rPr lang="en-GB" sz="1100" b="0" dirty="0" err="1"/>
              <a:t>McCoubrie</a:t>
            </a:r>
            <a:r>
              <a:rPr lang="en-GB" sz="1100" b="0" dirty="0"/>
              <a:t>, 2010). As a result, reliability relates to the reproducibility of the assessment results consistently between assessors and across samples of assessments. The reliability of an assessment can be negatively affected by sources of error such as assessor error, poor quality test items or behavioural rating scales that have ambiguous criteria and poor differentiation between </a:t>
            </a:r>
            <a:r>
              <a:rPr lang="en-GB" sz="1100" b="0" dirty="0" err="1"/>
              <a:t>gradings</a:t>
            </a:r>
            <a:r>
              <a:rPr lang="en-GB" sz="1100" b="0" dirty="0"/>
              <a:t>. Reliability of an assessment method can be improved by careful training and instruction of </a:t>
            </a:r>
            <a:r>
              <a:rPr lang="en-GB" sz="1100" b="0" dirty="0" err="1"/>
              <a:t>assessors,and</a:t>
            </a:r>
            <a:r>
              <a:rPr lang="en-GB" sz="1100" b="0" dirty="0"/>
              <a:t> by having multiple assessors and triangulation of scores.</a:t>
            </a:r>
          </a:p>
          <a:p>
            <a:pPr>
              <a:lnSpc>
                <a:spcPct val="120000"/>
              </a:lnSpc>
            </a:pPr>
            <a:r>
              <a:rPr lang="en-GB" sz="1100" b="0" dirty="0"/>
              <a:t> </a:t>
            </a:r>
          </a:p>
          <a:p>
            <a:pPr>
              <a:lnSpc>
                <a:spcPct val="120000"/>
              </a:lnSpc>
            </a:pPr>
            <a:endParaRPr lang="en-GB" sz="1100" b="0" dirty="0"/>
          </a:p>
          <a:p>
            <a:pPr>
              <a:lnSpc>
                <a:spcPct val="120000"/>
              </a:lnSpc>
            </a:pPr>
            <a:endParaRPr lang="en-GB" sz="11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229600" cy="4968552"/>
          </a:xfrm>
        </p:spPr>
        <p:txBody>
          <a:bodyPr>
            <a:normAutofit/>
          </a:bodyPr>
          <a:lstStyle/>
          <a:p>
            <a:pPr>
              <a:lnSpc>
                <a:spcPct val="120000"/>
              </a:lnSpc>
            </a:pPr>
            <a:r>
              <a:rPr lang="en-GB" sz="1100" b="0" dirty="0"/>
              <a:t>When assessing competence van </a:t>
            </a:r>
            <a:r>
              <a:rPr lang="en-GB" sz="1100" b="0" dirty="0" err="1"/>
              <a:t>der</a:t>
            </a:r>
            <a:r>
              <a:rPr lang="en-GB" sz="1100" b="0" dirty="0"/>
              <a:t> </a:t>
            </a:r>
            <a:r>
              <a:rPr lang="en-GB" sz="1100" b="0" dirty="0" err="1"/>
              <a:t>Vleuten</a:t>
            </a:r>
            <a:r>
              <a:rPr lang="en-GB" sz="1100" b="0" dirty="0"/>
              <a:t> and </a:t>
            </a:r>
            <a:r>
              <a:rPr lang="en-GB" sz="1100" b="0" dirty="0" err="1"/>
              <a:t>Schuwirth</a:t>
            </a:r>
            <a:r>
              <a:rPr lang="en-GB" sz="1100" b="0" dirty="0"/>
              <a:t> (2005) have highlighted the need to ensure effective sampling of skills across a time period, as student / practitioner performance is inconsistent and therefore 7-11 ratings over a period of time will improve the reliability of the assessment when compared with a single rating of performance.</a:t>
            </a:r>
          </a:p>
          <a:p>
            <a:pPr>
              <a:lnSpc>
                <a:spcPct val="120000"/>
              </a:lnSpc>
            </a:pPr>
            <a:r>
              <a:rPr lang="en-GB" sz="1100" b="0" dirty="0"/>
              <a:t>  </a:t>
            </a:r>
          </a:p>
          <a:p>
            <a:pPr>
              <a:lnSpc>
                <a:spcPct val="120000"/>
              </a:lnSpc>
            </a:pPr>
            <a:r>
              <a:rPr lang="en-GB" sz="1400" dirty="0">
                <a:solidFill>
                  <a:schemeClr val="bg2">
                    <a:lumMod val="25000"/>
                  </a:schemeClr>
                </a:solidFill>
              </a:rPr>
              <a:t>Educational Impact:</a:t>
            </a:r>
          </a:p>
          <a:p>
            <a:pPr>
              <a:lnSpc>
                <a:spcPct val="120000"/>
              </a:lnSpc>
            </a:pPr>
            <a:r>
              <a:rPr lang="en-GB" sz="1100" b="0" dirty="0"/>
              <a:t> </a:t>
            </a:r>
            <a:r>
              <a:rPr lang="en-GB" sz="1100" b="0" dirty="0" err="1"/>
              <a:t>Wass</a:t>
            </a:r>
            <a:r>
              <a:rPr lang="en-GB" sz="1100" b="0" dirty="0"/>
              <a:t> et al (2001) have postulated that ‘assessment drives learning’, insomuch as, student’s when faced with a high workload will focus on learning what they need to learn in order to pass the assessment. As a result when the focus is on a written assessment then student focus on learning from books and journals but when the focus is on a practical skill students tend to rehearse their skills in a clinical context (</a:t>
            </a:r>
            <a:r>
              <a:rPr lang="en-GB" sz="1100" b="0" dirty="0" err="1"/>
              <a:t>Newble</a:t>
            </a:r>
            <a:r>
              <a:rPr lang="en-GB" sz="1100" b="0" dirty="0"/>
              <a:t> and </a:t>
            </a:r>
            <a:r>
              <a:rPr lang="en-GB" sz="1100" b="0" dirty="0" err="1"/>
              <a:t>Jaegar</a:t>
            </a:r>
            <a:r>
              <a:rPr lang="en-GB" sz="1100" b="0" dirty="0"/>
              <a:t>, 1983). However, it is not as simple as student focusing learning on the specifics of the assessment method. There are several ways in which learning can be influenced by assessment. These include the content of the assessment, the format of the assessment and through the feedback provided to students following the assessment. In addition, McLachlan (2006) has articulated how students learn subjects which are not explicitly examined. This learning occurs because students are exposed to a range of factors which influence their thinking about what is important. For example, students often share experiences with their fellow students which can assist in a student identifying discrepancy between their knowledge or skills when compared with their peers. </a:t>
            </a:r>
          </a:p>
          <a:p>
            <a:pPr>
              <a:lnSpc>
                <a:spcPct val="120000"/>
              </a:lnSpc>
            </a:pPr>
            <a:r>
              <a:rPr lang="en-GB" sz="1100" b="0" dirty="0"/>
              <a:t> </a:t>
            </a:r>
            <a:endParaRPr lang="en-GB"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FACTSHEET</a:t>
            </a:r>
          </a:p>
        </p:txBody>
      </p:sp>
      <p:sp>
        <p:nvSpPr>
          <p:cNvPr id="7" name="Content Placeholder 6"/>
          <p:cNvSpPr>
            <a:spLocks noGrp="1"/>
          </p:cNvSpPr>
          <p:nvPr>
            <p:ph idx="1"/>
          </p:nvPr>
        </p:nvSpPr>
        <p:spPr>
          <a:xfrm>
            <a:off x="0" y="908720"/>
            <a:ext cx="8820472" cy="5472608"/>
          </a:xfrm>
        </p:spPr>
        <p:txBody>
          <a:bodyPr>
            <a:normAutofit/>
          </a:bodyPr>
          <a:lstStyle/>
          <a:p>
            <a:r>
              <a:rPr lang="en-US" sz="1600" dirty="0"/>
              <a:t>Essay</a:t>
            </a:r>
          </a:p>
          <a:p>
            <a:pPr>
              <a:lnSpc>
                <a:spcPct val="110000"/>
              </a:lnSpc>
            </a:pPr>
            <a:r>
              <a:rPr lang="en-US" sz="1100" dirty="0"/>
              <a:t>AIM: </a:t>
            </a:r>
            <a:r>
              <a:rPr lang="en-US" sz="1100" b="0" dirty="0"/>
              <a:t>to measure a student’s knowledge and understanding through the </a:t>
            </a:r>
          </a:p>
          <a:p>
            <a:pPr>
              <a:lnSpc>
                <a:spcPct val="110000"/>
              </a:lnSpc>
            </a:pPr>
            <a:r>
              <a:rPr lang="en-US" sz="1100" b="0" dirty="0"/>
              <a:t>completion of a written piece of work</a:t>
            </a:r>
          </a:p>
          <a:p>
            <a:pPr>
              <a:lnSpc>
                <a:spcPct val="100000"/>
              </a:lnSpc>
            </a:pPr>
            <a:r>
              <a:rPr lang="en-US" sz="1100" dirty="0"/>
              <a:t>RANGE: </a:t>
            </a:r>
            <a:r>
              <a:rPr lang="en-US" sz="1100" b="0" dirty="0"/>
              <a:t>involves identifying and selecting appropriate sources of information,</a:t>
            </a:r>
          </a:p>
          <a:p>
            <a:pPr>
              <a:lnSpc>
                <a:spcPct val="100000"/>
              </a:lnSpc>
            </a:pPr>
            <a:r>
              <a:rPr lang="en-US" sz="1100" b="0" dirty="0"/>
              <a:t>evidence and theoretical positions, critically reading and </a:t>
            </a:r>
            <a:r>
              <a:rPr lang="en-US" sz="1100" b="0" dirty="0" err="1"/>
              <a:t>analysing</a:t>
            </a:r>
            <a:r>
              <a:rPr lang="en-US" sz="1100" b="0" dirty="0"/>
              <a:t> material</a:t>
            </a:r>
          </a:p>
          <a:p>
            <a:pPr>
              <a:lnSpc>
                <a:spcPct val="100000"/>
              </a:lnSpc>
            </a:pPr>
            <a:r>
              <a:rPr lang="en-US" sz="1100" b="0" dirty="0"/>
              <a:t>with a view to structuring a response to the question set </a:t>
            </a:r>
          </a:p>
          <a:p>
            <a:pPr>
              <a:lnSpc>
                <a:spcPct val="100000"/>
              </a:lnSpc>
            </a:pPr>
            <a:r>
              <a:rPr lang="en-US" sz="1100" dirty="0"/>
              <a:t>ASSESSMENT: </a:t>
            </a:r>
            <a:r>
              <a:rPr lang="en-US" sz="1100" b="0" dirty="0"/>
              <a:t>more common as a summative assessment but in the early </a:t>
            </a:r>
          </a:p>
          <a:p>
            <a:pPr>
              <a:lnSpc>
                <a:spcPct val="100000"/>
              </a:lnSpc>
            </a:pPr>
            <a:r>
              <a:rPr lang="en-US" sz="1100" b="0" dirty="0"/>
              <a:t>stages of a student’s academic development, may be used as a formative </a:t>
            </a:r>
          </a:p>
          <a:p>
            <a:pPr>
              <a:lnSpc>
                <a:spcPct val="100000"/>
              </a:lnSpc>
            </a:pPr>
            <a:r>
              <a:rPr lang="en-US" sz="1100" b="0" dirty="0"/>
              <a:t>strategy. The ‘evaluative’ essay tests understanding of a given subject and</a:t>
            </a:r>
          </a:p>
          <a:p>
            <a:pPr>
              <a:lnSpc>
                <a:spcPct val="100000"/>
              </a:lnSpc>
            </a:pPr>
            <a:r>
              <a:rPr lang="en-US" sz="1100" b="0" dirty="0"/>
              <a:t>the ability to make a series of well-informed </a:t>
            </a:r>
            <a:r>
              <a:rPr lang="en-US" sz="1100" b="0" dirty="0" err="1"/>
              <a:t>judgements</a:t>
            </a:r>
            <a:r>
              <a:rPr lang="en-US" sz="1100" b="0" dirty="0"/>
              <a:t> about it. Such essays</a:t>
            </a:r>
          </a:p>
          <a:p>
            <a:pPr>
              <a:lnSpc>
                <a:spcPct val="100000"/>
              </a:lnSpc>
            </a:pPr>
            <a:r>
              <a:rPr lang="en-US" sz="1100" b="0" dirty="0"/>
              <a:t>are frequently set as a review of the literature, research reports or healthcare policies. The ‘strategic’ essay is frequently presented in the form of case studies, asking ‘what would you do next?’ This approach assesses the declarative, procedural, knowledge and decision-making components of clinical practice. The ‘philosophical’ essay assesses the ability to confront conundrums or examine a professional ethos. The ‘reflective’ essay examines a student’s understanding of facts, perceptions and perspectives and is generally </a:t>
            </a:r>
            <a:r>
              <a:rPr lang="en-US" sz="1100" b="0" dirty="0" err="1"/>
              <a:t>utilised</a:t>
            </a:r>
            <a:r>
              <a:rPr lang="en-US" sz="1100" b="0" dirty="0"/>
              <a:t> to explore personal  experience, attitudes and beliefs or the reality of clinical practice.</a:t>
            </a:r>
          </a:p>
          <a:p>
            <a:pPr>
              <a:lnSpc>
                <a:spcPct val="100000"/>
              </a:lnSpc>
            </a:pPr>
            <a:endParaRPr lang="en-US" sz="1100" dirty="0"/>
          </a:p>
          <a:p>
            <a:pPr>
              <a:lnSpc>
                <a:spcPct val="100000"/>
              </a:lnSpc>
            </a:pPr>
            <a:r>
              <a:rPr lang="en-US" sz="1100" dirty="0"/>
              <a:t>KEY ISSUES IN ASSESSMENT:</a:t>
            </a:r>
          </a:p>
          <a:p>
            <a:pPr>
              <a:lnSpc>
                <a:spcPct val="100000"/>
              </a:lnSpc>
            </a:pPr>
            <a:r>
              <a:rPr lang="en-US" sz="1100" dirty="0"/>
              <a:t>Validity: </a:t>
            </a:r>
            <a:r>
              <a:rPr lang="en-US" sz="1100" b="0" dirty="0"/>
              <a:t>Very much reliant on the clarity of what is being asked in conjunction with the performance criteria set,. However, a caveat to this could be the flexibility for students to be rewarded for individuality. The format of an essay is dependent upon which aspects of the syllabus / curriculum it is seeking to assess</a:t>
            </a:r>
          </a:p>
          <a:p>
            <a:pPr>
              <a:lnSpc>
                <a:spcPct val="100000"/>
              </a:lnSpc>
            </a:pPr>
            <a:r>
              <a:rPr lang="en-US" sz="1100" dirty="0"/>
              <a:t>Reliability: </a:t>
            </a:r>
            <a:r>
              <a:rPr lang="en-US" sz="1100" b="0" dirty="0"/>
              <a:t>The subjectivity of individual markers can be called in to question as there can be wide variation between markers. Internal and external moderation procedures may well lessen these deleterious effects as can adopting clear and unambiguous marking criteria. The development of ‘model’ answers may also improve the inter-rater reliability of markers for some types of essay</a:t>
            </a:r>
          </a:p>
          <a:p>
            <a:pPr>
              <a:lnSpc>
                <a:spcPct val="100000"/>
              </a:lnSpc>
            </a:pPr>
            <a:r>
              <a:rPr lang="en-US" sz="1100" dirty="0"/>
              <a:t>Sampling: </a:t>
            </a:r>
            <a:r>
              <a:rPr lang="en-US" sz="1100" b="0" dirty="0"/>
              <a:t>The remit of what is assessed can be far reaching in respect to knowledge to support practice.</a:t>
            </a:r>
          </a:p>
          <a:p>
            <a:pPr>
              <a:lnSpc>
                <a:spcPct val="100000"/>
              </a:lnSpc>
            </a:pPr>
            <a:r>
              <a:rPr lang="en-US" sz="1100" dirty="0"/>
              <a:t>Cost Effectiveness:  </a:t>
            </a:r>
            <a:r>
              <a:rPr lang="en-US" sz="1100" b="0" dirty="0"/>
              <a:t>Depending on the word limit they can be time-consuming to assess as </a:t>
            </a:r>
          </a:p>
          <a:p>
            <a:pPr>
              <a:lnSpc>
                <a:spcPct val="100000"/>
              </a:lnSpc>
            </a:pPr>
            <a:r>
              <a:rPr lang="en-US" sz="1100" b="0" dirty="0"/>
              <a:t>opposed to say multiple choice examinations. </a:t>
            </a:r>
          </a:p>
        </p:txBody>
      </p:sp>
      <p:pic>
        <p:nvPicPr>
          <p:cNvPr id="9" name="Picture 2"/>
          <p:cNvPicPr>
            <a:picLocks noChangeAspect="1" noChangeArrowheads="1"/>
          </p:cNvPicPr>
          <p:nvPr/>
        </p:nvPicPr>
        <p:blipFill>
          <a:blip r:embed="rId2" cstate="print"/>
          <a:srcRect t="11067"/>
          <a:stretch>
            <a:fillRect/>
          </a:stretch>
        </p:blipFill>
        <p:spPr bwMode="auto">
          <a:xfrm>
            <a:off x="5220072" y="692696"/>
            <a:ext cx="3923928" cy="2232248"/>
          </a:xfrm>
          <a:prstGeom prst="rect">
            <a:avLst/>
          </a:prstGeom>
          <a:noFill/>
          <a:ln w="9525">
            <a:noFill/>
            <a:miter lim="800000"/>
            <a:headEnd/>
            <a:tailEnd/>
          </a:ln>
        </p:spPr>
      </p:pic>
      <p:sp>
        <p:nvSpPr>
          <p:cNvPr id="5" name="Left Arrow 4"/>
          <p:cNvSpPr/>
          <p:nvPr/>
        </p:nvSpPr>
        <p:spPr>
          <a:xfrm>
            <a:off x="7308304" y="2420888"/>
            <a:ext cx="360040"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p:cNvSpPr/>
          <p:nvPr/>
        </p:nvSpPr>
        <p:spPr>
          <a:xfrm>
            <a:off x="7020272" y="1916832"/>
            <a:ext cx="360040"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ndit_0.tmp"/>
          <p:cNvPicPr>
            <a:picLocks noChangeAspect="1"/>
          </p:cNvPicPr>
          <p:nvPr/>
        </p:nvPicPr>
        <p:blipFill>
          <a:blip r:embed="rId2" cstate="print"/>
          <a:srcRect/>
          <a:stretch>
            <a:fillRect/>
          </a:stretch>
        </p:blipFill>
        <p:spPr>
          <a:xfrm>
            <a:off x="5220072" y="692696"/>
            <a:ext cx="3888432" cy="3960440"/>
          </a:xfrm>
          <a:prstGeom prst="rect">
            <a:avLst/>
          </a:prstGeom>
        </p:spPr>
      </p:pic>
      <p:sp>
        <p:nvSpPr>
          <p:cNvPr id="4" name="TextBox 3"/>
          <p:cNvSpPr txBox="1"/>
          <p:nvPr/>
        </p:nvSpPr>
        <p:spPr>
          <a:xfrm>
            <a:off x="0" y="2132856"/>
            <a:ext cx="2195736" cy="21602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GB"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 name="Content Placeholder 6"/>
          <p:cNvSpPr txBox="1">
            <a:spLocks/>
          </p:cNvSpPr>
          <p:nvPr/>
        </p:nvSpPr>
        <p:spPr>
          <a:xfrm>
            <a:off x="0" y="692696"/>
            <a:ext cx="5148064" cy="5256584"/>
          </a:xfrm>
          <a:prstGeom prst="rect">
            <a:avLst/>
          </a:prstGeom>
        </p:spPr>
        <p:txBody>
          <a:bodyPr/>
          <a:lstStyle/>
          <a:p>
            <a:pPr>
              <a:lnSpc>
                <a:spcPct val="100000"/>
              </a:lnSpc>
            </a:pPr>
            <a:r>
              <a:rPr lang="en-US" sz="1100" b="1" dirty="0">
                <a:solidFill>
                  <a:schemeClr val="bg2">
                    <a:lumMod val="25000"/>
                  </a:schemeClr>
                </a:solidFill>
              </a:rPr>
              <a:t>Educational Impact : </a:t>
            </a:r>
            <a:r>
              <a:rPr lang="en-US" sz="1100" dirty="0">
                <a:solidFill>
                  <a:schemeClr val="bg2">
                    <a:lumMod val="25000"/>
                  </a:schemeClr>
                </a:solidFill>
              </a:rPr>
              <a:t>Essays encourage students to develop their knowledge by preparing material in order to write about a particular topic. Feedback may assist the student to develop their writing style and to communicate ideas as well as construct arguments in a logical way. However, there is evidence  (McCann and Saunders, 2009) that written feedback alone does not allow the student to develop as they sometimes fail to understand what is required of them.</a:t>
            </a:r>
            <a:endParaRPr lang="en-US" sz="1100" dirty="0"/>
          </a:p>
          <a:p>
            <a:pPr marL="169863" indent="-169863">
              <a:spcBef>
                <a:spcPct val="20000"/>
              </a:spcBef>
              <a:buClr>
                <a:schemeClr val="tx2">
                  <a:lumMod val="75000"/>
                </a:schemeClr>
              </a:buClr>
              <a:buSzPct val="70000"/>
            </a:pPr>
            <a:endPar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r>
              <a:rPr kumimoji="0" lang="en-US" sz="1100" b="1" i="0" u="none" strike="noStrike" kern="1200" cap="none" spc="0" normalizeH="0" baseline="0" noProof="0" dirty="0">
                <a:ln>
                  <a:noFill/>
                </a:ln>
                <a:solidFill>
                  <a:schemeClr val="tx2">
                    <a:lumMod val="75000"/>
                  </a:schemeClr>
                </a:solidFill>
                <a:effectLst/>
                <a:uLnTx/>
                <a:uFillTx/>
                <a:latin typeface="+mn-lt"/>
                <a:ea typeface="+mn-ea"/>
                <a:cs typeface="Segoe UI" pitchFamily="34" charset="0"/>
              </a:rPr>
              <a:t>EXAMPLES OF GOOD ASSESSMENT PRACTICE – </a:t>
            </a:r>
            <a:r>
              <a:rPr lang="en-US" sz="1100" b="1" dirty="0">
                <a:solidFill>
                  <a:schemeClr val="tx2">
                    <a:lumMod val="75000"/>
                  </a:schemeClr>
                </a:solidFill>
                <a:cs typeface="Segoe UI" pitchFamily="34" charset="0"/>
              </a:rPr>
              <a:t>ESSAY</a:t>
            </a:r>
            <a:endParaRPr kumimoji="0" lang="en-US" sz="110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i="1" dirty="0">
                <a:solidFill>
                  <a:schemeClr val="tx2">
                    <a:lumMod val="75000"/>
                  </a:schemeClr>
                </a:solidFill>
                <a:cs typeface="Segoe UI" pitchFamily="34" charset="0"/>
              </a:rPr>
              <a:t>Note  - 	Whether it is possible to achieve these examples will depend upon 	how the assessment is implemented</a:t>
            </a:r>
          </a:p>
          <a:p>
            <a:pPr marL="169863" indent="-169863">
              <a:spcBef>
                <a:spcPct val="20000"/>
              </a:spcBef>
              <a:buClr>
                <a:schemeClr val="tx2">
                  <a:lumMod val="75000"/>
                </a:schemeClr>
              </a:buClr>
              <a:buSzPct val="70000"/>
            </a:pPr>
            <a:endParaRPr lang="en-US" sz="1100" b="1"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b="1" dirty="0">
                <a:solidFill>
                  <a:schemeClr val="tx2">
                    <a:lumMod val="75000"/>
                  </a:schemeClr>
                </a:solidFill>
                <a:cs typeface="Segoe UI" pitchFamily="34" charset="0"/>
              </a:rPr>
              <a:t>Offers low stakes confidence building: </a:t>
            </a: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Practice essays or feed forward techniques (the provision of feedback at a</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formative stage prior to submission) may allow the student to build their</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confidence about essay writing</a:t>
            </a:r>
          </a:p>
          <a:p>
            <a:pPr marL="169863" indent="-169863">
              <a:spcBef>
                <a:spcPct val="20000"/>
              </a:spcBef>
              <a:buClr>
                <a:schemeClr val="tx2">
                  <a:lumMod val="75000"/>
                </a:schemeClr>
              </a:buClr>
              <a:buSzPct val="70000"/>
            </a:pP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b="1" dirty="0">
                <a:solidFill>
                  <a:schemeClr val="tx2">
                    <a:lumMod val="75000"/>
                  </a:schemeClr>
                </a:solidFill>
                <a:cs typeface="Segoe UI" pitchFamily="34" charset="0"/>
              </a:rPr>
              <a:t>Rich in informal feedback:</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Practice essays or feed forward techniques may allow for informal feedback</a:t>
            </a:r>
          </a:p>
          <a:p>
            <a:pPr marL="169863" indent="-169863">
              <a:spcBef>
                <a:spcPct val="20000"/>
              </a:spcBef>
              <a:buClr>
                <a:schemeClr val="tx2">
                  <a:lumMod val="75000"/>
                </a:schemeClr>
              </a:buClr>
              <a:buSzPct val="70000"/>
            </a:pP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b="1" dirty="0">
                <a:solidFill>
                  <a:schemeClr val="tx2">
                    <a:lumMod val="75000"/>
                  </a:schemeClr>
                </a:solidFill>
                <a:cs typeface="Segoe UI" pitchFamily="34" charset="0"/>
              </a:rPr>
              <a:t>Rich in formal feedback:</a:t>
            </a:r>
            <a:endParaRPr lang="en-US" sz="1100" dirty="0">
              <a:solidFill>
                <a:schemeClr val="tx2">
                  <a:lumMod val="75000"/>
                </a:schemeClr>
              </a:solidFill>
              <a:cs typeface="Segoe UI" pitchFamily="34" charset="0"/>
            </a:endParaRP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Any essay should provide the student with feedback about performance and</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gaps in their work as well as information on how future work could be improved</a:t>
            </a:r>
          </a:p>
          <a:p>
            <a:pPr marL="169863" indent="-169863">
              <a:spcBef>
                <a:spcPct val="20000"/>
              </a:spcBef>
              <a:buClr>
                <a:schemeClr val="tx2">
                  <a:lumMod val="75000"/>
                </a:schemeClr>
              </a:buClr>
              <a:buSzPct val="70000"/>
            </a:pPr>
            <a:r>
              <a:rPr lang="en-US" sz="1100" dirty="0">
                <a:solidFill>
                  <a:schemeClr val="tx2">
                    <a:lumMod val="75000"/>
                  </a:schemeClr>
                </a:solidFill>
                <a:cs typeface="Segoe UI" pitchFamily="34" charset="0"/>
              </a:rPr>
              <a:t>upon.</a:t>
            </a:r>
          </a:p>
        </p:txBody>
      </p:sp>
      <p:sp>
        <p:nvSpPr>
          <p:cNvPr id="6" name="Oval 5"/>
          <p:cNvSpPr/>
          <p:nvPr/>
        </p:nvSpPr>
        <p:spPr>
          <a:xfrm>
            <a:off x="6876256" y="2132856"/>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388696" y="2132856"/>
            <a:ext cx="135632" cy="1356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308304" y="2924944"/>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PM_organic_molecules">
  <a:themeElements>
    <a:clrScheme name="organic_molecules">
      <a:dk1>
        <a:sysClr val="windowText" lastClr="000000"/>
      </a:dk1>
      <a:lt1>
        <a:sysClr val="window" lastClr="FFFFFF"/>
      </a:lt1>
      <a:dk2>
        <a:srgbClr val="03327F"/>
      </a:dk2>
      <a:lt2>
        <a:srgbClr val="C2D9FE"/>
      </a:lt2>
      <a:accent1>
        <a:srgbClr val="0F6FC6"/>
      </a:accent1>
      <a:accent2>
        <a:srgbClr val="009DD9"/>
      </a:accent2>
      <a:accent3>
        <a:srgbClr val="0BD0D9"/>
      </a:accent3>
      <a:accent4>
        <a:srgbClr val="10CF9B"/>
      </a:accent4>
      <a:accent5>
        <a:srgbClr val="5ECE71"/>
      </a:accent5>
      <a:accent6>
        <a:srgbClr val="319B3B"/>
      </a:accent6>
      <a:hlink>
        <a:srgbClr val="087BDA"/>
      </a:hlink>
      <a:folHlink>
        <a:srgbClr val="A984E0"/>
      </a:folHlink>
    </a:clrScheme>
    <a:fontScheme name="Organic">
      <a:majorFont>
        <a:latin typeface="Segoe UI"/>
        <a:ea typeface=""/>
        <a:cs typeface=""/>
      </a:majorFont>
      <a:minorFont>
        <a:latin typeface="Segoe U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31007B-A76D-4FF3-95F4-4A4380F87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PM_organic_molecules</Template>
  <TotalTime>999</TotalTime>
  <Words>5298</Words>
  <Application>Microsoft Office PowerPoint</Application>
  <PresentationFormat>On-screen Show (4:3)</PresentationFormat>
  <Paragraphs>593</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Candara</vt:lpstr>
      <vt:lpstr>Perpetua</vt:lpstr>
      <vt:lpstr>Wingdings</vt:lpstr>
      <vt:lpstr>Segoe UI</vt:lpstr>
      <vt:lpstr>Arial</vt:lpstr>
      <vt:lpstr>Arial Italic</vt:lpstr>
      <vt:lpstr>Calibri</vt:lpstr>
      <vt:lpstr>PM_organic_molecules</vt:lpstr>
      <vt:lpstr>Rough Guide to Assessment Methods</vt:lpstr>
      <vt:lpstr>Content</vt:lpstr>
      <vt:lpstr>Introduction</vt:lpstr>
      <vt:lpstr>PowerPoint Presentation</vt:lpstr>
      <vt:lpstr>Key considerations when selecting or evaluating an assessment method</vt:lpstr>
      <vt:lpstr>Concepts in assessment</vt:lpstr>
      <vt:lpstr>PowerPoint Presentation</vt:lpstr>
      <vt:lpstr>FACTSHEET</vt:lpstr>
      <vt:lpstr>PowerPoint Presentation</vt:lpstr>
      <vt:lpstr>FACTSHEET</vt:lpstr>
      <vt:lpstr>PowerPoint Presentation</vt:lpstr>
      <vt:lpstr>FACTSHEET</vt:lpstr>
      <vt:lpstr>PowerPoint Presentation</vt:lpstr>
      <vt:lpstr>FACTSHEET</vt:lpstr>
      <vt:lpstr>PowerPoint Presentation</vt:lpstr>
      <vt:lpstr>FACTSHEET</vt:lpstr>
      <vt:lpstr>PowerPoint Presentation</vt:lpstr>
      <vt:lpstr>PowerPoint Presentation</vt:lpstr>
      <vt:lpstr>PowerPoint Presentation</vt:lpstr>
      <vt:lpstr>PowerPoint Presentation</vt:lpstr>
      <vt:lpstr>FACTSHEET</vt:lpstr>
      <vt:lpstr>PowerPoint Presentation</vt:lpstr>
      <vt:lpstr>FACTSHEET</vt:lpstr>
      <vt:lpstr>PowerPoint Presentation</vt:lpstr>
      <vt:lpstr>FACTSHEET</vt:lpstr>
      <vt:lpstr>PowerPoint Presentation</vt:lpstr>
      <vt:lpstr>PowerPoint Presentation</vt:lpstr>
      <vt:lpstr>FACTSHEET</vt:lpstr>
      <vt:lpstr>PowerPoint Presentation</vt:lpstr>
      <vt:lpstr>FACTSHEET</vt:lpstr>
      <vt:lpstr>PowerPoint Presentation</vt:lpstr>
      <vt:lpstr>FACTSHEET</vt:lpstr>
      <vt:lpstr>PowerPoint Presentation</vt:lpstr>
      <vt:lpstr>FACTSHEET</vt:lpstr>
      <vt:lpstr>PowerPoint Presentation</vt:lpstr>
      <vt:lpstr>PowerPoint Presentation</vt:lpstr>
      <vt:lpstr>Glossary</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Rough Guide to Assessment Methods</dc:title>
  <dc:creator>John Unsworth</dc:creator>
  <cp:lastModifiedBy>Ann Macfadyen</cp:lastModifiedBy>
  <cp:revision>87</cp:revision>
  <dcterms:created xsi:type="dcterms:W3CDTF">2011-05-30T12:50:53Z</dcterms:created>
  <dcterms:modified xsi:type="dcterms:W3CDTF">2019-10-17T12:36:32Z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TC101857273</vt:lpwstr>
  </property>
</Properties>
</file>